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8"/>
  </p:notesMasterIdLst>
  <p:sldIdLst>
    <p:sldId id="257" r:id="rId2"/>
    <p:sldId id="258" r:id="rId3"/>
    <p:sldId id="259" r:id="rId4"/>
    <p:sldId id="260" r:id="rId5"/>
    <p:sldId id="261" r:id="rId6"/>
    <p:sldId id="262" r:id="rId7"/>
    <p:sldId id="263" r:id="rId8"/>
    <p:sldId id="264" r:id="rId9"/>
    <p:sldId id="266" r:id="rId10"/>
    <p:sldId id="267" r:id="rId11"/>
    <p:sldId id="271" r:id="rId12"/>
    <p:sldId id="691" r:id="rId13"/>
    <p:sldId id="692" r:id="rId14"/>
    <p:sldId id="693" r:id="rId15"/>
    <p:sldId id="695" r:id="rId16"/>
    <p:sldId id="732" r:id="rId17"/>
    <p:sldId id="696" r:id="rId18"/>
    <p:sldId id="697" r:id="rId19"/>
    <p:sldId id="698" r:id="rId20"/>
    <p:sldId id="699" r:id="rId21"/>
    <p:sldId id="700" r:id="rId22"/>
    <p:sldId id="704" r:id="rId23"/>
    <p:sldId id="564" r:id="rId24"/>
    <p:sldId id="571" r:id="rId25"/>
    <p:sldId id="565" r:id="rId26"/>
    <p:sldId id="566" r:id="rId27"/>
    <p:sldId id="567" r:id="rId28"/>
    <p:sldId id="569" r:id="rId29"/>
    <p:sldId id="570" r:id="rId30"/>
    <p:sldId id="572" r:id="rId31"/>
    <p:sldId id="294" r:id="rId32"/>
    <p:sldId id="573" r:id="rId33"/>
    <p:sldId id="574" r:id="rId34"/>
    <p:sldId id="578" r:id="rId35"/>
    <p:sldId id="577" r:id="rId36"/>
    <p:sldId id="580" r:id="rId37"/>
    <p:sldId id="582" r:id="rId38"/>
    <p:sldId id="584" r:id="rId39"/>
    <p:sldId id="586" r:id="rId40"/>
    <p:sldId id="587" r:id="rId41"/>
    <p:sldId id="744" r:id="rId42"/>
    <p:sldId id="295" r:id="rId43"/>
    <p:sldId id="296" r:id="rId44"/>
    <p:sldId id="297" r:id="rId45"/>
    <p:sldId id="589" r:id="rId46"/>
    <p:sldId id="590" r:id="rId47"/>
    <p:sldId id="591" r:id="rId48"/>
    <p:sldId id="307" r:id="rId49"/>
    <p:sldId id="308" r:id="rId50"/>
    <p:sldId id="309" r:id="rId51"/>
    <p:sldId id="312" r:id="rId52"/>
    <p:sldId id="313" r:id="rId53"/>
    <p:sldId id="604" r:id="rId54"/>
    <p:sldId id="544" r:id="rId55"/>
    <p:sldId id="545" r:id="rId56"/>
    <p:sldId id="546" r:id="rId57"/>
    <p:sldId id="547" r:id="rId58"/>
    <p:sldId id="706" r:id="rId59"/>
    <p:sldId id="549" r:id="rId60"/>
    <p:sldId id="315" r:id="rId61"/>
    <p:sldId id="316" r:id="rId62"/>
    <p:sldId id="317" r:id="rId63"/>
    <p:sldId id="319" r:id="rId64"/>
    <p:sldId id="320" r:id="rId65"/>
    <p:sldId id="321" r:id="rId66"/>
    <p:sldId id="322" r:id="rId67"/>
    <p:sldId id="329" r:id="rId68"/>
    <p:sldId id="508" r:id="rId69"/>
    <p:sldId id="506" r:id="rId70"/>
    <p:sldId id="605" r:id="rId71"/>
    <p:sldId id="489" r:id="rId72"/>
    <p:sldId id="525" r:id="rId73"/>
    <p:sldId id="526" r:id="rId74"/>
    <p:sldId id="486" r:id="rId75"/>
    <p:sldId id="708" r:id="rId76"/>
    <p:sldId id="687" r:id="rId77"/>
    <p:sldId id="688" r:id="rId78"/>
    <p:sldId id="345" r:id="rId79"/>
    <p:sldId id="614" r:id="rId80"/>
    <p:sldId id="742" r:id="rId81"/>
    <p:sldId id="734" r:id="rId82"/>
    <p:sldId id="735" r:id="rId83"/>
    <p:sldId id="736" r:id="rId84"/>
    <p:sldId id="737" r:id="rId85"/>
    <p:sldId id="738" r:id="rId86"/>
    <p:sldId id="615" r:id="rId87"/>
    <p:sldId id="607" r:id="rId88"/>
    <p:sldId id="709" r:id="rId89"/>
    <p:sldId id="664" r:id="rId90"/>
    <p:sldId id="665" r:id="rId91"/>
    <p:sldId id="608" r:id="rId92"/>
    <p:sldId id="620" r:id="rId93"/>
    <p:sldId id="640" r:id="rId94"/>
    <p:sldId id="621" r:id="rId95"/>
    <p:sldId id="622" r:id="rId96"/>
    <p:sldId id="644" r:id="rId97"/>
    <p:sldId id="632" r:id="rId98"/>
    <p:sldId id="633" r:id="rId99"/>
    <p:sldId id="635" r:id="rId100"/>
    <p:sldId id="746" r:id="rId101"/>
    <p:sldId id="637" r:id="rId102"/>
    <p:sldId id="675" r:id="rId103"/>
    <p:sldId id="676" r:id="rId104"/>
    <p:sldId id="677" r:id="rId105"/>
    <p:sldId id="678" r:id="rId106"/>
    <p:sldId id="679" r:id="rId107"/>
    <p:sldId id="636" r:id="rId108"/>
    <p:sldId id="638" r:id="rId109"/>
    <p:sldId id="642" r:id="rId110"/>
    <p:sldId id="639" r:id="rId111"/>
    <p:sldId id="667" r:id="rId112"/>
    <p:sldId id="362" r:id="rId113"/>
    <p:sldId id="363" r:id="rId114"/>
    <p:sldId id="364" r:id="rId115"/>
    <p:sldId id="365" r:id="rId116"/>
    <p:sldId id="366" r:id="rId117"/>
    <p:sldId id="367" r:id="rId118"/>
    <p:sldId id="646" r:id="rId119"/>
    <p:sldId id="647" r:id="rId120"/>
    <p:sldId id="649" r:id="rId121"/>
    <p:sldId id="660" r:id="rId122"/>
    <p:sldId id="659" r:id="rId123"/>
    <p:sldId id="650" r:id="rId124"/>
    <p:sldId id="654" r:id="rId125"/>
    <p:sldId id="655" r:id="rId126"/>
    <p:sldId id="662" r:id="rId127"/>
    <p:sldId id="751" r:id="rId128"/>
    <p:sldId id="747" r:id="rId129"/>
    <p:sldId id="750" r:id="rId130"/>
    <p:sldId id="749" r:id="rId131"/>
    <p:sldId id="748" r:id="rId132"/>
    <p:sldId id="672" r:id="rId133"/>
    <p:sldId id="710" r:id="rId134"/>
    <p:sldId id="711" r:id="rId135"/>
    <p:sldId id="436" r:id="rId136"/>
    <p:sldId id="467" r:id="rId1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68" autoAdjust="0"/>
    <p:restoredTop sz="94660"/>
  </p:normalViewPr>
  <p:slideViewPr>
    <p:cSldViewPr>
      <p:cViewPr varScale="1">
        <p:scale>
          <a:sx n="69" d="100"/>
          <a:sy n="69" d="100"/>
        </p:scale>
        <p:origin x="-11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D233A7-7067-4169-BAAD-0678444ED65D}"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B3DFCC1E-DF90-4441-A667-F75943255311}">
      <dgm:prSet phldrT="[Text]" custT="1"/>
      <dgm:spPr>
        <a:solidFill>
          <a:schemeClr val="bg1">
            <a:lumMod val="95000"/>
          </a:schemeClr>
        </a:solidFill>
        <a:ln>
          <a:solidFill>
            <a:srgbClr val="C00000"/>
          </a:solidFill>
        </a:ln>
      </dgm:spPr>
      <dgm:t>
        <a:bodyPr/>
        <a:lstStyle/>
        <a:p>
          <a:r>
            <a:rPr lang="ar-SA" sz="2800" b="0" dirty="0" smtClean="0">
              <a:solidFill>
                <a:schemeClr val="tx1"/>
              </a:solidFill>
            </a:rPr>
            <a:t>استثمار وادارة</a:t>
          </a:r>
        </a:p>
        <a:p>
          <a:r>
            <a:rPr lang="ar-SA" sz="2800" b="0" dirty="0" smtClean="0">
              <a:solidFill>
                <a:schemeClr val="tx1"/>
              </a:solidFill>
            </a:rPr>
            <a:t>الوقت</a:t>
          </a:r>
          <a:endParaRPr lang="en-US" sz="4000" b="0" dirty="0">
            <a:solidFill>
              <a:schemeClr val="tx1"/>
            </a:solidFill>
          </a:endParaRPr>
        </a:p>
      </dgm:t>
    </dgm:pt>
    <dgm:pt modelId="{6A0F4DF6-A921-4E09-BF3F-97F8FAA19C1A}" type="parTrans" cxnId="{C405631A-E413-4AD9-9EF8-FA35F8FD0B97}">
      <dgm:prSet/>
      <dgm:spPr/>
      <dgm:t>
        <a:bodyPr/>
        <a:lstStyle/>
        <a:p>
          <a:endParaRPr lang="en-US"/>
        </a:p>
      </dgm:t>
    </dgm:pt>
    <dgm:pt modelId="{05076655-2C62-4466-87BE-56594F8B00B3}" type="sibTrans" cxnId="{C405631A-E413-4AD9-9EF8-FA35F8FD0B97}">
      <dgm:prSet/>
      <dgm:spPr>
        <a:solidFill>
          <a:srgbClr val="FFC000"/>
        </a:solidFill>
      </dgm:spPr>
      <dgm:t>
        <a:bodyPr/>
        <a:lstStyle/>
        <a:p>
          <a:endParaRPr lang="en-US" b="0" dirty="0">
            <a:solidFill>
              <a:schemeClr val="tx1"/>
            </a:solidFill>
          </a:endParaRPr>
        </a:p>
      </dgm:t>
    </dgm:pt>
    <dgm:pt modelId="{DE4BC470-551E-4D88-A9E0-C3DE87724B9B}">
      <dgm:prSet phldrT="[Text]" custT="1"/>
      <dgm:spPr>
        <a:solidFill>
          <a:schemeClr val="bg1">
            <a:lumMod val="95000"/>
          </a:schemeClr>
        </a:solidFill>
        <a:ln>
          <a:solidFill>
            <a:srgbClr val="C00000"/>
          </a:solidFill>
        </a:ln>
      </dgm:spPr>
      <dgm:t>
        <a:bodyPr/>
        <a:lstStyle/>
        <a:p>
          <a:endParaRPr lang="ar-SA" sz="2800" b="0" dirty="0" smtClean="0">
            <a:solidFill>
              <a:schemeClr val="tx1"/>
            </a:solidFill>
          </a:endParaRPr>
        </a:p>
        <a:p>
          <a:r>
            <a:rPr lang="ar-SA" sz="2800" b="0" dirty="0" smtClean="0">
              <a:solidFill>
                <a:schemeClr val="tx1"/>
              </a:solidFill>
            </a:rPr>
            <a:t>المشاركة</a:t>
          </a:r>
        </a:p>
        <a:p>
          <a:r>
            <a:rPr lang="ar-SA" sz="2800" b="0" dirty="0" smtClean="0">
              <a:solidFill>
                <a:schemeClr val="tx1"/>
              </a:solidFill>
            </a:rPr>
            <a:t>والتمارين</a:t>
          </a:r>
          <a:endParaRPr lang="en-US" sz="2800" b="0" dirty="0">
            <a:solidFill>
              <a:schemeClr val="tx1"/>
            </a:solidFill>
          </a:endParaRPr>
        </a:p>
      </dgm:t>
    </dgm:pt>
    <dgm:pt modelId="{BFA005C6-4741-4D86-A53D-7818309D3E07}" type="parTrans" cxnId="{8F2600E8-7A2F-4B19-B737-7A19B1001855}">
      <dgm:prSet/>
      <dgm:spPr/>
      <dgm:t>
        <a:bodyPr/>
        <a:lstStyle/>
        <a:p>
          <a:endParaRPr lang="en-US"/>
        </a:p>
      </dgm:t>
    </dgm:pt>
    <dgm:pt modelId="{A2E1F296-F42A-448F-9D69-6367DB57B2CA}" type="sibTrans" cxnId="{8F2600E8-7A2F-4B19-B737-7A19B1001855}">
      <dgm:prSet/>
      <dgm:spPr>
        <a:solidFill>
          <a:srgbClr val="FFC000"/>
        </a:solidFill>
      </dgm:spPr>
      <dgm:t>
        <a:bodyPr/>
        <a:lstStyle/>
        <a:p>
          <a:endParaRPr lang="en-US" b="0" dirty="0">
            <a:solidFill>
              <a:schemeClr val="tx1"/>
            </a:solidFill>
          </a:endParaRPr>
        </a:p>
      </dgm:t>
    </dgm:pt>
    <dgm:pt modelId="{BC8C23C1-A9C8-4E9B-B55C-232E186D9944}">
      <dgm:prSet phldrT="[Text]"/>
      <dgm:spPr>
        <a:solidFill>
          <a:schemeClr val="bg1">
            <a:lumMod val="95000"/>
          </a:schemeClr>
        </a:solidFill>
        <a:ln>
          <a:solidFill>
            <a:srgbClr val="C00000"/>
          </a:solidFill>
        </a:ln>
      </dgm:spPr>
      <dgm:t>
        <a:bodyPr/>
        <a:lstStyle/>
        <a:p>
          <a:r>
            <a:rPr lang="ar-SA" b="0" dirty="0" smtClean="0">
              <a:solidFill>
                <a:schemeClr val="tx1"/>
              </a:solidFill>
            </a:rPr>
            <a:t>تجارب تطبيقية</a:t>
          </a:r>
          <a:endParaRPr lang="en-US" b="0" dirty="0">
            <a:solidFill>
              <a:schemeClr val="tx1"/>
            </a:solidFill>
          </a:endParaRPr>
        </a:p>
      </dgm:t>
    </dgm:pt>
    <dgm:pt modelId="{623C70DE-4823-4371-923A-8D708409860D}" type="parTrans" cxnId="{6FFC477B-868E-47F6-AB8D-AAB02112C1AD}">
      <dgm:prSet/>
      <dgm:spPr/>
      <dgm:t>
        <a:bodyPr/>
        <a:lstStyle/>
        <a:p>
          <a:endParaRPr lang="en-US"/>
        </a:p>
      </dgm:t>
    </dgm:pt>
    <dgm:pt modelId="{2B0BCA1C-627D-4605-8B56-08BB314DD82A}" type="sibTrans" cxnId="{6FFC477B-868E-47F6-AB8D-AAB02112C1AD}">
      <dgm:prSet/>
      <dgm:spPr>
        <a:solidFill>
          <a:srgbClr val="FFC000"/>
        </a:solidFill>
      </dgm:spPr>
      <dgm:t>
        <a:bodyPr/>
        <a:lstStyle/>
        <a:p>
          <a:endParaRPr lang="en-US" b="0" dirty="0">
            <a:solidFill>
              <a:schemeClr val="tx1"/>
            </a:solidFill>
          </a:endParaRPr>
        </a:p>
      </dgm:t>
    </dgm:pt>
    <dgm:pt modelId="{75FE49DD-663B-47D0-AD6B-C6DDB9253F1B}">
      <dgm:prSet phldrT="[Text]"/>
      <dgm:spPr>
        <a:solidFill>
          <a:schemeClr val="bg1">
            <a:lumMod val="95000"/>
          </a:schemeClr>
        </a:solidFill>
        <a:ln>
          <a:solidFill>
            <a:srgbClr val="C00000"/>
          </a:solidFill>
        </a:ln>
      </dgm:spPr>
      <dgm:t>
        <a:bodyPr/>
        <a:lstStyle/>
        <a:p>
          <a:r>
            <a:rPr lang="ar-SA" b="0" dirty="0" smtClean="0">
              <a:solidFill>
                <a:schemeClr val="tx1"/>
              </a:solidFill>
            </a:rPr>
            <a:t>المناقشات</a:t>
          </a:r>
        </a:p>
        <a:p>
          <a:pPr rtl="1"/>
          <a:r>
            <a:rPr lang="ar-SA" b="0" dirty="0" smtClean="0">
              <a:solidFill>
                <a:schemeClr val="tx1"/>
              </a:solidFill>
            </a:rPr>
            <a:t> وليس التلقين</a:t>
          </a:r>
          <a:endParaRPr lang="en-US" b="0" dirty="0">
            <a:solidFill>
              <a:schemeClr val="tx1"/>
            </a:solidFill>
          </a:endParaRPr>
        </a:p>
      </dgm:t>
    </dgm:pt>
    <dgm:pt modelId="{0D7B8CB2-4F33-4FF8-98B0-9397CB478912}" type="parTrans" cxnId="{779909BA-2754-492A-B24F-FE6F720DF2A8}">
      <dgm:prSet/>
      <dgm:spPr/>
      <dgm:t>
        <a:bodyPr/>
        <a:lstStyle/>
        <a:p>
          <a:endParaRPr lang="en-US"/>
        </a:p>
      </dgm:t>
    </dgm:pt>
    <dgm:pt modelId="{9348F470-0FC0-4805-AA74-96A593016A6E}" type="sibTrans" cxnId="{779909BA-2754-492A-B24F-FE6F720DF2A8}">
      <dgm:prSet/>
      <dgm:spPr>
        <a:solidFill>
          <a:srgbClr val="FFC000"/>
        </a:solidFill>
      </dgm:spPr>
      <dgm:t>
        <a:bodyPr/>
        <a:lstStyle/>
        <a:p>
          <a:endParaRPr lang="en-US" b="0" dirty="0">
            <a:solidFill>
              <a:schemeClr val="tx1"/>
            </a:solidFill>
          </a:endParaRPr>
        </a:p>
      </dgm:t>
    </dgm:pt>
    <dgm:pt modelId="{90C81273-149A-438E-9E46-9D5C3A006D7F}">
      <dgm:prSet phldrT="[Text]"/>
      <dgm:spPr>
        <a:solidFill>
          <a:schemeClr val="bg1">
            <a:lumMod val="95000"/>
          </a:schemeClr>
        </a:solidFill>
        <a:ln>
          <a:solidFill>
            <a:srgbClr val="C00000"/>
          </a:solidFill>
        </a:ln>
      </dgm:spPr>
      <dgm:t>
        <a:bodyPr/>
        <a:lstStyle/>
        <a:p>
          <a:r>
            <a:rPr lang="ar-SA" b="0" dirty="0" smtClean="0">
              <a:solidFill>
                <a:schemeClr val="tx1"/>
              </a:solidFill>
            </a:rPr>
            <a:t>العصف الذهني</a:t>
          </a:r>
          <a:endParaRPr lang="en-US" b="0" dirty="0">
            <a:solidFill>
              <a:schemeClr val="tx1"/>
            </a:solidFill>
          </a:endParaRPr>
        </a:p>
      </dgm:t>
    </dgm:pt>
    <dgm:pt modelId="{1B0AAEE0-9936-465F-A71E-23556310B99C}" type="parTrans" cxnId="{90BB30EA-F450-4181-9E2D-876FDA669266}">
      <dgm:prSet/>
      <dgm:spPr/>
      <dgm:t>
        <a:bodyPr/>
        <a:lstStyle/>
        <a:p>
          <a:endParaRPr lang="en-US"/>
        </a:p>
      </dgm:t>
    </dgm:pt>
    <dgm:pt modelId="{F40CFC0A-E6F2-44BC-8A33-4257357BDEBD}" type="sibTrans" cxnId="{90BB30EA-F450-4181-9E2D-876FDA669266}">
      <dgm:prSet/>
      <dgm:spPr>
        <a:solidFill>
          <a:srgbClr val="FFC000"/>
        </a:solidFill>
      </dgm:spPr>
      <dgm:t>
        <a:bodyPr/>
        <a:lstStyle/>
        <a:p>
          <a:endParaRPr lang="en-US" b="0" dirty="0">
            <a:solidFill>
              <a:schemeClr val="tx1"/>
            </a:solidFill>
          </a:endParaRPr>
        </a:p>
      </dgm:t>
    </dgm:pt>
    <dgm:pt modelId="{8D9BC767-6009-475A-BC2D-8DA83E9AB520}">
      <dgm:prSet phldrT="[Text]"/>
      <dgm:spPr>
        <a:solidFill>
          <a:schemeClr val="bg1">
            <a:lumMod val="95000"/>
          </a:schemeClr>
        </a:solidFill>
        <a:ln>
          <a:solidFill>
            <a:srgbClr val="C00000"/>
          </a:solidFill>
        </a:ln>
      </dgm:spPr>
      <dgm:t>
        <a:bodyPr/>
        <a:lstStyle/>
        <a:p>
          <a:r>
            <a:rPr lang="ar-SA" b="0" dirty="0" smtClean="0">
              <a:solidFill>
                <a:schemeClr val="tx1"/>
              </a:solidFill>
            </a:rPr>
            <a:t>مجموعات عمل</a:t>
          </a:r>
          <a:endParaRPr lang="en-US" b="0" dirty="0">
            <a:solidFill>
              <a:schemeClr val="tx1"/>
            </a:solidFill>
          </a:endParaRPr>
        </a:p>
      </dgm:t>
    </dgm:pt>
    <dgm:pt modelId="{E418F3AF-F28F-43E1-B8F7-6385049D1443}" type="parTrans" cxnId="{D15FFBEC-43E3-4D90-965D-68508438EE20}">
      <dgm:prSet/>
      <dgm:spPr/>
      <dgm:t>
        <a:bodyPr/>
        <a:lstStyle/>
        <a:p>
          <a:endParaRPr lang="en-US"/>
        </a:p>
      </dgm:t>
    </dgm:pt>
    <dgm:pt modelId="{86B14F30-8CCD-4500-B750-24B93D3D800E}" type="sibTrans" cxnId="{D15FFBEC-43E3-4D90-965D-68508438EE20}">
      <dgm:prSet/>
      <dgm:spPr/>
      <dgm:t>
        <a:bodyPr/>
        <a:lstStyle/>
        <a:p>
          <a:endParaRPr lang="en-US" b="0" dirty="0">
            <a:solidFill>
              <a:schemeClr val="tx1"/>
            </a:solidFill>
          </a:endParaRPr>
        </a:p>
      </dgm:t>
    </dgm:pt>
    <dgm:pt modelId="{7D5A3679-7FDF-4A44-B960-BC880D5DF76A}" type="pres">
      <dgm:prSet presAssocID="{67D233A7-7067-4169-BAAD-0678444ED65D}" presName="cycle" presStyleCnt="0">
        <dgm:presLayoutVars>
          <dgm:dir/>
          <dgm:resizeHandles val="exact"/>
        </dgm:presLayoutVars>
      </dgm:prSet>
      <dgm:spPr/>
      <dgm:t>
        <a:bodyPr/>
        <a:lstStyle/>
        <a:p>
          <a:endParaRPr lang="en-US"/>
        </a:p>
      </dgm:t>
    </dgm:pt>
    <dgm:pt modelId="{F72F5D50-76BC-4938-A525-3DC3645E977E}" type="pres">
      <dgm:prSet presAssocID="{B3DFCC1E-DF90-4441-A667-F75943255311}" presName="node" presStyleLbl="node1" presStyleIdx="0" presStyleCnt="6" custScaleX="211908" custScaleY="85932" custRadScaleRad="104170" custRadScaleInc="-969">
        <dgm:presLayoutVars>
          <dgm:bulletEnabled val="1"/>
        </dgm:presLayoutVars>
      </dgm:prSet>
      <dgm:spPr/>
      <dgm:t>
        <a:bodyPr/>
        <a:lstStyle/>
        <a:p>
          <a:endParaRPr lang="en-US"/>
        </a:p>
      </dgm:t>
    </dgm:pt>
    <dgm:pt modelId="{0490120C-675D-4A81-9293-2AAC8B87C1F5}" type="pres">
      <dgm:prSet presAssocID="{05076655-2C62-4466-87BE-56594F8B00B3}" presName="sibTrans" presStyleLbl="sibTrans2D1" presStyleIdx="0" presStyleCnt="6" custScaleX="124981"/>
      <dgm:spPr/>
      <dgm:t>
        <a:bodyPr/>
        <a:lstStyle/>
        <a:p>
          <a:endParaRPr lang="en-US"/>
        </a:p>
      </dgm:t>
    </dgm:pt>
    <dgm:pt modelId="{EFB85F61-D087-4984-8FD1-08E36DBDF216}" type="pres">
      <dgm:prSet presAssocID="{05076655-2C62-4466-87BE-56594F8B00B3}" presName="connectorText" presStyleLbl="sibTrans2D1" presStyleIdx="0" presStyleCnt="6"/>
      <dgm:spPr/>
      <dgm:t>
        <a:bodyPr/>
        <a:lstStyle/>
        <a:p>
          <a:endParaRPr lang="en-US"/>
        </a:p>
      </dgm:t>
    </dgm:pt>
    <dgm:pt modelId="{7C4AB1DC-E0FB-48E7-A4B8-AD6A1B97B028}" type="pres">
      <dgm:prSet presAssocID="{DE4BC470-551E-4D88-A9E0-C3DE87724B9B}" presName="node" presStyleLbl="node1" presStyleIdx="1" presStyleCnt="6" custScaleX="220264" custScaleY="101061" custRadScaleRad="103880" custRadScaleInc="23319">
        <dgm:presLayoutVars>
          <dgm:bulletEnabled val="1"/>
        </dgm:presLayoutVars>
      </dgm:prSet>
      <dgm:spPr/>
      <dgm:t>
        <a:bodyPr/>
        <a:lstStyle/>
        <a:p>
          <a:endParaRPr lang="en-US"/>
        </a:p>
      </dgm:t>
    </dgm:pt>
    <dgm:pt modelId="{4DF489C6-A763-4609-993A-91D609303909}" type="pres">
      <dgm:prSet presAssocID="{A2E1F296-F42A-448F-9D69-6367DB57B2CA}" presName="sibTrans" presStyleLbl="sibTrans2D1" presStyleIdx="1" presStyleCnt="6"/>
      <dgm:spPr/>
      <dgm:t>
        <a:bodyPr/>
        <a:lstStyle/>
        <a:p>
          <a:endParaRPr lang="en-US"/>
        </a:p>
      </dgm:t>
    </dgm:pt>
    <dgm:pt modelId="{C2BFBD58-AE3E-408D-AA26-4673BE3B6A35}" type="pres">
      <dgm:prSet presAssocID="{A2E1F296-F42A-448F-9D69-6367DB57B2CA}" presName="connectorText" presStyleLbl="sibTrans2D1" presStyleIdx="1" presStyleCnt="6"/>
      <dgm:spPr/>
      <dgm:t>
        <a:bodyPr/>
        <a:lstStyle/>
        <a:p>
          <a:endParaRPr lang="en-US"/>
        </a:p>
      </dgm:t>
    </dgm:pt>
    <dgm:pt modelId="{C53BE297-C6B1-4078-9538-62430F0609E1}" type="pres">
      <dgm:prSet presAssocID="{BC8C23C1-A9C8-4E9B-B55C-232E186D9944}" presName="node" presStyleLbl="node1" presStyleIdx="2" presStyleCnt="6" custScaleX="208609" custRadScaleRad="123028" custRadScaleInc="-24875">
        <dgm:presLayoutVars>
          <dgm:bulletEnabled val="1"/>
        </dgm:presLayoutVars>
      </dgm:prSet>
      <dgm:spPr/>
      <dgm:t>
        <a:bodyPr/>
        <a:lstStyle/>
        <a:p>
          <a:endParaRPr lang="en-US"/>
        </a:p>
      </dgm:t>
    </dgm:pt>
    <dgm:pt modelId="{81BFCAFA-8595-4205-BDBF-523CB2213BB2}" type="pres">
      <dgm:prSet presAssocID="{2B0BCA1C-627D-4605-8B56-08BB314DD82A}" presName="sibTrans" presStyleLbl="sibTrans2D1" presStyleIdx="2" presStyleCnt="6"/>
      <dgm:spPr/>
      <dgm:t>
        <a:bodyPr/>
        <a:lstStyle/>
        <a:p>
          <a:endParaRPr lang="en-US"/>
        </a:p>
      </dgm:t>
    </dgm:pt>
    <dgm:pt modelId="{B0FC9A0D-A01A-4F3C-ABAF-611E2F4A92FD}" type="pres">
      <dgm:prSet presAssocID="{2B0BCA1C-627D-4605-8B56-08BB314DD82A}" presName="connectorText" presStyleLbl="sibTrans2D1" presStyleIdx="2" presStyleCnt="6"/>
      <dgm:spPr/>
      <dgm:t>
        <a:bodyPr/>
        <a:lstStyle/>
        <a:p>
          <a:endParaRPr lang="en-US"/>
        </a:p>
      </dgm:t>
    </dgm:pt>
    <dgm:pt modelId="{5AB87D56-EA79-4F6F-9AB6-E027D9AD9E3E}" type="pres">
      <dgm:prSet presAssocID="{75FE49DD-663B-47D0-AD6B-C6DDB9253F1B}" presName="node" presStyleLbl="node1" presStyleIdx="3" presStyleCnt="6" custScaleX="189099" custScaleY="78653" custRadScaleRad="99427" custRadScaleInc="-1912">
        <dgm:presLayoutVars>
          <dgm:bulletEnabled val="1"/>
        </dgm:presLayoutVars>
      </dgm:prSet>
      <dgm:spPr/>
      <dgm:t>
        <a:bodyPr/>
        <a:lstStyle/>
        <a:p>
          <a:endParaRPr lang="en-US"/>
        </a:p>
      </dgm:t>
    </dgm:pt>
    <dgm:pt modelId="{87D80019-1360-40BF-B7BA-947D1ED9B164}" type="pres">
      <dgm:prSet presAssocID="{9348F470-0FC0-4805-AA74-96A593016A6E}" presName="sibTrans" presStyleLbl="sibTrans2D1" presStyleIdx="3" presStyleCnt="6"/>
      <dgm:spPr/>
      <dgm:t>
        <a:bodyPr/>
        <a:lstStyle/>
        <a:p>
          <a:endParaRPr lang="en-US"/>
        </a:p>
      </dgm:t>
    </dgm:pt>
    <dgm:pt modelId="{26F0C1C0-808D-4657-9819-FBC051570C6E}" type="pres">
      <dgm:prSet presAssocID="{9348F470-0FC0-4805-AA74-96A593016A6E}" presName="connectorText" presStyleLbl="sibTrans2D1" presStyleIdx="3" presStyleCnt="6"/>
      <dgm:spPr/>
      <dgm:t>
        <a:bodyPr/>
        <a:lstStyle/>
        <a:p>
          <a:endParaRPr lang="en-US"/>
        </a:p>
      </dgm:t>
    </dgm:pt>
    <dgm:pt modelId="{6319D928-5A51-4CB3-809B-5B22EEAF852D}" type="pres">
      <dgm:prSet presAssocID="{90C81273-149A-438E-9E46-9D5C3A006D7F}" presName="node" presStyleLbl="node1" presStyleIdx="4" presStyleCnt="6" custScaleX="220965" custScaleY="111632" custRadScaleRad="98221" custRadScaleInc="17783">
        <dgm:presLayoutVars>
          <dgm:bulletEnabled val="1"/>
        </dgm:presLayoutVars>
      </dgm:prSet>
      <dgm:spPr/>
      <dgm:t>
        <a:bodyPr/>
        <a:lstStyle/>
        <a:p>
          <a:endParaRPr lang="en-US"/>
        </a:p>
      </dgm:t>
    </dgm:pt>
    <dgm:pt modelId="{2B3B908A-39EE-483D-B97D-53350867A697}" type="pres">
      <dgm:prSet presAssocID="{F40CFC0A-E6F2-44BC-8A33-4257357BDEBD}" presName="sibTrans" presStyleLbl="sibTrans2D1" presStyleIdx="4" presStyleCnt="6"/>
      <dgm:spPr/>
      <dgm:t>
        <a:bodyPr/>
        <a:lstStyle/>
        <a:p>
          <a:endParaRPr lang="en-US"/>
        </a:p>
      </dgm:t>
    </dgm:pt>
    <dgm:pt modelId="{D1C10FC3-418A-4D2C-9889-047D2E910A3D}" type="pres">
      <dgm:prSet presAssocID="{F40CFC0A-E6F2-44BC-8A33-4257357BDEBD}" presName="connectorText" presStyleLbl="sibTrans2D1" presStyleIdx="4" presStyleCnt="6"/>
      <dgm:spPr/>
      <dgm:t>
        <a:bodyPr/>
        <a:lstStyle/>
        <a:p>
          <a:endParaRPr lang="en-US"/>
        </a:p>
      </dgm:t>
    </dgm:pt>
    <dgm:pt modelId="{EB4B1210-86CB-4C58-B63D-25A6890C1CFB}" type="pres">
      <dgm:prSet presAssocID="{8D9BC767-6009-475A-BC2D-8DA83E9AB520}" presName="node" presStyleLbl="node1" presStyleIdx="5" presStyleCnt="6" custScaleX="232061" custScaleY="129103" custRadScaleRad="119153" custRadScaleInc="-37971">
        <dgm:presLayoutVars>
          <dgm:bulletEnabled val="1"/>
        </dgm:presLayoutVars>
      </dgm:prSet>
      <dgm:spPr/>
      <dgm:t>
        <a:bodyPr/>
        <a:lstStyle/>
        <a:p>
          <a:endParaRPr lang="en-US"/>
        </a:p>
      </dgm:t>
    </dgm:pt>
    <dgm:pt modelId="{6D51A69A-B0C1-49A7-8D4D-48625A79887E}" type="pres">
      <dgm:prSet presAssocID="{86B14F30-8CCD-4500-B750-24B93D3D800E}" presName="sibTrans" presStyleLbl="sibTrans2D1" presStyleIdx="5" presStyleCnt="6"/>
      <dgm:spPr/>
      <dgm:t>
        <a:bodyPr/>
        <a:lstStyle/>
        <a:p>
          <a:endParaRPr lang="en-US"/>
        </a:p>
      </dgm:t>
    </dgm:pt>
    <dgm:pt modelId="{71A2DDAA-E2AB-4D78-A880-E6283ADB5569}" type="pres">
      <dgm:prSet presAssocID="{86B14F30-8CCD-4500-B750-24B93D3D800E}" presName="connectorText" presStyleLbl="sibTrans2D1" presStyleIdx="5" presStyleCnt="6"/>
      <dgm:spPr/>
      <dgm:t>
        <a:bodyPr/>
        <a:lstStyle/>
        <a:p>
          <a:endParaRPr lang="en-US"/>
        </a:p>
      </dgm:t>
    </dgm:pt>
  </dgm:ptLst>
  <dgm:cxnLst>
    <dgm:cxn modelId="{6FFC477B-868E-47F6-AB8D-AAB02112C1AD}" srcId="{67D233A7-7067-4169-BAAD-0678444ED65D}" destId="{BC8C23C1-A9C8-4E9B-B55C-232E186D9944}" srcOrd="2" destOrd="0" parTransId="{623C70DE-4823-4371-923A-8D708409860D}" sibTransId="{2B0BCA1C-627D-4605-8B56-08BB314DD82A}"/>
    <dgm:cxn modelId="{D15FFBEC-43E3-4D90-965D-68508438EE20}" srcId="{67D233A7-7067-4169-BAAD-0678444ED65D}" destId="{8D9BC767-6009-475A-BC2D-8DA83E9AB520}" srcOrd="5" destOrd="0" parTransId="{E418F3AF-F28F-43E1-B8F7-6385049D1443}" sibTransId="{86B14F30-8CCD-4500-B750-24B93D3D800E}"/>
    <dgm:cxn modelId="{F7A99A8C-80E2-4B87-9729-24874357E68C}" type="presOf" srcId="{BC8C23C1-A9C8-4E9B-B55C-232E186D9944}" destId="{C53BE297-C6B1-4078-9538-62430F0609E1}" srcOrd="0" destOrd="0" presId="urn:microsoft.com/office/officeart/2005/8/layout/cycle2"/>
    <dgm:cxn modelId="{87FC9356-3673-4C88-AC3B-CA70427E8B1E}" type="presOf" srcId="{F40CFC0A-E6F2-44BC-8A33-4257357BDEBD}" destId="{D1C10FC3-418A-4D2C-9889-047D2E910A3D}" srcOrd="1" destOrd="0" presId="urn:microsoft.com/office/officeart/2005/8/layout/cycle2"/>
    <dgm:cxn modelId="{879F56DC-076D-4121-AAC7-FFEF693CC7C5}" type="presOf" srcId="{A2E1F296-F42A-448F-9D69-6367DB57B2CA}" destId="{C2BFBD58-AE3E-408D-AA26-4673BE3B6A35}" srcOrd="1" destOrd="0" presId="urn:microsoft.com/office/officeart/2005/8/layout/cycle2"/>
    <dgm:cxn modelId="{4AAA438D-851B-4ABA-B871-A17AD1D3D736}" type="presOf" srcId="{2B0BCA1C-627D-4605-8B56-08BB314DD82A}" destId="{81BFCAFA-8595-4205-BDBF-523CB2213BB2}" srcOrd="0" destOrd="0" presId="urn:microsoft.com/office/officeart/2005/8/layout/cycle2"/>
    <dgm:cxn modelId="{9A6F484F-EE43-45A8-925C-470765EE7946}" type="presOf" srcId="{DE4BC470-551E-4D88-A9E0-C3DE87724B9B}" destId="{7C4AB1DC-E0FB-48E7-A4B8-AD6A1B97B028}" srcOrd="0" destOrd="0" presId="urn:microsoft.com/office/officeart/2005/8/layout/cycle2"/>
    <dgm:cxn modelId="{E4E828D3-412A-49C7-84D6-97C58796339A}" type="presOf" srcId="{9348F470-0FC0-4805-AA74-96A593016A6E}" destId="{26F0C1C0-808D-4657-9819-FBC051570C6E}" srcOrd="1" destOrd="0" presId="urn:microsoft.com/office/officeart/2005/8/layout/cycle2"/>
    <dgm:cxn modelId="{FD4183B3-577D-45AD-831A-C13DC1262428}" type="presOf" srcId="{86B14F30-8CCD-4500-B750-24B93D3D800E}" destId="{71A2DDAA-E2AB-4D78-A880-E6283ADB5569}" srcOrd="1" destOrd="0" presId="urn:microsoft.com/office/officeart/2005/8/layout/cycle2"/>
    <dgm:cxn modelId="{575399E6-2C82-4A62-903B-E0731374ECA9}" type="presOf" srcId="{86B14F30-8CCD-4500-B750-24B93D3D800E}" destId="{6D51A69A-B0C1-49A7-8D4D-48625A79887E}" srcOrd="0" destOrd="0" presId="urn:microsoft.com/office/officeart/2005/8/layout/cycle2"/>
    <dgm:cxn modelId="{30ED6BF5-D769-4CD3-BB24-42BB9B98286C}" type="presOf" srcId="{F40CFC0A-E6F2-44BC-8A33-4257357BDEBD}" destId="{2B3B908A-39EE-483D-B97D-53350867A697}" srcOrd="0" destOrd="0" presId="urn:microsoft.com/office/officeart/2005/8/layout/cycle2"/>
    <dgm:cxn modelId="{2FF3A353-B551-4F48-B847-07C10CD9ECCB}" type="presOf" srcId="{90C81273-149A-438E-9E46-9D5C3A006D7F}" destId="{6319D928-5A51-4CB3-809B-5B22EEAF852D}" srcOrd="0" destOrd="0" presId="urn:microsoft.com/office/officeart/2005/8/layout/cycle2"/>
    <dgm:cxn modelId="{FAC48D75-D41E-4154-B363-FC265578F579}" type="presOf" srcId="{05076655-2C62-4466-87BE-56594F8B00B3}" destId="{0490120C-675D-4A81-9293-2AAC8B87C1F5}" srcOrd="0" destOrd="0" presId="urn:microsoft.com/office/officeart/2005/8/layout/cycle2"/>
    <dgm:cxn modelId="{ECE8F7F0-5120-4E1B-AFD9-D6F5B6AA770B}" type="presOf" srcId="{2B0BCA1C-627D-4605-8B56-08BB314DD82A}" destId="{B0FC9A0D-A01A-4F3C-ABAF-611E2F4A92FD}" srcOrd="1" destOrd="0" presId="urn:microsoft.com/office/officeart/2005/8/layout/cycle2"/>
    <dgm:cxn modelId="{32B657A7-416A-4A99-9D76-D72FB9958EA5}" type="presOf" srcId="{67D233A7-7067-4169-BAAD-0678444ED65D}" destId="{7D5A3679-7FDF-4A44-B960-BC880D5DF76A}" srcOrd="0" destOrd="0" presId="urn:microsoft.com/office/officeart/2005/8/layout/cycle2"/>
    <dgm:cxn modelId="{DC73844C-66DE-4BE3-A66D-323115B38774}" type="presOf" srcId="{05076655-2C62-4466-87BE-56594F8B00B3}" destId="{EFB85F61-D087-4984-8FD1-08E36DBDF216}" srcOrd="1" destOrd="0" presId="urn:microsoft.com/office/officeart/2005/8/layout/cycle2"/>
    <dgm:cxn modelId="{C405631A-E413-4AD9-9EF8-FA35F8FD0B97}" srcId="{67D233A7-7067-4169-BAAD-0678444ED65D}" destId="{B3DFCC1E-DF90-4441-A667-F75943255311}" srcOrd="0" destOrd="0" parTransId="{6A0F4DF6-A921-4E09-BF3F-97F8FAA19C1A}" sibTransId="{05076655-2C62-4466-87BE-56594F8B00B3}"/>
    <dgm:cxn modelId="{48F05BB7-1831-4DEB-A352-BE3993D56B89}" type="presOf" srcId="{8D9BC767-6009-475A-BC2D-8DA83E9AB520}" destId="{EB4B1210-86CB-4C58-B63D-25A6890C1CFB}" srcOrd="0" destOrd="0" presId="urn:microsoft.com/office/officeart/2005/8/layout/cycle2"/>
    <dgm:cxn modelId="{8F2600E8-7A2F-4B19-B737-7A19B1001855}" srcId="{67D233A7-7067-4169-BAAD-0678444ED65D}" destId="{DE4BC470-551E-4D88-A9E0-C3DE87724B9B}" srcOrd="1" destOrd="0" parTransId="{BFA005C6-4741-4D86-A53D-7818309D3E07}" sibTransId="{A2E1F296-F42A-448F-9D69-6367DB57B2CA}"/>
    <dgm:cxn modelId="{779909BA-2754-492A-B24F-FE6F720DF2A8}" srcId="{67D233A7-7067-4169-BAAD-0678444ED65D}" destId="{75FE49DD-663B-47D0-AD6B-C6DDB9253F1B}" srcOrd="3" destOrd="0" parTransId="{0D7B8CB2-4F33-4FF8-98B0-9397CB478912}" sibTransId="{9348F470-0FC0-4805-AA74-96A593016A6E}"/>
    <dgm:cxn modelId="{7D47AB53-81C1-49E4-8DF7-DDEAD6D62BBE}" type="presOf" srcId="{B3DFCC1E-DF90-4441-A667-F75943255311}" destId="{F72F5D50-76BC-4938-A525-3DC3645E977E}" srcOrd="0" destOrd="0" presId="urn:microsoft.com/office/officeart/2005/8/layout/cycle2"/>
    <dgm:cxn modelId="{514E418F-057E-473B-839E-64BB5E4D3A47}" type="presOf" srcId="{A2E1F296-F42A-448F-9D69-6367DB57B2CA}" destId="{4DF489C6-A763-4609-993A-91D609303909}" srcOrd="0" destOrd="0" presId="urn:microsoft.com/office/officeart/2005/8/layout/cycle2"/>
    <dgm:cxn modelId="{90BB30EA-F450-4181-9E2D-876FDA669266}" srcId="{67D233A7-7067-4169-BAAD-0678444ED65D}" destId="{90C81273-149A-438E-9E46-9D5C3A006D7F}" srcOrd="4" destOrd="0" parTransId="{1B0AAEE0-9936-465F-A71E-23556310B99C}" sibTransId="{F40CFC0A-E6F2-44BC-8A33-4257357BDEBD}"/>
    <dgm:cxn modelId="{49FBE164-D074-4426-ACEF-18560CC6CDC0}" type="presOf" srcId="{9348F470-0FC0-4805-AA74-96A593016A6E}" destId="{87D80019-1360-40BF-B7BA-947D1ED9B164}" srcOrd="0" destOrd="0" presId="urn:microsoft.com/office/officeart/2005/8/layout/cycle2"/>
    <dgm:cxn modelId="{B1A41651-1C1A-4D48-BF99-E36ECA355576}" type="presOf" srcId="{75FE49DD-663B-47D0-AD6B-C6DDB9253F1B}" destId="{5AB87D56-EA79-4F6F-9AB6-E027D9AD9E3E}" srcOrd="0" destOrd="0" presId="urn:microsoft.com/office/officeart/2005/8/layout/cycle2"/>
    <dgm:cxn modelId="{8FA6566E-419D-4AC9-A7C7-785EB3EE359A}" type="presParOf" srcId="{7D5A3679-7FDF-4A44-B960-BC880D5DF76A}" destId="{F72F5D50-76BC-4938-A525-3DC3645E977E}" srcOrd="0" destOrd="0" presId="urn:microsoft.com/office/officeart/2005/8/layout/cycle2"/>
    <dgm:cxn modelId="{3156F16A-883E-43F5-82D4-7172795C33AA}" type="presParOf" srcId="{7D5A3679-7FDF-4A44-B960-BC880D5DF76A}" destId="{0490120C-675D-4A81-9293-2AAC8B87C1F5}" srcOrd="1" destOrd="0" presId="urn:microsoft.com/office/officeart/2005/8/layout/cycle2"/>
    <dgm:cxn modelId="{E269D5A0-A4D0-4D7E-995F-3659148C2AB7}" type="presParOf" srcId="{0490120C-675D-4A81-9293-2AAC8B87C1F5}" destId="{EFB85F61-D087-4984-8FD1-08E36DBDF216}" srcOrd="0" destOrd="0" presId="urn:microsoft.com/office/officeart/2005/8/layout/cycle2"/>
    <dgm:cxn modelId="{490A74E2-52B8-4BE2-92D9-11C82092A9D3}" type="presParOf" srcId="{7D5A3679-7FDF-4A44-B960-BC880D5DF76A}" destId="{7C4AB1DC-E0FB-48E7-A4B8-AD6A1B97B028}" srcOrd="2" destOrd="0" presId="urn:microsoft.com/office/officeart/2005/8/layout/cycle2"/>
    <dgm:cxn modelId="{8351A4F4-C663-4FB0-9572-937BE6A30A3D}" type="presParOf" srcId="{7D5A3679-7FDF-4A44-B960-BC880D5DF76A}" destId="{4DF489C6-A763-4609-993A-91D609303909}" srcOrd="3" destOrd="0" presId="urn:microsoft.com/office/officeart/2005/8/layout/cycle2"/>
    <dgm:cxn modelId="{2F07D6A1-9D21-4A0E-8649-3EB06EAE042E}" type="presParOf" srcId="{4DF489C6-A763-4609-993A-91D609303909}" destId="{C2BFBD58-AE3E-408D-AA26-4673BE3B6A35}" srcOrd="0" destOrd="0" presId="urn:microsoft.com/office/officeart/2005/8/layout/cycle2"/>
    <dgm:cxn modelId="{ECF7B234-17E4-4117-B6FC-5D26D6F39065}" type="presParOf" srcId="{7D5A3679-7FDF-4A44-B960-BC880D5DF76A}" destId="{C53BE297-C6B1-4078-9538-62430F0609E1}" srcOrd="4" destOrd="0" presId="urn:microsoft.com/office/officeart/2005/8/layout/cycle2"/>
    <dgm:cxn modelId="{E93EF5CD-B8FB-4CD8-AB73-37657E395A95}" type="presParOf" srcId="{7D5A3679-7FDF-4A44-B960-BC880D5DF76A}" destId="{81BFCAFA-8595-4205-BDBF-523CB2213BB2}" srcOrd="5" destOrd="0" presId="urn:microsoft.com/office/officeart/2005/8/layout/cycle2"/>
    <dgm:cxn modelId="{970D0A4B-5CF2-4E8F-87B7-0705755A695B}" type="presParOf" srcId="{81BFCAFA-8595-4205-BDBF-523CB2213BB2}" destId="{B0FC9A0D-A01A-4F3C-ABAF-611E2F4A92FD}" srcOrd="0" destOrd="0" presId="urn:microsoft.com/office/officeart/2005/8/layout/cycle2"/>
    <dgm:cxn modelId="{7E48FE56-6085-47E4-8E87-34CED5D86283}" type="presParOf" srcId="{7D5A3679-7FDF-4A44-B960-BC880D5DF76A}" destId="{5AB87D56-EA79-4F6F-9AB6-E027D9AD9E3E}" srcOrd="6" destOrd="0" presId="urn:microsoft.com/office/officeart/2005/8/layout/cycle2"/>
    <dgm:cxn modelId="{40F59252-6006-4565-B64B-4166C407A39D}" type="presParOf" srcId="{7D5A3679-7FDF-4A44-B960-BC880D5DF76A}" destId="{87D80019-1360-40BF-B7BA-947D1ED9B164}" srcOrd="7" destOrd="0" presId="urn:microsoft.com/office/officeart/2005/8/layout/cycle2"/>
    <dgm:cxn modelId="{E4435455-4479-4C75-AFF8-6A3A8EB11413}" type="presParOf" srcId="{87D80019-1360-40BF-B7BA-947D1ED9B164}" destId="{26F0C1C0-808D-4657-9819-FBC051570C6E}" srcOrd="0" destOrd="0" presId="urn:microsoft.com/office/officeart/2005/8/layout/cycle2"/>
    <dgm:cxn modelId="{17F5D8CC-0C53-4AD5-A2C8-346E71E166BD}" type="presParOf" srcId="{7D5A3679-7FDF-4A44-B960-BC880D5DF76A}" destId="{6319D928-5A51-4CB3-809B-5B22EEAF852D}" srcOrd="8" destOrd="0" presId="urn:microsoft.com/office/officeart/2005/8/layout/cycle2"/>
    <dgm:cxn modelId="{A004A745-F0F5-4F61-B392-D402FFD03813}" type="presParOf" srcId="{7D5A3679-7FDF-4A44-B960-BC880D5DF76A}" destId="{2B3B908A-39EE-483D-B97D-53350867A697}" srcOrd="9" destOrd="0" presId="urn:microsoft.com/office/officeart/2005/8/layout/cycle2"/>
    <dgm:cxn modelId="{440F3F06-BB8C-485C-AAE9-B44025660F8E}" type="presParOf" srcId="{2B3B908A-39EE-483D-B97D-53350867A697}" destId="{D1C10FC3-418A-4D2C-9889-047D2E910A3D}" srcOrd="0" destOrd="0" presId="urn:microsoft.com/office/officeart/2005/8/layout/cycle2"/>
    <dgm:cxn modelId="{B87BB137-5047-4772-809E-F3DC82E9BCC5}" type="presParOf" srcId="{7D5A3679-7FDF-4A44-B960-BC880D5DF76A}" destId="{EB4B1210-86CB-4C58-B63D-25A6890C1CFB}" srcOrd="10" destOrd="0" presId="urn:microsoft.com/office/officeart/2005/8/layout/cycle2"/>
    <dgm:cxn modelId="{825BEE02-E843-469D-B97D-6C817D10638E}" type="presParOf" srcId="{7D5A3679-7FDF-4A44-B960-BC880D5DF76A}" destId="{6D51A69A-B0C1-49A7-8D4D-48625A79887E}" srcOrd="11" destOrd="0" presId="urn:microsoft.com/office/officeart/2005/8/layout/cycle2"/>
    <dgm:cxn modelId="{856C6EFA-8B9F-429D-8A16-77B1B0DBCF66}" type="presParOf" srcId="{6D51A69A-B0C1-49A7-8D4D-48625A79887E}" destId="{71A2DDAA-E2AB-4D78-A880-E6283ADB5569}" srcOrd="0" destOrd="0" presId="urn:microsoft.com/office/officeart/2005/8/layout/cycle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2CB86C-1CA1-45CB-9424-0233F937D08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B0725EAB-8146-4510-A72A-4DD126A9ABB1}">
      <dgm:prSet phldrT="[Text]" custT="1">
        <dgm:style>
          <a:lnRef idx="0">
            <a:schemeClr val="accent1"/>
          </a:lnRef>
          <a:fillRef idx="3">
            <a:schemeClr val="accent1"/>
          </a:fillRef>
          <a:effectRef idx="3">
            <a:schemeClr val="accent1"/>
          </a:effectRef>
          <a:fontRef idx="minor">
            <a:schemeClr val="lt1"/>
          </a:fontRef>
        </dgm:style>
      </dgm:prSet>
      <dgm:spPr>
        <a:solidFill>
          <a:schemeClr val="bg1">
            <a:lumMod val="95000"/>
          </a:schemeClr>
        </a:solidFill>
        <a:ln>
          <a:solidFill>
            <a:srgbClr val="C00000"/>
          </a:solidFill>
        </a:ln>
      </dgm:spPr>
      <dgm:t>
        <a:bodyPr/>
        <a:lstStyle/>
        <a:p>
          <a:r>
            <a:rPr lang="ar-SA" sz="3600" b="0" dirty="0" smtClean="0">
              <a:solidFill>
                <a:schemeClr val="tx1"/>
              </a:solidFill>
            </a:rPr>
            <a:t>الصورة المحايدة</a:t>
          </a:r>
          <a:endParaRPr lang="en-GB" sz="3600" b="0" dirty="0">
            <a:solidFill>
              <a:schemeClr val="tx1"/>
            </a:solidFill>
          </a:endParaRPr>
        </a:p>
      </dgm:t>
    </dgm:pt>
    <dgm:pt modelId="{FA0ABA0A-4B4D-433E-AB30-659B7C3DBAB8}" type="parTrans" cxnId="{FB3BBE82-7FBB-4B63-94C3-729E909FA352}">
      <dgm:prSet/>
      <dgm:spPr/>
      <dgm:t>
        <a:bodyPr/>
        <a:lstStyle/>
        <a:p>
          <a:endParaRPr lang="en-GB"/>
        </a:p>
      </dgm:t>
    </dgm:pt>
    <dgm:pt modelId="{097A3B6D-6D94-4A66-865A-DD4962A755BB}" type="sibTrans" cxnId="{FB3BBE82-7FBB-4B63-94C3-729E909FA352}">
      <dgm:prSet/>
      <dgm:spPr/>
      <dgm:t>
        <a:bodyPr/>
        <a:lstStyle/>
        <a:p>
          <a:endParaRPr lang="en-GB"/>
        </a:p>
      </dgm:t>
    </dgm:pt>
    <dgm:pt modelId="{62AD51A9-34DB-4118-90E1-58D51E55081F}">
      <dgm:prSet phldrT="[Text]" custT="1">
        <dgm:style>
          <a:lnRef idx="0">
            <a:schemeClr val="accent1"/>
          </a:lnRef>
          <a:fillRef idx="3">
            <a:schemeClr val="accent1"/>
          </a:fillRef>
          <a:effectRef idx="3">
            <a:schemeClr val="accent1"/>
          </a:effectRef>
          <a:fontRef idx="minor">
            <a:schemeClr val="lt1"/>
          </a:fontRef>
        </dgm:style>
      </dgm:prSet>
      <dgm:spPr>
        <a:solidFill>
          <a:schemeClr val="bg1">
            <a:lumMod val="95000"/>
          </a:schemeClr>
        </a:solidFill>
        <a:ln>
          <a:solidFill>
            <a:srgbClr val="C00000"/>
          </a:solidFill>
        </a:ln>
      </dgm:spPr>
      <dgm:t>
        <a:bodyPr/>
        <a:lstStyle/>
        <a:p>
          <a:r>
            <a:rPr lang="ar-SA" sz="3600" b="0" dirty="0" smtClean="0">
              <a:solidFill>
                <a:schemeClr val="tx1"/>
              </a:solidFill>
            </a:rPr>
            <a:t>الصورة الايجابية</a:t>
          </a:r>
          <a:endParaRPr lang="en-GB" sz="3600" b="0" dirty="0">
            <a:solidFill>
              <a:schemeClr val="tx1"/>
            </a:solidFill>
          </a:endParaRPr>
        </a:p>
      </dgm:t>
    </dgm:pt>
    <dgm:pt modelId="{81E4D92C-2C95-4CE1-A23B-2FC94F43C27A}" type="parTrans" cxnId="{D05CCBB2-C5B3-49B1-9AF7-A1813DFE1AC5}">
      <dgm:prSet/>
      <dgm:spPr/>
      <dgm:t>
        <a:bodyPr/>
        <a:lstStyle/>
        <a:p>
          <a:endParaRPr lang="en-GB"/>
        </a:p>
      </dgm:t>
    </dgm:pt>
    <dgm:pt modelId="{C7776F95-1D1C-4B4B-8429-8DDC503E3A71}" type="sibTrans" cxnId="{D05CCBB2-C5B3-49B1-9AF7-A1813DFE1AC5}">
      <dgm:prSet/>
      <dgm:spPr/>
      <dgm:t>
        <a:bodyPr/>
        <a:lstStyle/>
        <a:p>
          <a:endParaRPr lang="en-GB"/>
        </a:p>
      </dgm:t>
    </dgm:pt>
    <dgm:pt modelId="{60BE4C11-7508-4FB5-B9B4-7A352F8D4D75}">
      <dgm:prSet phldrT="[Text]" custT="1">
        <dgm:style>
          <a:lnRef idx="0">
            <a:schemeClr val="accent1"/>
          </a:lnRef>
          <a:fillRef idx="3">
            <a:schemeClr val="accent1"/>
          </a:fillRef>
          <a:effectRef idx="3">
            <a:schemeClr val="accent1"/>
          </a:effectRef>
          <a:fontRef idx="minor">
            <a:schemeClr val="lt1"/>
          </a:fontRef>
        </dgm:style>
      </dgm:prSet>
      <dgm:spPr>
        <a:solidFill>
          <a:schemeClr val="bg1">
            <a:lumMod val="95000"/>
          </a:schemeClr>
        </a:solidFill>
      </dgm:spPr>
      <dgm:t>
        <a:bodyPr/>
        <a:lstStyle/>
        <a:p>
          <a:r>
            <a:rPr lang="ar-SA" sz="3600" b="0" dirty="0" smtClean="0">
              <a:solidFill>
                <a:schemeClr val="tx1"/>
              </a:solidFill>
            </a:rPr>
            <a:t>الصورة</a:t>
          </a:r>
        </a:p>
        <a:p>
          <a:r>
            <a:rPr lang="ar-SA" sz="3600" b="0" dirty="0" smtClean="0">
              <a:solidFill>
                <a:schemeClr val="tx1"/>
              </a:solidFill>
            </a:rPr>
            <a:t> السلبية</a:t>
          </a:r>
          <a:endParaRPr lang="en-GB" sz="3600" b="0" dirty="0">
            <a:solidFill>
              <a:schemeClr val="tx1"/>
            </a:solidFill>
          </a:endParaRPr>
        </a:p>
      </dgm:t>
    </dgm:pt>
    <dgm:pt modelId="{6422BE45-53CF-427A-BA64-99CC2A61F006}" type="parTrans" cxnId="{20020D95-02D4-4EB4-B21B-170F09576BD2}">
      <dgm:prSet/>
      <dgm:spPr/>
      <dgm:t>
        <a:bodyPr/>
        <a:lstStyle/>
        <a:p>
          <a:endParaRPr lang="en-GB"/>
        </a:p>
      </dgm:t>
    </dgm:pt>
    <dgm:pt modelId="{DBF5FC6A-111E-4172-9392-AB5C68B1EF77}" type="sibTrans" cxnId="{20020D95-02D4-4EB4-B21B-170F09576BD2}">
      <dgm:prSet/>
      <dgm:spPr/>
      <dgm:t>
        <a:bodyPr/>
        <a:lstStyle/>
        <a:p>
          <a:endParaRPr lang="en-GB"/>
        </a:p>
      </dgm:t>
    </dgm:pt>
    <dgm:pt modelId="{AC116BA3-C816-4866-8889-B72A7BCA07D3}" type="pres">
      <dgm:prSet presAssocID="{002CB86C-1CA1-45CB-9424-0233F937D089}" presName="diagram" presStyleCnt="0">
        <dgm:presLayoutVars>
          <dgm:dir/>
          <dgm:resizeHandles val="exact"/>
        </dgm:presLayoutVars>
      </dgm:prSet>
      <dgm:spPr/>
      <dgm:t>
        <a:bodyPr/>
        <a:lstStyle/>
        <a:p>
          <a:endParaRPr lang="en-GB"/>
        </a:p>
      </dgm:t>
    </dgm:pt>
    <dgm:pt modelId="{186994FF-A4B9-48BD-9290-7B5BF58A73F4}" type="pres">
      <dgm:prSet presAssocID="{B0725EAB-8146-4510-A72A-4DD126A9ABB1}" presName="node" presStyleLbl="node1" presStyleIdx="0" presStyleCnt="3">
        <dgm:presLayoutVars>
          <dgm:bulletEnabled val="1"/>
        </dgm:presLayoutVars>
      </dgm:prSet>
      <dgm:spPr/>
      <dgm:t>
        <a:bodyPr/>
        <a:lstStyle/>
        <a:p>
          <a:endParaRPr lang="en-GB"/>
        </a:p>
      </dgm:t>
    </dgm:pt>
    <dgm:pt modelId="{48A710FF-4D34-44D6-9F35-0D9EF12931DB}" type="pres">
      <dgm:prSet presAssocID="{097A3B6D-6D94-4A66-865A-DD4962A755BB}" presName="sibTrans" presStyleCnt="0"/>
      <dgm:spPr/>
    </dgm:pt>
    <dgm:pt modelId="{6FE77B2B-AE98-469D-B6C5-9DBAA9EA8212}" type="pres">
      <dgm:prSet presAssocID="{62AD51A9-34DB-4118-90E1-58D51E55081F}" presName="node" presStyleLbl="node1" presStyleIdx="1" presStyleCnt="3" custLinFactNeighborX="-9138" custLinFactNeighborY="1320">
        <dgm:presLayoutVars>
          <dgm:bulletEnabled val="1"/>
        </dgm:presLayoutVars>
      </dgm:prSet>
      <dgm:spPr/>
      <dgm:t>
        <a:bodyPr/>
        <a:lstStyle/>
        <a:p>
          <a:endParaRPr lang="en-GB"/>
        </a:p>
      </dgm:t>
    </dgm:pt>
    <dgm:pt modelId="{382834D9-BCBF-48B0-9777-6B2E72ACCACF}" type="pres">
      <dgm:prSet presAssocID="{C7776F95-1D1C-4B4B-8429-8DDC503E3A71}" presName="sibTrans" presStyleCnt="0"/>
      <dgm:spPr/>
    </dgm:pt>
    <dgm:pt modelId="{B262F291-E088-4F6D-9B47-F63AE44E4597}" type="pres">
      <dgm:prSet presAssocID="{60BE4C11-7508-4FB5-B9B4-7A352F8D4D75}" presName="node" presStyleLbl="node1" presStyleIdx="2" presStyleCnt="3">
        <dgm:presLayoutVars>
          <dgm:bulletEnabled val="1"/>
        </dgm:presLayoutVars>
      </dgm:prSet>
      <dgm:spPr/>
      <dgm:t>
        <a:bodyPr/>
        <a:lstStyle/>
        <a:p>
          <a:endParaRPr lang="en-GB"/>
        </a:p>
      </dgm:t>
    </dgm:pt>
  </dgm:ptLst>
  <dgm:cxnLst>
    <dgm:cxn modelId="{66FCFA8A-A118-4BAC-A815-6B389CD526CF}" type="presOf" srcId="{60BE4C11-7508-4FB5-B9B4-7A352F8D4D75}" destId="{B262F291-E088-4F6D-9B47-F63AE44E4597}" srcOrd="0" destOrd="0" presId="urn:microsoft.com/office/officeart/2005/8/layout/default"/>
    <dgm:cxn modelId="{B50DAA15-EDD9-49C7-940D-7838E2D62CE1}" type="presOf" srcId="{62AD51A9-34DB-4118-90E1-58D51E55081F}" destId="{6FE77B2B-AE98-469D-B6C5-9DBAA9EA8212}" srcOrd="0" destOrd="0" presId="urn:microsoft.com/office/officeart/2005/8/layout/default"/>
    <dgm:cxn modelId="{7BAF6DC3-F6BD-4F10-9996-EE621D5D3350}" type="presOf" srcId="{002CB86C-1CA1-45CB-9424-0233F937D089}" destId="{AC116BA3-C816-4866-8889-B72A7BCA07D3}" srcOrd="0" destOrd="0" presId="urn:microsoft.com/office/officeart/2005/8/layout/default"/>
    <dgm:cxn modelId="{D23203D1-2A2D-447E-9D8E-2C0AB000C319}" type="presOf" srcId="{B0725EAB-8146-4510-A72A-4DD126A9ABB1}" destId="{186994FF-A4B9-48BD-9290-7B5BF58A73F4}" srcOrd="0" destOrd="0" presId="urn:microsoft.com/office/officeart/2005/8/layout/default"/>
    <dgm:cxn modelId="{FB3BBE82-7FBB-4B63-94C3-729E909FA352}" srcId="{002CB86C-1CA1-45CB-9424-0233F937D089}" destId="{B0725EAB-8146-4510-A72A-4DD126A9ABB1}" srcOrd="0" destOrd="0" parTransId="{FA0ABA0A-4B4D-433E-AB30-659B7C3DBAB8}" sibTransId="{097A3B6D-6D94-4A66-865A-DD4962A755BB}"/>
    <dgm:cxn modelId="{20020D95-02D4-4EB4-B21B-170F09576BD2}" srcId="{002CB86C-1CA1-45CB-9424-0233F937D089}" destId="{60BE4C11-7508-4FB5-B9B4-7A352F8D4D75}" srcOrd="2" destOrd="0" parTransId="{6422BE45-53CF-427A-BA64-99CC2A61F006}" sibTransId="{DBF5FC6A-111E-4172-9392-AB5C68B1EF77}"/>
    <dgm:cxn modelId="{D05CCBB2-C5B3-49B1-9AF7-A1813DFE1AC5}" srcId="{002CB86C-1CA1-45CB-9424-0233F937D089}" destId="{62AD51A9-34DB-4118-90E1-58D51E55081F}" srcOrd="1" destOrd="0" parTransId="{81E4D92C-2C95-4CE1-A23B-2FC94F43C27A}" sibTransId="{C7776F95-1D1C-4B4B-8429-8DDC503E3A71}"/>
    <dgm:cxn modelId="{DB656131-BC10-4963-B80B-865CCA06DA33}" type="presParOf" srcId="{AC116BA3-C816-4866-8889-B72A7BCA07D3}" destId="{186994FF-A4B9-48BD-9290-7B5BF58A73F4}" srcOrd="0" destOrd="0" presId="urn:microsoft.com/office/officeart/2005/8/layout/default"/>
    <dgm:cxn modelId="{901FFDA5-0087-4B35-A8FF-06D54CB5F57D}" type="presParOf" srcId="{AC116BA3-C816-4866-8889-B72A7BCA07D3}" destId="{48A710FF-4D34-44D6-9F35-0D9EF12931DB}" srcOrd="1" destOrd="0" presId="urn:microsoft.com/office/officeart/2005/8/layout/default"/>
    <dgm:cxn modelId="{DC6941C4-3035-4B7C-92CB-6D6DACF779D7}" type="presParOf" srcId="{AC116BA3-C816-4866-8889-B72A7BCA07D3}" destId="{6FE77B2B-AE98-469D-B6C5-9DBAA9EA8212}" srcOrd="2" destOrd="0" presId="urn:microsoft.com/office/officeart/2005/8/layout/default"/>
    <dgm:cxn modelId="{C370B166-DCDC-408E-A023-EAC8813D7296}" type="presParOf" srcId="{AC116BA3-C816-4866-8889-B72A7BCA07D3}" destId="{382834D9-BCBF-48B0-9777-6B2E72ACCACF}" srcOrd="3" destOrd="0" presId="urn:microsoft.com/office/officeart/2005/8/layout/default"/>
    <dgm:cxn modelId="{2579332C-82FA-4307-BCC8-0194F88704EB}" type="presParOf" srcId="{AC116BA3-C816-4866-8889-B72A7BCA07D3}" destId="{B262F291-E088-4F6D-9B47-F63AE44E4597}" srcOrd="4" destOrd="0" presId="urn:microsoft.com/office/officeart/2005/8/layout/default"/>
  </dgm:cxnLst>
  <dgm:bg>
    <a:solidFill>
      <a:schemeClr val="bg1">
        <a:lumMod val="9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4FB71B-6C8A-48B8-9ADA-F13605DD596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EE24F9E8-ABB2-4269-91AC-84872C6D01F8}">
      <dgm:prSet phldrT="[Text]"/>
      <dgm:spPr/>
      <dgm:t>
        <a:bodyPr/>
        <a:lstStyle/>
        <a:p>
          <a:r>
            <a:rPr lang="ar-SA" dirty="0" smtClean="0">
              <a:solidFill>
                <a:srgbClr val="FFC000"/>
              </a:solidFill>
            </a:rPr>
            <a:t>المربع الاعلامي</a:t>
          </a:r>
          <a:endParaRPr lang="en-GB" dirty="0">
            <a:solidFill>
              <a:srgbClr val="FFC000"/>
            </a:solidFill>
          </a:endParaRPr>
        </a:p>
      </dgm:t>
    </dgm:pt>
    <dgm:pt modelId="{A58E3F3E-DA39-40A8-8126-D2ED100E6D5B}" type="parTrans" cxnId="{DE7C664A-2449-40DB-B022-1CF2C1B36FC9}">
      <dgm:prSet/>
      <dgm:spPr/>
      <dgm:t>
        <a:bodyPr/>
        <a:lstStyle/>
        <a:p>
          <a:endParaRPr lang="en-GB"/>
        </a:p>
      </dgm:t>
    </dgm:pt>
    <dgm:pt modelId="{A55E6031-22BD-43F4-BD59-7FCF22ADE3C3}" type="sibTrans" cxnId="{DE7C664A-2449-40DB-B022-1CF2C1B36FC9}">
      <dgm:prSet/>
      <dgm:spPr/>
      <dgm:t>
        <a:bodyPr/>
        <a:lstStyle/>
        <a:p>
          <a:endParaRPr lang="en-GB"/>
        </a:p>
      </dgm:t>
    </dgm:pt>
    <dgm:pt modelId="{A570B360-9E7D-444E-A89B-D071D70307DC}" type="pres">
      <dgm:prSet presAssocID="{A64FB71B-6C8A-48B8-9ADA-F13605DD5969}" presName="diagram" presStyleCnt="0">
        <dgm:presLayoutVars>
          <dgm:dir/>
          <dgm:resizeHandles val="exact"/>
        </dgm:presLayoutVars>
      </dgm:prSet>
      <dgm:spPr/>
      <dgm:t>
        <a:bodyPr/>
        <a:lstStyle/>
        <a:p>
          <a:endParaRPr lang="en-GB"/>
        </a:p>
      </dgm:t>
    </dgm:pt>
    <dgm:pt modelId="{134F53A8-0B17-4E3A-83AB-D23D6FAA3A84}" type="pres">
      <dgm:prSet presAssocID="{EE24F9E8-ABB2-4269-91AC-84872C6D01F8}" presName="node" presStyleLbl="node1" presStyleIdx="0" presStyleCnt="1" custLinFactNeighborX="182" custLinFactNeighborY="-226">
        <dgm:presLayoutVars>
          <dgm:bulletEnabled val="1"/>
        </dgm:presLayoutVars>
      </dgm:prSet>
      <dgm:spPr/>
      <dgm:t>
        <a:bodyPr/>
        <a:lstStyle/>
        <a:p>
          <a:endParaRPr lang="en-GB"/>
        </a:p>
      </dgm:t>
    </dgm:pt>
  </dgm:ptLst>
  <dgm:cxnLst>
    <dgm:cxn modelId="{DE7C664A-2449-40DB-B022-1CF2C1B36FC9}" srcId="{A64FB71B-6C8A-48B8-9ADA-F13605DD5969}" destId="{EE24F9E8-ABB2-4269-91AC-84872C6D01F8}" srcOrd="0" destOrd="0" parTransId="{A58E3F3E-DA39-40A8-8126-D2ED100E6D5B}" sibTransId="{A55E6031-22BD-43F4-BD59-7FCF22ADE3C3}"/>
    <dgm:cxn modelId="{0ACF23F3-ECF3-4435-A870-50356CE113D4}" type="presOf" srcId="{A64FB71B-6C8A-48B8-9ADA-F13605DD5969}" destId="{A570B360-9E7D-444E-A89B-D071D70307DC}" srcOrd="0" destOrd="0" presId="urn:microsoft.com/office/officeart/2005/8/layout/default"/>
    <dgm:cxn modelId="{E46346C8-BAB1-4C5A-BE43-5E19E0319849}" type="presOf" srcId="{EE24F9E8-ABB2-4269-91AC-84872C6D01F8}" destId="{134F53A8-0B17-4E3A-83AB-D23D6FAA3A84}" srcOrd="0" destOrd="0" presId="urn:microsoft.com/office/officeart/2005/8/layout/default"/>
    <dgm:cxn modelId="{36F240F0-FE95-4E3F-A19B-A538F5A1E2FB}" type="presParOf" srcId="{A570B360-9E7D-444E-A89B-D071D70307DC}" destId="{134F53A8-0B17-4E3A-83AB-D23D6FAA3A84}"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85DA5C-3AAE-4C79-901A-78D4CDEA0B0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4FB4BF7C-6277-4AAD-A2E8-E1565080828A}">
      <dgm:prSet phldrT="[Text]" custT="1">
        <dgm:style>
          <a:lnRef idx="0">
            <a:schemeClr val="accent1"/>
          </a:lnRef>
          <a:fillRef idx="3">
            <a:schemeClr val="accent1"/>
          </a:fillRef>
          <a:effectRef idx="3">
            <a:schemeClr val="accent1"/>
          </a:effectRef>
          <a:fontRef idx="minor">
            <a:schemeClr val="lt1"/>
          </a:fontRef>
        </dgm:style>
      </dgm:prSet>
      <dgm:spPr>
        <a:ln>
          <a:solidFill>
            <a:srgbClr val="FF0000"/>
          </a:solidFill>
        </a:ln>
      </dgm:spPr>
      <dgm:t>
        <a:bodyPr/>
        <a:lstStyle/>
        <a:p>
          <a:r>
            <a:rPr lang="ar-SA" sz="4000" dirty="0" smtClean="0"/>
            <a:t>الشخصية</a:t>
          </a:r>
        </a:p>
        <a:p>
          <a:r>
            <a:rPr lang="ar-SA" sz="4000" dirty="0" smtClean="0"/>
            <a:t>السلبية</a:t>
          </a:r>
          <a:endParaRPr lang="en-GB" sz="4000" dirty="0"/>
        </a:p>
      </dgm:t>
    </dgm:pt>
    <dgm:pt modelId="{056E4027-DD3E-482C-9CDC-12CE5A2B3C85}" type="parTrans" cxnId="{01BAB48B-7D49-45C3-BC75-EF959E59FFA3}">
      <dgm:prSet/>
      <dgm:spPr/>
      <dgm:t>
        <a:bodyPr/>
        <a:lstStyle/>
        <a:p>
          <a:endParaRPr lang="en-GB"/>
        </a:p>
      </dgm:t>
    </dgm:pt>
    <dgm:pt modelId="{8DD84AF2-CDB1-4626-B902-B6B4417E06BD}" type="sibTrans" cxnId="{01BAB48B-7D49-45C3-BC75-EF959E59FFA3}">
      <dgm:prSet/>
      <dgm:spPr/>
      <dgm:t>
        <a:bodyPr/>
        <a:lstStyle/>
        <a:p>
          <a:endParaRPr lang="en-GB"/>
        </a:p>
      </dgm:t>
    </dgm:pt>
    <dgm:pt modelId="{86680826-958A-4608-B5DA-F0DB37DB348D}">
      <dgm:prSet phldrT="[Text]" custT="1">
        <dgm:style>
          <a:lnRef idx="0">
            <a:schemeClr val="accent1"/>
          </a:lnRef>
          <a:fillRef idx="3">
            <a:schemeClr val="accent1"/>
          </a:fillRef>
          <a:effectRef idx="3">
            <a:schemeClr val="accent1"/>
          </a:effectRef>
          <a:fontRef idx="minor">
            <a:schemeClr val="lt1"/>
          </a:fontRef>
        </dgm:style>
      </dgm:prSet>
      <dgm:spPr>
        <a:ln>
          <a:solidFill>
            <a:srgbClr val="FF0000"/>
          </a:solidFill>
        </a:ln>
      </dgm:spPr>
      <dgm:t>
        <a:bodyPr/>
        <a:lstStyle/>
        <a:p>
          <a:r>
            <a:rPr lang="ar-SA" sz="3600" dirty="0" smtClean="0"/>
            <a:t>الشخصية</a:t>
          </a:r>
        </a:p>
        <a:p>
          <a:r>
            <a:rPr lang="ar-SA" sz="3600" dirty="0" smtClean="0"/>
            <a:t>الايجابية</a:t>
          </a:r>
          <a:endParaRPr lang="en-GB" sz="3600" dirty="0"/>
        </a:p>
      </dgm:t>
    </dgm:pt>
    <dgm:pt modelId="{F056BD68-0A8D-4DD9-998C-7FDD21748D26}" type="parTrans" cxnId="{042603F6-AFAC-4A8E-846D-68B86526770A}">
      <dgm:prSet/>
      <dgm:spPr/>
      <dgm:t>
        <a:bodyPr/>
        <a:lstStyle/>
        <a:p>
          <a:endParaRPr lang="en-GB"/>
        </a:p>
      </dgm:t>
    </dgm:pt>
    <dgm:pt modelId="{1CBCA0D6-C288-4006-8F4D-55AF9FAB91BF}" type="sibTrans" cxnId="{042603F6-AFAC-4A8E-846D-68B86526770A}">
      <dgm:prSet/>
      <dgm:spPr/>
      <dgm:t>
        <a:bodyPr/>
        <a:lstStyle/>
        <a:p>
          <a:endParaRPr lang="en-GB"/>
        </a:p>
      </dgm:t>
    </dgm:pt>
    <dgm:pt modelId="{76103B80-827D-4A5D-B84E-B6CEA56E4E63}">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r>
            <a:rPr lang="ar-SA" sz="8800" dirty="0" smtClean="0">
              <a:solidFill>
                <a:srgbClr val="C00000"/>
              </a:solidFill>
            </a:rPr>
            <a:t>؟</a:t>
          </a:r>
          <a:endParaRPr lang="en-GB" sz="8800" dirty="0">
            <a:solidFill>
              <a:srgbClr val="C00000"/>
            </a:solidFill>
          </a:endParaRPr>
        </a:p>
      </dgm:t>
    </dgm:pt>
    <dgm:pt modelId="{1642AC68-2F16-498C-B5D8-29D7B402D08E}" type="parTrans" cxnId="{692F935D-6CF2-4AE6-9884-415592A23544}">
      <dgm:prSet/>
      <dgm:spPr/>
      <dgm:t>
        <a:bodyPr/>
        <a:lstStyle/>
        <a:p>
          <a:endParaRPr lang="en-GB"/>
        </a:p>
      </dgm:t>
    </dgm:pt>
    <dgm:pt modelId="{5BFAF097-89C7-4424-8636-5CEA9F8C0DF7}" type="sibTrans" cxnId="{692F935D-6CF2-4AE6-9884-415592A23544}">
      <dgm:prSet/>
      <dgm:spPr/>
      <dgm:t>
        <a:bodyPr/>
        <a:lstStyle/>
        <a:p>
          <a:endParaRPr lang="en-GB"/>
        </a:p>
      </dgm:t>
    </dgm:pt>
    <dgm:pt modelId="{E062669A-6554-41A3-8C0B-4DF900DDDE00}">
      <dgm:prSet phldrT="[Text]" custT="1">
        <dgm:style>
          <a:lnRef idx="0">
            <a:schemeClr val="accent1"/>
          </a:lnRef>
          <a:fillRef idx="3">
            <a:schemeClr val="accent1"/>
          </a:fillRef>
          <a:effectRef idx="3">
            <a:schemeClr val="accent1"/>
          </a:effectRef>
          <a:fontRef idx="minor">
            <a:schemeClr val="lt1"/>
          </a:fontRef>
        </dgm:style>
      </dgm:prSet>
      <dgm:spPr>
        <a:ln>
          <a:solidFill>
            <a:srgbClr val="FF0000"/>
          </a:solidFill>
        </a:ln>
      </dgm:spPr>
      <dgm:t>
        <a:bodyPr/>
        <a:lstStyle/>
        <a:p>
          <a:r>
            <a:rPr lang="ar-SA" sz="4000" dirty="0" smtClean="0"/>
            <a:t>الشخصية</a:t>
          </a:r>
        </a:p>
        <a:p>
          <a:r>
            <a:rPr lang="ar-SA" sz="4000" dirty="0" smtClean="0"/>
            <a:t>العدوانية</a:t>
          </a:r>
          <a:endParaRPr lang="en-GB" sz="4000" dirty="0"/>
        </a:p>
      </dgm:t>
    </dgm:pt>
    <dgm:pt modelId="{E387120D-01C7-4F1B-93B2-BDFD3E682802}" type="sibTrans" cxnId="{8ECEA22A-2DBA-4288-8E04-8FA7795F486B}">
      <dgm:prSet/>
      <dgm:spPr/>
      <dgm:t>
        <a:bodyPr/>
        <a:lstStyle/>
        <a:p>
          <a:endParaRPr lang="en-GB"/>
        </a:p>
      </dgm:t>
    </dgm:pt>
    <dgm:pt modelId="{C16128C6-D683-423B-A611-9C2FD23F3110}" type="parTrans" cxnId="{8ECEA22A-2DBA-4288-8E04-8FA7795F486B}">
      <dgm:prSet/>
      <dgm:spPr/>
      <dgm:t>
        <a:bodyPr/>
        <a:lstStyle/>
        <a:p>
          <a:endParaRPr lang="en-GB"/>
        </a:p>
      </dgm:t>
    </dgm:pt>
    <dgm:pt modelId="{9DDA9941-9BC1-40D2-8188-AA487FE59345}" type="pres">
      <dgm:prSet presAssocID="{A885DA5C-3AAE-4C79-901A-78D4CDEA0B03}" presName="diagram" presStyleCnt="0">
        <dgm:presLayoutVars>
          <dgm:dir/>
          <dgm:resizeHandles val="exact"/>
        </dgm:presLayoutVars>
      </dgm:prSet>
      <dgm:spPr/>
      <dgm:t>
        <a:bodyPr/>
        <a:lstStyle/>
        <a:p>
          <a:endParaRPr lang="en-GB"/>
        </a:p>
      </dgm:t>
    </dgm:pt>
    <dgm:pt modelId="{480ECC46-C35B-45B0-85B2-481D145E416D}" type="pres">
      <dgm:prSet presAssocID="{4FB4BF7C-6277-4AAD-A2E8-E1565080828A}" presName="node" presStyleLbl="node1" presStyleIdx="0" presStyleCnt="4">
        <dgm:presLayoutVars>
          <dgm:bulletEnabled val="1"/>
        </dgm:presLayoutVars>
      </dgm:prSet>
      <dgm:spPr/>
      <dgm:t>
        <a:bodyPr/>
        <a:lstStyle/>
        <a:p>
          <a:endParaRPr lang="en-GB"/>
        </a:p>
      </dgm:t>
    </dgm:pt>
    <dgm:pt modelId="{6BEB92A9-A58C-4E07-BAAB-E822F1AF2640}" type="pres">
      <dgm:prSet presAssocID="{8DD84AF2-CDB1-4626-B902-B6B4417E06BD}" presName="sibTrans" presStyleCnt="0"/>
      <dgm:spPr/>
    </dgm:pt>
    <dgm:pt modelId="{31990F06-CB32-4018-A378-97E8EF19589D}" type="pres">
      <dgm:prSet presAssocID="{86680826-958A-4608-B5DA-F0DB37DB348D}" presName="node" presStyleLbl="node1" presStyleIdx="1" presStyleCnt="4">
        <dgm:presLayoutVars>
          <dgm:bulletEnabled val="1"/>
        </dgm:presLayoutVars>
      </dgm:prSet>
      <dgm:spPr/>
      <dgm:t>
        <a:bodyPr/>
        <a:lstStyle/>
        <a:p>
          <a:endParaRPr lang="en-GB"/>
        </a:p>
      </dgm:t>
    </dgm:pt>
    <dgm:pt modelId="{3FDE580A-6348-485F-97F7-6D24CB1366B0}" type="pres">
      <dgm:prSet presAssocID="{1CBCA0D6-C288-4006-8F4D-55AF9FAB91BF}" presName="sibTrans" presStyleCnt="0"/>
      <dgm:spPr/>
    </dgm:pt>
    <dgm:pt modelId="{4B1ECA16-1564-4DDB-80B1-BE5A43FAB00E}" type="pres">
      <dgm:prSet presAssocID="{76103B80-827D-4A5D-B84E-B6CEA56E4E63}" presName="node" presStyleLbl="node1" presStyleIdx="2" presStyleCnt="4">
        <dgm:presLayoutVars>
          <dgm:bulletEnabled val="1"/>
        </dgm:presLayoutVars>
      </dgm:prSet>
      <dgm:spPr/>
      <dgm:t>
        <a:bodyPr/>
        <a:lstStyle/>
        <a:p>
          <a:endParaRPr lang="en-GB"/>
        </a:p>
      </dgm:t>
    </dgm:pt>
    <dgm:pt modelId="{66803EE7-934B-4F4C-9362-96B9B3438158}" type="pres">
      <dgm:prSet presAssocID="{5BFAF097-89C7-4424-8636-5CEA9F8C0DF7}" presName="sibTrans" presStyleCnt="0"/>
      <dgm:spPr/>
    </dgm:pt>
    <dgm:pt modelId="{C6A28C8F-8A75-4481-86F8-CF006BEB8FB2}" type="pres">
      <dgm:prSet presAssocID="{E062669A-6554-41A3-8C0B-4DF900DDDE00}" presName="node" presStyleLbl="node1" presStyleIdx="3" presStyleCnt="4">
        <dgm:presLayoutVars>
          <dgm:bulletEnabled val="1"/>
        </dgm:presLayoutVars>
      </dgm:prSet>
      <dgm:spPr/>
      <dgm:t>
        <a:bodyPr/>
        <a:lstStyle/>
        <a:p>
          <a:endParaRPr lang="en-GB"/>
        </a:p>
      </dgm:t>
    </dgm:pt>
  </dgm:ptLst>
  <dgm:cxnLst>
    <dgm:cxn modelId="{3CE413D7-2215-4C9A-987A-1BA2216D7062}" type="presOf" srcId="{76103B80-827D-4A5D-B84E-B6CEA56E4E63}" destId="{4B1ECA16-1564-4DDB-80B1-BE5A43FAB00E}" srcOrd="0" destOrd="0" presId="urn:microsoft.com/office/officeart/2005/8/layout/default"/>
    <dgm:cxn modelId="{692F935D-6CF2-4AE6-9884-415592A23544}" srcId="{A885DA5C-3AAE-4C79-901A-78D4CDEA0B03}" destId="{76103B80-827D-4A5D-B84E-B6CEA56E4E63}" srcOrd="2" destOrd="0" parTransId="{1642AC68-2F16-498C-B5D8-29D7B402D08E}" sibTransId="{5BFAF097-89C7-4424-8636-5CEA9F8C0DF7}"/>
    <dgm:cxn modelId="{8ECEA22A-2DBA-4288-8E04-8FA7795F486B}" srcId="{A885DA5C-3AAE-4C79-901A-78D4CDEA0B03}" destId="{E062669A-6554-41A3-8C0B-4DF900DDDE00}" srcOrd="3" destOrd="0" parTransId="{C16128C6-D683-423B-A611-9C2FD23F3110}" sibTransId="{E387120D-01C7-4F1B-93B2-BDFD3E682802}"/>
    <dgm:cxn modelId="{042603F6-AFAC-4A8E-846D-68B86526770A}" srcId="{A885DA5C-3AAE-4C79-901A-78D4CDEA0B03}" destId="{86680826-958A-4608-B5DA-F0DB37DB348D}" srcOrd="1" destOrd="0" parTransId="{F056BD68-0A8D-4DD9-998C-7FDD21748D26}" sibTransId="{1CBCA0D6-C288-4006-8F4D-55AF9FAB91BF}"/>
    <dgm:cxn modelId="{BCC967C1-92AB-4617-8000-60A98843E9E7}" type="presOf" srcId="{A885DA5C-3AAE-4C79-901A-78D4CDEA0B03}" destId="{9DDA9941-9BC1-40D2-8188-AA487FE59345}" srcOrd="0" destOrd="0" presId="urn:microsoft.com/office/officeart/2005/8/layout/default"/>
    <dgm:cxn modelId="{A5A7E1B8-639E-43CA-BDA8-F377EF008D08}" type="presOf" srcId="{86680826-958A-4608-B5DA-F0DB37DB348D}" destId="{31990F06-CB32-4018-A378-97E8EF19589D}" srcOrd="0" destOrd="0" presId="urn:microsoft.com/office/officeart/2005/8/layout/default"/>
    <dgm:cxn modelId="{0BECA61F-262A-4584-AD75-93D3063AD7B8}" type="presOf" srcId="{4FB4BF7C-6277-4AAD-A2E8-E1565080828A}" destId="{480ECC46-C35B-45B0-85B2-481D145E416D}" srcOrd="0" destOrd="0" presId="urn:microsoft.com/office/officeart/2005/8/layout/default"/>
    <dgm:cxn modelId="{EA84A82B-5CC8-4114-825E-867D2640C35F}" type="presOf" srcId="{E062669A-6554-41A3-8C0B-4DF900DDDE00}" destId="{C6A28C8F-8A75-4481-86F8-CF006BEB8FB2}" srcOrd="0" destOrd="0" presId="urn:microsoft.com/office/officeart/2005/8/layout/default"/>
    <dgm:cxn modelId="{01BAB48B-7D49-45C3-BC75-EF959E59FFA3}" srcId="{A885DA5C-3AAE-4C79-901A-78D4CDEA0B03}" destId="{4FB4BF7C-6277-4AAD-A2E8-E1565080828A}" srcOrd="0" destOrd="0" parTransId="{056E4027-DD3E-482C-9CDC-12CE5A2B3C85}" sibTransId="{8DD84AF2-CDB1-4626-B902-B6B4417E06BD}"/>
    <dgm:cxn modelId="{D9488157-0132-4063-A896-DF9CE955F61A}" type="presParOf" srcId="{9DDA9941-9BC1-40D2-8188-AA487FE59345}" destId="{480ECC46-C35B-45B0-85B2-481D145E416D}" srcOrd="0" destOrd="0" presId="urn:microsoft.com/office/officeart/2005/8/layout/default"/>
    <dgm:cxn modelId="{E8A93993-75AB-4143-9E84-8F7EE9C69C34}" type="presParOf" srcId="{9DDA9941-9BC1-40D2-8188-AA487FE59345}" destId="{6BEB92A9-A58C-4E07-BAAB-E822F1AF2640}" srcOrd="1" destOrd="0" presId="urn:microsoft.com/office/officeart/2005/8/layout/default"/>
    <dgm:cxn modelId="{F632E7CB-9275-412A-918F-70E5C79525B2}" type="presParOf" srcId="{9DDA9941-9BC1-40D2-8188-AA487FE59345}" destId="{31990F06-CB32-4018-A378-97E8EF19589D}" srcOrd="2" destOrd="0" presId="urn:microsoft.com/office/officeart/2005/8/layout/default"/>
    <dgm:cxn modelId="{5F3C8EE2-6709-4F79-A323-DE1839C198D2}" type="presParOf" srcId="{9DDA9941-9BC1-40D2-8188-AA487FE59345}" destId="{3FDE580A-6348-485F-97F7-6D24CB1366B0}" srcOrd="3" destOrd="0" presId="urn:microsoft.com/office/officeart/2005/8/layout/default"/>
    <dgm:cxn modelId="{6D2F68C6-D560-4CA9-AC0C-8725E5B2676A}" type="presParOf" srcId="{9DDA9941-9BC1-40D2-8188-AA487FE59345}" destId="{4B1ECA16-1564-4DDB-80B1-BE5A43FAB00E}" srcOrd="4" destOrd="0" presId="urn:microsoft.com/office/officeart/2005/8/layout/default"/>
    <dgm:cxn modelId="{3EBDA09F-FA66-4754-A96D-0924449F3C83}" type="presParOf" srcId="{9DDA9941-9BC1-40D2-8188-AA487FE59345}" destId="{66803EE7-934B-4F4C-9362-96B9B3438158}" srcOrd="5" destOrd="0" presId="urn:microsoft.com/office/officeart/2005/8/layout/default"/>
    <dgm:cxn modelId="{E6708C82-1596-49BA-9C66-EE2734CCF913}" type="presParOf" srcId="{9DDA9941-9BC1-40D2-8188-AA487FE59345}" destId="{C6A28C8F-8A75-4481-86F8-CF006BEB8FB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F5D50-76BC-4938-A525-3DC3645E977E}">
      <dsp:nvSpPr>
        <dsp:cNvPr id="0" name=""/>
        <dsp:cNvSpPr/>
      </dsp:nvSpPr>
      <dsp:spPr>
        <a:xfrm>
          <a:off x="2201738" y="92733"/>
          <a:ext cx="3150158" cy="1277438"/>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SA" sz="2800" b="0" kern="1200" dirty="0" smtClean="0">
              <a:solidFill>
                <a:schemeClr val="tx1"/>
              </a:solidFill>
            </a:rPr>
            <a:t>استثمار وادارة</a:t>
          </a:r>
        </a:p>
        <a:p>
          <a:pPr lvl="0" algn="ctr" defTabSz="1244600">
            <a:lnSpc>
              <a:spcPct val="90000"/>
            </a:lnSpc>
            <a:spcBef>
              <a:spcPct val="0"/>
            </a:spcBef>
            <a:spcAft>
              <a:spcPct val="35000"/>
            </a:spcAft>
          </a:pPr>
          <a:r>
            <a:rPr lang="ar-SA" sz="2800" b="0" kern="1200" dirty="0" smtClean="0">
              <a:solidFill>
                <a:schemeClr val="tx1"/>
              </a:solidFill>
            </a:rPr>
            <a:t>الوقت</a:t>
          </a:r>
          <a:endParaRPr lang="en-US" sz="4000" b="0" kern="1200" dirty="0">
            <a:solidFill>
              <a:schemeClr val="tx1"/>
            </a:solidFill>
          </a:endParaRPr>
        </a:p>
      </dsp:txBody>
      <dsp:txXfrm>
        <a:off x="2663068" y="279809"/>
        <a:ext cx="2227498" cy="903286"/>
      </dsp:txXfrm>
    </dsp:sp>
    <dsp:sp modelId="{0490120C-675D-4A81-9293-2AAC8B87C1F5}">
      <dsp:nvSpPr>
        <dsp:cNvPr id="0" name=""/>
        <dsp:cNvSpPr/>
      </dsp:nvSpPr>
      <dsp:spPr>
        <a:xfrm rot="2060406">
          <a:off x="4610874" y="1148724"/>
          <a:ext cx="287826" cy="501716"/>
        </a:xfrm>
        <a:prstGeom prst="righ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a:off x="4618399" y="1224712"/>
        <a:ext cx="201478" cy="301030"/>
      </dsp:txXfrm>
    </dsp:sp>
    <dsp:sp modelId="{7C4AB1DC-E0FB-48E7-A4B8-AD6A1B97B028}">
      <dsp:nvSpPr>
        <dsp:cNvPr id="0" name=""/>
        <dsp:cNvSpPr/>
      </dsp:nvSpPr>
      <dsp:spPr>
        <a:xfrm>
          <a:off x="4215151" y="1398237"/>
          <a:ext cx="3274375" cy="1502341"/>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ar-SA" sz="2800" b="0" kern="1200" dirty="0" smtClean="0">
            <a:solidFill>
              <a:schemeClr val="tx1"/>
            </a:solidFill>
          </a:endParaRPr>
        </a:p>
        <a:p>
          <a:pPr lvl="0" algn="ctr" defTabSz="1244600">
            <a:lnSpc>
              <a:spcPct val="90000"/>
            </a:lnSpc>
            <a:spcBef>
              <a:spcPct val="0"/>
            </a:spcBef>
            <a:spcAft>
              <a:spcPct val="35000"/>
            </a:spcAft>
          </a:pPr>
          <a:r>
            <a:rPr lang="ar-SA" sz="2800" b="0" kern="1200" dirty="0" smtClean="0">
              <a:solidFill>
                <a:schemeClr val="tx1"/>
              </a:solidFill>
            </a:rPr>
            <a:t>المشاركة</a:t>
          </a:r>
        </a:p>
        <a:p>
          <a:pPr lvl="0" algn="ctr" defTabSz="1244600">
            <a:lnSpc>
              <a:spcPct val="90000"/>
            </a:lnSpc>
            <a:spcBef>
              <a:spcPct val="0"/>
            </a:spcBef>
            <a:spcAft>
              <a:spcPct val="35000"/>
            </a:spcAft>
          </a:pPr>
          <a:r>
            <a:rPr lang="ar-SA" sz="2800" b="0" kern="1200" dirty="0" smtClean="0">
              <a:solidFill>
                <a:schemeClr val="tx1"/>
              </a:solidFill>
            </a:rPr>
            <a:t>والتمارين</a:t>
          </a:r>
          <a:endParaRPr lang="en-US" sz="2800" b="0" kern="1200" dirty="0">
            <a:solidFill>
              <a:schemeClr val="tx1"/>
            </a:solidFill>
          </a:endParaRPr>
        </a:p>
      </dsp:txBody>
      <dsp:txXfrm>
        <a:off x="4694672" y="1618250"/>
        <a:ext cx="2315333" cy="1062315"/>
      </dsp:txXfrm>
    </dsp:sp>
    <dsp:sp modelId="{4DF489C6-A763-4609-993A-91D609303909}">
      <dsp:nvSpPr>
        <dsp:cNvPr id="0" name=""/>
        <dsp:cNvSpPr/>
      </dsp:nvSpPr>
      <dsp:spPr>
        <a:xfrm rot="5247942">
          <a:off x="5772672" y="2874181"/>
          <a:ext cx="245698" cy="501716"/>
        </a:xfrm>
        <a:prstGeom prst="righ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a:off x="5807897" y="2937706"/>
        <a:ext cx="171989" cy="301030"/>
      </dsp:txXfrm>
    </dsp:sp>
    <dsp:sp modelId="{C53BE297-C6B1-4078-9538-62430F0609E1}">
      <dsp:nvSpPr>
        <dsp:cNvPr id="0" name=""/>
        <dsp:cNvSpPr/>
      </dsp:nvSpPr>
      <dsp:spPr>
        <a:xfrm>
          <a:off x="4388410" y="3363383"/>
          <a:ext cx="3101116" cy="1486568"/>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r-SA" sz="2300" b="0" kern="1200" dirty="0" smtClean="0">
              <a:solidFill>
                <a:schemeClr val="tx1"/>
              </a:solidFill>
            </a:rPr>
            <a:t>تجارب تطبيقية</a:t>
          </a:r>
          <a:endParaRPr lang="en-US" sz="2300" b="0" kern="1200" dirty="0">
            <a:solidFill>
              <a:schemeClr val="tx1"/>
            </a:solidFill>
          </a:endParaRPr>
        </a:p>
      </dsp:txBody>
      <dsp:txXfrm>
        <a:off x="4842558" y="3581086"/>
        <a:ext cx="2192820" cy="1051162"/>
      </dsp:txXfrm>
    </dsp:sp>
    <dsp:sp modelId="{81BFCAFA-8595-4205-BDBF-523CB2213BB2}">
      <dsp:nvSpPr>
        <dsp:cNvPr id="0" name=""/>
        <dsp:cNvSpPr/>
      </dsp:nvSpPr>
      <dsp:spPr>
        <a:xfrm rot="9077184">
          <a:off x="4715496" y="4483466"/>
          <a:ext cx="155359" cy="501716"/>
        </a:xfrm>
        <a:prstGeom prst="righ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rot="10800000">
        <a:off x="4759238" y="4572613"/>
        <a:ext cx="108751" cy="301030"/>
      </dsp:txXfrm>
    </dsp:sp>
    <dsp:sp modelId="{5AB87D56-EA79-4F6F-9AB6-E027D9AD9E3E}">
      <dsp:nvSpPr>
        <dsp:cNvPr id="0" name=""/>
        <dsp:cNvSpPr/>
      </dsp:nvSpPr>
      <dsp:spPr>
        <a:xfrm>
          <a:off x="2405264" y="4687843"/>
          <a:ext cx="2811086" cy="1169230"/>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r-SA" sz="2300" b="0" kern="1200" dirty="0" smtClean="0">
              <a:solidFill>
                <a:schemeClr val="tx1"/>
              </a:solidFill>
            </a:rPr>
            <a:t>المناقشات</a:t>
          </a:r>
        </a:p>
        <a:p>
          <a:pPr lvl="0" algn="ctr" defTabSz="1022350" rtl="1">
            <a:lnSpc>
              <a:spcPct val="90000"/>
            </a:lnSpc>
            <a:spcBef>
              <a:spcPct val="0"/>
            </a:spcBef>
            <a:spcAft>
              <a:spcPct val="35000"/>
            </a:spcAft>
          </a:pPr>
          <a:r>
            <a:rPr lang="ar-SA" sz="2300" b="0" kern="1200" dirty="0" smtClean="0">
              <a:solidFill>
                <a:schemeClr val="tx1"/>
              </a:solidFill>
            </a:rPr>
            <a:t> وليس التلقين</a:t>
          </a:r>
          <a:endParaRPr lang="en-US" sz="2300" b="0" kern="1200" dirty="0">
            <a:solidFill>
              <a:schemeClr val="tx1"/>
            </a:solidFill>
          </a:endParaRPr>
        </a:p>
      </dsp:txBody>
      <dsp:txXfrm>
        <a:off x="2816938" y="4859073"/>
        <a:ext cx="1987738" cy="826770"/>
      </dsp:txXfrm>
    </dsp:sp>
    <dsp:sp modelId="{87D80019-1360-40BF-B7BA-947D1ED9B164}">
      <dsp:nvSpPr>
        <dsp:cNvPr id="0" name=""/>
        <dsp:cNvSpPr/>
      </dsp:nvSpPr>
      <dsp:spPr>
        <a:xfrm rot="12775195">
          <a:off x="2856530" y="4453444"/>
          <a:ext cx="153419" cy="501716"/>
        </a:xfrm>
        <a:prstGeom prst="righ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rot="10800000">
        <a:off x="2898861" y="4566294"/>
        <a:ext cx="107393" cy="301030"/>
      </dsp:txXfrm>
    </dsp:sp>
    <dsp:sp modelId="{6319D928-5A51-4CB3-809B-5B22EEAF852D}">
      <dsp:nvSpPr>
        <dsp:cNvPr id="0" name=""/>
        <dsp:cNvSpPr/>
      </dsp:nvSpPr>
      <dsp:spPr>
        <a:xfrm>
          <a:off x="155310" y="3139390"/>
          <a:ext cx="3284796" cy="1659486"/>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r-SA" sz="2300" b="0" kern="1200" dirty="0" smtClean="0">
              <a:solidFill>
                <a:schemeClr val="tx1"/>
              </a:solidFill>
            </a:rPr>
            <a:t>العصف الذهني</a:t>
          </a:r>
          <a:endParaRPr lang="en-US" sz="2300" b="0" kern="1200" dirty="0">
            <a:solidFill>
              <a:schemeClr val="tx1"/>
            </a:solidFill>
          </a:endParaRPr>
        </a:p>
      </dsp:txBody>
      <dsp:txXfrm>
        <a:off x="636357" y="3382416"/>
        <a:ext cx="2322702" cy="1173434"/>
      </dsp:txXfrm>
    </dsp:sp>
    <dsp:sp modelId="{2B3B908A-39EE-483D-B97D-53350867A697}">
      <dsp:nvSpPr>
        <dsp:cNvPr id="0" name=""/>
        <dsp:cNvSpPr/>
      </dsp:nvSpPr>
      <dsp:spPr>
        <a:xfrm rot="5258001">
          <a:off x="1756900" y="2901614"/>
          <a:ext cx="14111" cy="501716"/>
        </a:xfrm>
        <a:prstGeom prst="righ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a:off x="1758929" y="2999842"/>
        <a:ext cx="9878" cy="301030"/>
      </dsp:txXfrm>
    </dsp:sp>
    <dsp:sp modelId="{EB4B1210-86CB-4C58-B63D-25A6890C1CFB}">
      <dsp:nvSpPr>
        <dsp:cNvPr id="0" name=""/>
        <dsp:cNvSpPr/>
      </dsp:nvSpPr>
      <dsp:spPr>
        <a:xfrm>
          <a:off x="0" y="1247222"/>
          <a:ext cx="3449746" cy="1919204"/>
        </a:xfrm>
        <a:prstGeom prst="ellipse">
          <a:avLst/>
        </a:prstGeom>
        <a:solidFill>
          <a:schemeClr val="bg1">
            <a:lumMod val="95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r-SA" sz="2300" b="0" kern="1200" dirty="0" smtClean="0">
              <a:solidFill>
                <a:schemeClr val="tx1"/>
              </a:solidFill>
            </a:rPr>
            <a:t>مجموعات عمل</a:t>
          </a:r>
          <a:endParaRPr lang="en-US" sz="2300" b="0" kern="1200" dirty="0">
            <a:solidFill>
              <a:schemeClr val="tx1"/>
            </a:solidFill>
          </a:endParaRPr>
        </a:p>
      </dsp:txBody>
      <dsp:txXfrm>
        <a:off x="505204" y="1528283"/>
        <a:ext cx="2439338" cy="1357082"/>
      </dsp:txXfrm>
    </dsp:sp>
    <dsp:sp modelId="{6D51A69A-B0C1-49A7-8D4D-48625A79887E}">
      <dsp:nvSpPr>
        <dsp:cNvPr id="0" name=""/>
        <dsp:cNvSpPr/>
      </dsp:nvSpPr>
      <dsp:spPr>
        <a:xfrm rot="19457006">
          <a:off x="2815727" y="1119377"/>
          <a:ext cx="145342" cy="50171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0" kern="1200" dirty="0">
            <a:solidFill>
              <a:schemeClr val="tx1"/>
            </a:solidFill>
          </a:endParaRPr>
        </a:p>
      </dsp:txBody>
      <dsp:txXfrm>
        <a:off x="2819828" y="1232447"/>
        <a:ext cx="101739" cy="3010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5FA9BB-3E4D-4222-8FF0-C37DBB99246B}" type="datetimeFigureOut">
              <a:rPr lang="en-GB" smtClean="0"/>
              <a:t>21/08/2014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CD6C37-79AF-4CCB-A37B-6331E075B47D}" type="slidenum">
              <a:rPr lang="en-GB" smtClean="0"/>
              <a:t>‹#›</a:t>
            </a:fld>
            <a:endParaRPr lang="en-GB"/>
          </a:p>
        </p:txBody>
      </p:sp>
    </p:spTree>
    <p:extLst>
      <p:ext uri="{BB962C8B-B14F-4D97-AF65-F5344CB8AC3E}">
        <p14:creationId xmlns:p14="http://schemas.microsoft.com/office/powerpoint/2010/main" val="3357847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cs typeface="Arial" pitchFamily="34" charset="0"/>
            </a:endParaRPr>
          </a:p>
        </p:txBody>
      </p:sp>
      <p:sp>
        <p:nvSpPr>
          <p:cNvPr id="197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A5B093C8-27B8-4D4D-8EFA-ADA89B5A3599}" type="slidenum">
              <a:rPr lang="ar-JO" altLang="en-US" smtClean="0">
                <a:latin typeface="Arial" pitchFamily="34" charset="0"/>
              </a:rPr>
              <a:pPr algn="r" rtl="1" eaLnBrk="1" hangingPunct="1">
                <a:spcBef>
                  <a:spcPct val="0"/>
                </a:spcBef>
              </a:pPr>
              <a:t>44</a:t>
            </a:fld>
            <a:endParaRPr lang="en-US" altLang="en-US" dirty="0"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8165E4-980B-43E3-AE15-72F5C73C5639}" type="slidenum">
              <a:rPr lang="en-GB" altLang="en-US"/>
              <a:pPr/>
              <a:t>59</a:t>
            </a:fld>
            <a:endParaRPr lang="en-GB" altLang="en-US" dirty="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GB"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C8F1F94D-8D6E-4830-98BE-8580F2623B8D}" type="slidenum">
              <a:rPr lang="en-GB" altLang="en-US" smtClean="0">
                <a:latin typeface="Arial" pitchFamily="34" charset="0"/>
              </a:rPr>
              <a:pPr algn="r" rtl="1" eaLnBrk="1" hangingPunct="1">
                <a:spcBef>
                  <a:spcPct val="0"/>
                </a:spcBef>
              </a:pPr>
              <a:t>60</a:t>
            </a:fld>
            <a:endParaRPr lang="en-GB" altLang="en-US" dirty="0" smtClean="0">
              <a:latin typeface="Arial" pitchFamily="34" charset="0"/>
            </a:endParaRPr>
          </a:p>
        </p:txBody>
      </p:sp>
      <p:sp>
        <p:nvSpPr>
          <p:cNvPr id="202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4605DCE3-1DED-49DE-B480-2F32DA44FFC0}" type="slidenum">
              <a:rPr lang="en-US" altLang="en-US" smtClean="0">
                <a:latin typeface="Times New Roman" pitchFamily="18" charset="0"/>
                <a:cs typeface="Times New Roman" pitchFamily="18" charset="0"/>
              </a:rPr>
              <a:pPr algn="r" rtl="1" eaLnBrk="1" hangingPunct="1">
                <a:spcBef>
                  <a:spcPct val="0"/>
                </a:spcBef>
              </a:pPr>
              <a:t>61</a:t>
            </a:fld>
            <a:endParaRPr lang="en-US" altLang="en-US" dirty="0" smtClean="0">
              <a:latin typeface="Times New Roman" pitchFamily="18" charset="0"/>
              <a:cs typeface="Times New Roman" pitchFamily="18" charset="0"/>
            </a:endParaRPr>
          </a:p>
        </p:txBody>
      </p:sp>
      <p:sp>
        <p:nvSpPr>
          <p:cNvPr id="203779"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80"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buFontTx/>
              <a:buAutoNum type="arabicPeriod" startAt="4"/>
            </a:pPr>
            <a:endParaRPr lang="en-US" altLang="en-US" sz="1000" dirty="0" smtClean="0">
              <a:latin typeface="Arial" pitchFamily="34" charset="0"/>
              <a:cs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207EE26F-68CC-4865-A5C9-623236AF8109}" type="slidenum">
              <a:rPr lang="en-US" altLang="en-US" smtClean="0">
                <a:latin typeface="Times New Roman" pitchFamily="18" charset="0"/>
                <a:cs typeface="Times New Roman" pitchFamily="18" charset="0"/>
              </a:rPr>
              <a:pPr algn="r" rtl="1" eaLnBrk="1" hangingPunct="1">
                <a:spcBef>
                  <a:spcPct val="0"/>
                </a:spcBef>
              </a:pPr>
              <a:t>62</a:t>
            </a:fld>
            <a:endParaRPr lang="en-US" altLang="en-US" dirty="0" smtClean="0">
              <a:latin typeface="Times New Roman" pitchFamily="18" charset="0"/>
              <a:cs typeface="Times New Roman" pitchFamily="18" charset="0"/>
            </a:endParaRPr>
          </a:p>
        </p:txBody>
      </p:sp>
      <p:sp>
        <p:nvSpPr>
          <p:cNvPr id="204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endParaRPr lang="en-US" altLang="en-US" sz="1000" dirty="0" smtClean="0">
              <a:latin typeface="Arial" pitchFamily="34" charset="0"/>
              <a:cs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C875C1C5-9DEA-4B6D-A81F-A7173CD4A013}" type="slidenum">
              <a:rPr lang="en-US" altLang="en-US" smtClean="0">
                <a:latin typeface="Times New Roman" pitchFamily="18" charset="0"/>
                <a:cs typeface="Times New Roman" pitchFamily="18" charset="0"/>
              </a:rPr>
              <a:pPr algn="r" rtl="1" eaLnBrk="1" hangingPunct="1">
                <a:spcBef>
                  <a:spcPct val="0"/>
                </a:spcBef>
              </a:pPr>
              <a:t>63</a:t>
            </a:fld>
            <a:endParaRPr lang="en-US" altLang="en-US" dirty="0" smtClean="0">
              <a:latin typeface="Times New Roman" pitchFamily="18" charset="0"/>
              <a:cs typeface="Times New Roman" pitchFamily="18" charset="0"/>
            </a:endParaRPr>
          </a:p>
        </p:txBody>
      </p:sp>
      <p:sp>
        <p:nvSpPr>
          <p:cNvPr id="205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endParaRPr lang="en-US" altLang="en-US" sz="1000" dirty="0" smtClean="0">
              <a:latin typeface="Arial" pitchFamily="34" charset="0"/>
              <a:cs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D42FB9-3808-44F9-AF8D-17F7FE158E76}" type="slidenum">
              <a:rPr lang="en-GB" altLang="en-US"/>
              <a:pPr/>
              <a:t>64</a:t>
            </a:fld>
            <a:endParaRPr lang="en-GB" alt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A276E-7A83-46A5-A0A7-7292D20EA019}" type="slidenum">
              <a:rPr lang="en-GB" altLang="en-US"/>
              <a:pPr/>
              <a:t>65</a:t>
            </a:fld>
            <a:endParaRPr lang="en-GB" alt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94F22B-B5A8-4490-ABDF-D6280395043F}" type="slidenum">
              <a:rPr lang="en-GB" altLang="en-US"/>
              <a:pPr/>
              <a:t>66</a:t>
            </a:fld>
            <a:endParaRPr lang="en-GB" alt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2FE7BE-5F56-42DA-8F8D-010A6848ED44}" type="slidenum">
              <a:rPr lang="en-GB" altLang="en-US"/>
              <a:pPr/>
              <a:t>67</a:t>
            </a:fld>
            <a:endParaRPr lang="en-GB" alt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F5C959DA-17F5-41EB-B391-E7DC6B7620A2}" type="slidenum">
              <a:rPr lang="en-GB" altLang="en-US" smtClean="0">
                <a:latin typeface="Arial" pitchFamily="34" charset="0"/>
              </a:rPr>
              <a:pPr algn="r" rtl="1" eaLnBrk="1" hangingPunct="1">
                <a:spcBef>
                  <a:spcPct val="0"/>
                </a:spcBef>
              </a:pPr>
              <a:t>51</a:t>
            </a:fld>
            <a:endParaRPr lang="en-GB" altLang="en-US" dirty="0" smtClean="0">
              <a:latin typeface="Arial" pitchFamily="34" charset="0"/>
            </a:endParaRPr>
          </a:p>
        </p:txBody>
      </p:sp>
      <p:sp>
        <p:nvSpPr>
          <p:cNvPr id="1996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0AD252CA-D727-40E8-AAFF-B8952BBC61FA}" type="slidenum">
              <a:rPr lang="en-GB" altLang="en-US" smtClean="0">
                <a:latin typeface="Arial" pitchFamily="34" charset="0"/>
              </a:rPr>
              <a:pPr algn="r" rtl="1" eaLnBrk="1" hangingPunct="1">
                <a:spcBef>
                  <a:spcPct val="0"/>
                </a:spcBef>
              </a:pPr>
              <a:t>52</a:t>
            </a:fld>
            <a:endParaRPr lang="en-GB" altLang="en-US" dirty="0" smtClean="0">
              <a:latin typeface="Arial" pitchFamily="34" charset="0"/>
            </a:endParaRPr>
          </a:p>
        </p:txBody>
      </p:sp>
      <p:sp>
        <p:nvSpPr>
          <p:cNvPr id="200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l" rtl="0" eaLnBrk="0" hangingPunct="0">
              <a:spcBef>
                <a:spcPct val="30000"/>
              </a:spcBef>
              <a:defRPr sz="1200">
                <a:solidFill>
                  <a:schemeClr val="tx1"/>
                </a:solidFill>
                <a:latin typeface="Calibri" pitchFamily="34" charset="0"/>
                <a:cs typeface="Arial" pitchFamily="34" charset="0"/>
              </a:defRPr>
            </a:lvl1pPr>
            <a:lvl2pPr marL="742950" indent="-285750" algn="l" rtl="0" eaLnBrk="0" hangingPunct="0">
              <a:spcBef>
                <a:spcPct val="30000"/>
              </a:spcBef>
              <a:defRPr sz="1200">
                <a:solidFill>
                  <a:schemeClr val="tx1"/>
                </a:solidFill>
                <a:latin typeface="Calibri" pitchFamily="34" charset="0"/>
                <a:cs typeface="Arial" pitchFamily="34" charset="0"/>
              </a:defRPr>
            </a:lvl2pPr>
            <a:lvl3pPr marL="1143000" indent="-228600" algn="l" rtl="0" eaLnBrk="0" hangingPunct="0">
              <a:spcBef>
                <a:spcPct val="30000"/>
              </a:spcBef>
              <a:defRPr sz="1200">
                <a:solidFill>
                  <a:schemeClr val="tx1"/>
                </a:solidFill>
                <a:latin typeface="Calibri" pitchFamily="34" charset="0"/>
                <a:cs typeface="Arial" pitchFamily="34" charset="0"/>
              </a:defRPr>
            </a:lvl3pPr>
            <a:lvl4pPr marL="1600200" indent="-228600" algn="l" rtl="0" eaLnBrk="0" hangingPunct="0">
              <a:spcBef>
                <a:spcPct val="30000"/>
              </a:spcBef>
              <a:defRPr sz="1200">
                <a:solidFill>
                  <a:schemeClr val="tx1"/>
                </a:solidFill>
                <a:latin typeface="Calibri" pitchFamily="34" charset="0"/>
                <a:cs typeface="Arial" pitchFamily="34" charset="0"/>
              </a:defRPr>
            </a:lvl4pPr>
            <a:lvl5pPr marL="2057400" indent="-228600" algn="l" rtl="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lgn="r" rtl="1" eaLnBrk="1" hangingPunct="1">
              <a:spcBef>
                <a:spcPct val="0"/>
              </a:spcBef>
            </a:pPr>
            <a:fld id="{0486D4CB-2E77-4C8F-A239-6F8076DA5404}" type="slidenum">
              <a:rPr lang="en-GB" altLang="en-US" smtClean="0">
                <a:latin typeface="Arial" pitchFamily="34" charset="0"/>
              </a:rPr>
              <a:pPr algn="r" rtl="1" eaLnBrk="1" hangingPunct="1">
                <a:spcBef>
                  <a:spcPct val="0"/>
                </a:spcBef>
              </a:pPr>
              <a:t>53</a:t>
            </a:fld>
            <a:endParaRPr lang="en-GB" altLang="en-US" dirty="0" smtClean="0">
              <a:latin typeface="Arial" pitchFamily="34" charset="0"/>
            </a:endParaRPr>
          </a:p>
        </p:txBody>
      </p:sp>
      <p:sp>
        <p:nvSpPr>
          <p:cNvPr id="2017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54D4D4-6F91-4853-AD40-0302A7B0D53A}" type="slidenum">
              <a:rPr lang="en-GB" altLang="en-US"/>
              <a:pPr/>
              <a:t>54</a:t>
            </a:fld>
            <a:endParaRPr lang="en-GB" altLang="en-US" dirty="0"/>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GB"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19966A-7C7D-43A9-81A8-D362C163A00C}" type="slidenum">
              <a:rPr lang="en-GB" altLang="en-US"/>
              <a:pPr/>
              <a:t>55</a:t>
            </a:fld>
            <a:endParaRPr lang="en-GB" altLang="en-US" dirty="0"/>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GB"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68C1B9-32DD-4307-8ADE-4A165F318FC1}" type="slidenum">
              <a:rPr lang="en-GB" altLang="en-US"/>
              <a:pPr/>
              <a:t>56</a:t>
            </a:fld>
            <a:endParaRPr lang="en-GB" altLang="en-US" dirty="0"/>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GB"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40F428-5827-4115-AF64-6EBBEC63744F}" type="slidenum">
              <a:rPr lang="en-GB" altLang="en-US"/>
              <a:pPr/>
              <a:t>57</a:t>
            </a:fld>
            <a:endParaRPr lang="en-GB" altLang="en-US" dirty="0"/>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GB"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8165E4-980B-43E3-AE15-72F5C73C5639}" type="slidenum">
              <a:rPr lang="en-GB" altLang="en-US"/>
              <a:pPr/>
              <a:t>58</a:t>
            </a:fld>
            <a:endParaRPr lang="en-GB" altLang="en-US" dirty="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GB"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35EF056-D8A4-4957-90FE-D32D90D64B78}" type="datetimeFigureOut">
              <a:rPr lang="en-GB" smtClean="0"/>
              <a:t>21/08/2014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3610834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5EF056-D8A4-4957-90FE-D32D90D64B78}" type="datetimeFigureOut">
              <a:rPr lang="en-GB" smtClean="0"/>
              <a:t>21/08/2014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35908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5EF056-D8A4-4957-90FE-D32D90D64B78}" type="datetimeFigureOut">
              <a:rPr lang="en-GB" smtClean="0"/>
              <a:t>21/08/2014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210988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5EF056-D8A4-4957-90FE-D32D90D64B78}" type="datetimeFigureOut">
              <a:rPr lang="en-GB" smtClean="0"/>
              <a:t>21/08/2014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128678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EF056-D8A4-4957-90FE-D32D90D64B78}" type="datetimeFigureOut">
              <a:rPr lang="en-GB" smtClean="0"/>
              <a:t>21/08/2014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1622288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35EF056-D8A4-4957-90FE-D32D90D64B78}" type="datetimeFigureOut">
              <a:rPr lang="en-GB" smtClean="0"/>
              <a:t>21/08/2014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1093312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35EF056-D8A4-4957-90FE-D32D90D64B78}" type="datetimeFigureOut">
              <a:rPr lang="en-GB" smtClean="0"/>
              <a:t>21/08/2014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379326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35EF056-D8A4-4957-90FE-D32D90D64B78}" type="datetimeFigureOut">
              <a:rPr lang="en-GB" smtClean="0"/>
              <a:t>21/08/2014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815636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EF056-D8A4-4957-90FE-D32D90D64B78}" type="datetimeFigureOut">
              <a:rPr lang="en-GB" smtClean="0"/>
              <a:t>21/08/2014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1336764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EF056-D8A4-4957-90FE-D32D90D64B78}" type="datetimeFigureOut">
              <a:rPr lang="en-GB" smtClean="0"/>
              <a:t>21/08/2014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3803011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EF056-D8A4-4957-90FE-D32D90D64B78}" type="datetimeFigureOut">
              <a:rPr lang="en-GB" smtClean="0"/>
              <a:t>21/08/2014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C9F453-4FA1-4486-9480-0857F98968EA}" type="slidenum">
              <a:rPr lang="en-GB" smtClean="0"/>
              <a:t>‹#›</a:t>
            </a:fld>
            <a:endParaRPr lang="en-GB"/>
          </a:p>
        </p:txBody>
      </p:sp>
    </p:spTree>
    <p:extLst>
      <p:ext uri="{BB962C8B-B14F-4D97-AF65-F5344CB8AC3E}">
        <p14:creationId xmlns:p14="http://schemas.microsoft.com/office/powerpoint/2010/main" val="209700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EF056-D8A4-4957-90FE-D32D90D64B78}" type="datetimeFigureOut">
              <a:rPr lang="en-GB" smtClean="0"/>
              <a:t>21/08/2014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9F453-4FA1-4486-9480-0857F98968EA}" type="slidenum">
              <a:rPr lang="en-GB" smtClean="0"/>
              <a:t>‹#›</a:t>
            </a:fld>
            <a:endParaRPr lang="en-GB"/>
          </a:p>
        </p:txBody>
      </p:sp>
    </p:spTree>
    <p:extLst>
      <p:ext uri="{BB962C8B-B14F-4D97-AF65-F5344CB8AC3E}">
        <p14:creationId xmlns:p14="http://schemas.microsoft.com/office/powerpoint/2010/main" val="1188263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3.wmf"/></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hyperlink" Target="http://kenanaonline.com/users/ahmedkordy/tags/5746/posts"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1.xml"/><Relationship Id="rId7" Type="http://schemas.openxmlformats.org/officeDocument/2006/relationships/hyperlink" Target="http://www.maktoobblog.com/userFiles/a/m/amergk/images/1195024780.gif"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1.png"/></Relationships>
</file>

<file path=ppt/slides/_rels/slide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611188" y="968375"/>
            <a:ext cx="7849244" cy="5399088"/>
          </a:xfrm>
        </p:spPr>
        <p:txBody>
          <a:bodyPr>
            <a:normAutofit/>
          </a:bodyPr>
          <a:lstStyle/>
          <a:p>
            <a:pPr marL="0" indent="0" algn="ctr">
              <a:buFontTx/>
              <a:buNone/>
              <a:defRPr/>
            </a:pPr>
            <a:endParaRPr lang="en-US" altLang="en-US" b="1" dirty="0" smtClean="0"/>
          </a:p>
          <a:p>
            <a:pPr marL="0" indent="0" algn="ctr" rtl="1">
              <a:buFontTx/>
              <a:buNone/>
              <a:defRPr/>
            </a:pPr>
            <a:r>
              <a:rPr lang="ar-SA" altLang="en-US" sz="4000" b="1" dirty="0" smtClean="0">
                <a:solidFill>
                  <a:srgbClr val="C00000"/>
                </a:solidFill>
                <a:latin typeface="+mj-lt"/>
              </a:rPr>
              <a:t>الملتقى العربي الاول  للاعلام</a:t>
            </a:r>
          </a:p>
          <a:p>
            <a:pPr marL="0" indent="0" algn="ctr" rtl="1">
              <a:buFontTx/>
              <a:buNone/>
              <a:defRPr/>
            </a:pPr>
            <a:r>
              <a:rPr lang="ar-SA" altLang="en-US" sz="2800" b="1" dirty="0" smtClean="0">
                <a:solidFill>
                  <a:srgbClr val="C00000"/>
                </a:solidFill>
                <a:latin typeface="+mj-lt"/>
              </a:rPr>
              <a:t>اعداد الناطق الاعلامي</a:t>
            </a:r>
          </a:p>
          <a:p>
            <a:pPr marL="0" indent="0" algn="ctr" rtl="1">
              <a:buFontTx/>
              <a:buNone/>
              <a:defRPr/>
            </a:pPr>
            <a:r>
              <a:rPr lang="ar-SA" altLang="en-US" sz="2800" b="1" dirty="0" smtClean="0">
                <a:solidFill>
                  <a:srgbClr val="C00000"/>
                </a:solidFill>
                <a:latin typeface="+mj-lt"/>
              </a:rPr>
              <a:t>وادارة الحملات الاعلامية</a:t>
            </a:r>
          </a:p>
          <a:p>
            <a:pPr marL="0" indent="0" algn="ctr" rtl="1">
              <a:buFontTx/>
              <a:buNone/>
              <a:defRPr/>
            </a:pPr>
            <a:r>
              <a:rPr lang="ar-SA" altLang="en-US" sz="3600" b="1" dirty="0" smtClean="0">
                <a:latin typeface="Andalus" panose="02020603050405020304" pitchFamily="18" charset="-78"/>
              </a:rPr>
              <a:t> </a:t>
            </a:r>
            <a:r>
              <a:rPr lang="ar-SA" altLang="en-US" sz="2400" b="1" dirty="0" smtClean="0">
                <a:latin typeface="Andalus" panose="02020603050405020304" pitchFamily="18" charset="-78"/>
              </a:rPr>
              <a:t>24-26</a:t>
            </a:r>
            <a:r>
              <a:rPr lang="ar-SA" altLang="en-US" sz="1800" b="1" dirty="0" smtClean="0">
                <a:latin typeface="Andalus" panose="02020603050405020304" pitchFamily="18" charset="-78"/>
              </a:rPr>
              <a:t> </a:t>
            </a:r>
            <a:r>
              <a:rPr lang="ar-SA" altLang="en-US" sz="3600" b="1" dirty="0" smtClean="0">
                <a:latin typeface="Andalus" panose="02020603050405020304" pitchFamily="18" charset="-78"/>
              </a:rPr>
              <a:t> / </a:t>
            </a:r>
            <a:r>
              <a:rPr lang="ar-SA" altLang="en-US" sz="2800" b="1" dirty="0" smtClean="0">
                <a:latin typeface="Andalus" panose="02020603050405020304" pitchFamily="18" charset="-78"/>
              </a:rPr>
              <a:t>آب</a:t>
            </a:r>
            <a:r>
              <a:rPr lang="ar-SA" altLang="en-US" sz="3600" b="1" dirty="0" smtClean="0">
                <a:latin typeface="Andalus" panose="02020603050405020304" pitchFamily="18" charset="-78"/>
              </a:rPr>
              <a:t>  </a:t>
            </a:r>
            <a:r>
              <a:rPr lang="ar-SA" altLang="en-US" sz="2800" b="1" dirty="0" smtClean="0">
                <a:latin typeface="Andalus" panose="02020603050405020304" pitchFamily="18" charset="-78"/>
                <a:cs typeface="Andalus" panose="02020603050405020304" pitchFamily="18" charset="-78"/>
              </a:rPr>
              <a:t>2014 </a:t>
            </a:r>
            <a:endParaRPr lang="ar-SA" altLang="en-US" sz="2000" b="1" dirty="0" smtClean="0">
              <a:latin typeface="Andalus" panose="02020603050405020304" pitchFamily="18" charset="-78"/>
              <a:cs typeface="Andalus" panose="02020603050405020304" pitchFamily="18" charset="-78"/>
            </a:endParaRPr>
          </a:p>
          <a:p>
            <a:pPr marL="0" indent="0" algn="ctr">
              <a:buFontTx/>
              <a:buNone/>
              <a:defRPr/>
            </a:pPr>
            <a:endParaRPr lang="ar-SA" altLang="en-US" sz="2400" dirty="0" smtClean="0"/>
          </a:p>
          <a:p>
            <a:pPr marL="0" indent="0" algn="ctr">
              <a:buFontTx/>
              <a:buNone/>
              <a:defRPr/>
            </a:pPr>
            <a:r>
              <a:rPr lang="ar-SA" altLang="en-US" sz="2400" b="1" dirty="0" smtClean="0"/>
              <a:t>محمد ابوزيد</a:t>
            </a:r>
          </a:p>
          <a:p>
            <a:pPr marL="0" indent="0" algn="ctr">
              <a:buFontTx/>
              <a:buNone/>
              <a:defRPr/>
            </a:pPr>
            <a:r>
              <a:rPr lang="ar-SA" altLang="en-US" sz="2400" dirty="0" smtClean="0"/>
              <a:t>المدرب والمستشار لشوؤن التخطيط الاسترتيجي والتسويق والاعلام </a:t>
            </a:r>
            <a:r>
              <a:rPr lang="en-US" sz="2400" dirty="0" smtClean="0">
                <a:latin typeface="Edwardian Script ITC" pitchFamily="66" charset="0"/>
                <a:cs typeface="Diwani Simple Outline" pitchFamily="2" charset="-78"/>
              </a:rPr>
              <a:t>m.abuzaid51@yahoo.com</a:t>
            </a:r>
            <a:endParaRPr lang="ar-BH" sz="2400" dirty="0">
              <a:latin typeface="Edwardian Script ITC" pitchFamily="66" charset="0"/>
              <a:cs typeface="Diwani Simple Outline" pitchFamily="2" charset="-78"/>
            </a:endParaRPr>
          </a:p>
          <a:p>
            <a:pPr marL="0" indent="0" algn="ctr">
              <a:buFontTx/>
              <a:buNone/>
              <a:defRPr/>
            </a:pPr>
            <a:endParaRPr lang="en-US" altLang="en-US" sz="2400" dirty="0" smtClean="0"/>
          </a:p>
        </p:txBody>
      </p:sp>
      <p:sp>
        <p:nvSpPr>
          <p:cNvPr id="307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CF317751-4E90-46E4-AD1E-FF813D11BE93}" type="slidenum">
              <a:rPr lang="ar-SA" altLang="en-US" sz="1400" smtClean="0"/>
              <a:pPr eaLnBrk="1" hangingPunct="1">
                <a:spcBef>
                  <a:spcPct val="0"/>
                </a:spcBef>
                <a:buFontTx/>
                <a:buNone/>
              </a:pPr>
              <a:t>1</a:t>
            </a:fld>
            <a:endParaRPr lang="en-US" altLang="en-US" sz="14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54868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50252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457200" y="876077"/>
            <a:ext cx="8229600" cy="4929187"/>
          </a:xfrm>
        </p:spPr>
        <p:txBody>
          <a:bodyPr>
            <a:normAutofit fontScale="92500" lnSpcReduction="20000"/>
          </a:bodyPr>
          <a:lstStyle/>
          <a:p>
            <a:pPr algn="r">
              <a:buFontTx/>
              <a:buNone/>
              <a:defRPr/>
            </a:pPr>
            <a:r>
              <a:rPr lang="ar-JO" dirty="0" smtClean="0"/>
              <a:t> </a:t>
            </a:r>
            <a:endParaRPr lang="ar-SA" dirty="0" smtClean="0"/>
          </a:p>
          <a:p>
            <a:pPr algn="r">
              <a:buFontTx/>
              <a:buNone/>
              <a:defRPr/>
            </a:pPr>
            <a:r>
              <a:rPr lang="ar-SA" sz="2400" dirty="0" smtClean="0"/>
              <a:t>.</a:t>
            </a:r>
            <a:r>
              <a:rPr lang="ar-SA" sz="2600" b="1" dirty="0" smtClean="0"/>
              <a:t>المحور الثاني.</a:t>
            </a:r>
          </a:p>
          <a:p>
            <a:pPr algn="r">
              <a:buFontTx/>
              <a:buNone/>
              <a:defRPr/>
            </a:pPr>
            <a:r>
              <a:rPr lang="ar-SA" sz="2600" b="1" dirty="0" smtClean="0"/>
              <a:t>1- الاعلام ودورة في المجتمع </a:t>
            </a:r>
          </a:p>
          <a:p>
            <a:pPr algn="r">
              <a:buFontTx/>
              <a:buNone/>
              <a:defRPr/>
            </a:pPr>
            <a:r>
              <a:rPr lang="ar-SA" sz="2600" dirty="0" smtClean="0"/>
              <a:t>2- وظائف الاعلام.</a:t>
            </a:r>
          </a:p>
          <a:p>
            <a:pPr marL="0" indent="0" algn="r">
              <a:buFontTx/>
              <a:buNone/>
              <a:defRPr/>
            </a:pPr>
            <a:r>
              <a:rPr lang="ar-SA" sz="2600" dirty="0"/>
              <a:t>3</a:t>
            </a:r>
            <a:r>
              <a:rPr lang="ar-SA" sz="2600" dirty="0" smtClean="0"/>
              <a:t>- الاهداف. والاهمية.</a:t>
            </a:r>
          </a:p>
          <a:p>
            <a:pPr marL="0" indent="0" algn="r">
              <a:buFontTx/>
              <a:buNone/>
              <a:defRPr/>
            </a:pPr>
            <a:r>
              <a:rPr lang="ar-SA" altLang="en-US" sz="2600" dirty="0" smtClean="0"/>
              <a:t>4-.سلاح ذو حدين.</a:t>
            </a:r>
          </a:p>
          <a:p>
            <a:pPr marL="0" indent="0" algn="r">
              <a:buFontTx/>
              <a:buNone/>
              <a:defRPr/>
            </a:pPr>
            <a:r>
              <a:rPr lang="ar-SA" sz="2600" dirty="0" smtClean="0"/>
              <a:t>5- ادوات ووسائل الاعلام :</a:t>
            </a:r>
          </a:p>
          <a:p>
            <a:pPr algn="r" rtl="1">
              <a:buFont typeface="Wingdings" panose="05000000000000000000" pitchFamily="2" charset="2"/>
              <a:buChar char="§"/>
              <a:defRPr/>
            </a:pPr>
            <a:r>
              <a:rPr lang="ar-SA" sz="2600" dirty="0" smtClean="0"/>
              <a:t>الاعلام الشخصي المباشر</a:t>
            </a:r>
          </a:p>
          <a:p>
            <a:pPr algn="r" rtl="1">
              <a:buFont typeface="Wingdings" panose="05000000000000000000" pitchFamily="2" charset="2"/>
              <a:buChar char="§"/>
              <a:defRPr/>
            </a:pPr>
            <a:r>
              <a:rPr lang="ar-SA" sz="2600" dirty="0" smtClean="0"/>
              <a:t>الاعلام غير المباشر.</a:t>
            </a:r>
          </a:p>
          <a:p>
            <a:pPr marL="0" indent="0" algn="r" rtl="1"/>
            <a:r>
              <a:rPr lang="ar-JO" altLang="en-US" sz="2600" b="1" dirty="0"/>
              <a:t>المحور </a:t>
            </a:r>
            <a:r>
              <a:rPr lang="ar-SA" altLang="en-US" sz="2600" b="1" dirty="0"/>
              <a:t>الثالث </a:t>
            </a:r>
            <a:r>
              <a:rPr lang="ar-JO" altLang="en-US" sz="2600" b="1" dirty="0"/>
              <a:t>-</a:t>
            </a:r>
            <a:r>
              <a:rPr lang="ar-SA" altLang="en-US" sz="2600" b="1" dirty="0"/>
              <a:t>  استراتيجيات واساسيات التخطيط الاعلامي</a:t>
            </a:r>
          </a:p>
          <a:p>
            <a:pPr marL="0" indent="0" algn="r" rtl="1"/>
            <a:r>
              <a:rPr lang="ar-SA" altLang="en-US" sz="2600" b="1" dirty="0"/>
              <a:t>المحور الرابع-  اعداد وتجهيز  وادارة  الحملات </a:t>
            </a:r>
            <a:r>
              <a:rPr lang="ar-SA" altLang="en-US" sz="2600" b="1" dirty="0" smtClean="0"/>
              <a:t>الاعلامية</a:t>
            </a:r>
          </a:p>
          <a:p>
            <a:pPr marL="0" indent="0" algn="r" rtl="1"/>
            <a:r>
              <a:rPr lang="ar-SA" altLang="en-US" sz="2600" b="1" dirty="0" smtClean="0"/>
              <a:t>حالات تطبيقة </a:t>
            </a:r>
          </a:p>
          <a:p>
            <a:pPr marL="0" indent="0" algn="r" rtl="1"/>
            <a:r>
              <a:rPr lang="ar-SA" altLang="en-US" sz="2600" b="1" dirty="0"/>
              <a:t> </a:t>
            </a:r>
            <a:r>
              <a:rPr lang="ar-SA" altLang="en-US" sz="2600" b="1" dirty="0" smtClean="0"/>
              <a:t>ورشة عمل</a:t>
            </a:r>
            <a:endParaRPr lang="en-US" altLang="en-US" sz="2600" b="1" dirty="0"/>
          </a:p>
          <a:p>
            <a:pPr algn="r" rtl="1">
              <a:buFont typeface="Wingdings" panose="05000000000000000000" pitchFamily="2" charset="2"/>
              <a:buChar char="§"/>
              <a:defRPr/>
            </a:pPr>
            <a:endParaRPr lang="ar-SA" sz="2400" dirty="0" smtClean="0"/>
          </a:p>
          <a:p>
            <a:pPr marL="0" indent="0" algn="r">
              <a:buFontTx/>
              <a:buNone/>
              <a:defRPr/>
            </a:pPr>
            <a:endParaRPr lang="en-US" sz="2400" dirty="0" smtClean="0"/>
          </a:p>
          <a:p>
            <a:pPr marL="0" indent="0" algn="r">
              <a:buFontTx/>
              <a:buNone/>
              <a:defRPr/>
            </a:pPr>
            <a:endParaRPr lang="en-US" dirty="0" smtClean="0"/>
          </a:p>
        </p:txBody>
      </p:sp>
      <p:sp>
        <p:nvSpPr>
          <p:cNvPr id="4" name="Title 1"/>
          <p:cNvSpPr txBox="1">
            <a:spLocks/>
          </p:cNvSpPr>
          <p:nvPr/>
        </p:nvSpPr>
        <p:spPr bwMode="auto">
          <a:xfrm>
            <a:off x="0" y="44624"/>
            <a:ext cx="9144000" cy="1187450"/>
          </a:xfrm>
          <a:prstGeom prst="rect">
            <a:avLst/>
          </a:prstGeom>
          <a:solidFill>
            <a:schemeClr val="bg1">
              <a:lumMod val="95000"/>
            </a:schemeClr>
          </a:solidFill>
          <a:ln>
            <a:solidFill>
              <a:srgbClr val="FF0000"/>
            </a:solidFill>
          </a:ln>
          <a:extLst/>
        </p:spPr>
        <p:txBody>
          <a:bodyPr anchor="ctr"/>
          <a:lst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a:lstStyle>
          <a:p>
            <a:pPr>
              <a:defRPr/>
            </a:pPr>
            <a:endParaRPr lang="ar-SA" sz="3200" b="1" dirty="0">
              <a:solidFill>
                <a:schemeClr val="tx1"/>
              </a:solidFill>
            </a:endParaRPr>
          </a:p>
          <a:p>
            <a:pPr>
              <a:defRPr/>
            </a:pPr>
            <a:r>
              <a:rPr lang="ar-SA" sz="3200" b="1" dirty="0">
                <a:solidFill>
                  <a:schemeClr val="tx1"/>
                </a:solidFill>
              </a:rPr>
              <a:t> </a:t>
            </a:r>
            <a:r>
              <a:rPr lang="ar-JO" sz="3200" b="1" dirty="0">
                <a:solidFill>
                  <a:schemeClr val="tx1"/>
                </a:solidFill>
              </a:rPr>
              <a:t>حقيبة</a:t>
            </a:r>
            <a:r>
              <a:rPr lang="ar-SA" sz="3200" b="1" dirty="0">
                <a:solidFill>
                  <a:schemeClr val="tx1"/>
                </a:solidFill>
              </a:rPr>
              <a:t> الملتقى</a:t>
            </a:r>
            <a:r>
              <a:rPr lang="en-US" sz="3200" dirty="0">
                <a:solidFill>
                  <a:schemeClr val="tx1"/>
                </a:solidFill>
              </a:rPr>
              <a:t/>
            </a:r>
            <a:br>
              <a:rPr lang="en-US" sz="3200" dirty="0">
                <a:solidFill>
                  <a:schemeClr val="tx1"/>
                </a:solidFill>
              </a:rPr>
            </a:br>
            <a:endParaRPr lang="en-US" sz="3200" kern="0" dirty="0">
              <a:solidFill>
                <a:schemeClr val="tx1"/>
              </a:solidFill>
            </a:endParaRPr>
          </a:p>
          <a:p>
            <a:pPr>
              <a:defRPr/>
            </a:pPr>
            <a:endParaRPr lang="en-US" sz="3200" kern="0" dirty="0">
              <a:solidFill>
                <a:schemeClr val="tx1"/>
              </a:solidFill>
            </a:endParaRPr>
          </a:p>
        </p:txBody>
      </p:sp>
      <p:pic>
        <p:nvPicPr>
          <p:cNvPr id="13316"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5661025"/>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203F8605-59D2-4A53-9A99-B478A3E5C4EE}" type="slidenum">
              <a:rPr lang="ar-SA" altLang="en-US" sz="1400" smtClean="0"/>
              <a:pPr eaLnBrk="1" hangingPunct="1">
                <a:spcBef>
                  <a:spcPct val="0"/>
                </a:spcBef>
                <a:buFontTx/>
                <a:buNone/>
              </a:pPr>
              <a:t>10</a:t>
            </a:fld>
            <a:endParaRPr lang="en-US" altLang="en-US" sz="1400" dirty="0" smtClean="0"/>
          </a:p>
        </p:txBody>
      </p:sp>
    </p:spTree>
    <p:extLst>
      <p:ext uri="{BB962C8B-B14F-4D97-AF65-F5344CB8AC3E}">
        <p14:creationId xmlns:p14="http://schemas.microsoft.com/office/powerpoint/2010/main" val="25879724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856984" cy="1143000"/>
          </a:xfrm>
          <a:solidFill>
            <a:schemeClr val="bg1">
              <a:lumMod val="95000"/>
            </a:schemeClr>
          </a:solidFill>
          <a:ln>
            <a:solidFill>
              <a:srgbClr val="FF0000"/>
            </a:solidFill>
          </a:ln>
        </p:spPr>
        <p:txBody>
          <a:bodyPr>
            <a:normAutofit/>
          </a:bodyPr>
          <a:lstStyle/>
          <a:p>
            <a:pPr rtl="1"/>
            <a:r>
              <a:rPr lang="ar-SA" sz="2800" b="1" dirty="0" smtClean="0"/>
              <a:t>  ثالثا- حدد مضمون الحملة  </a:t>
            </a:r>
            <a:endParaRPr lang="en-GB" sz="2800" b="1" dirty="0"/>
          </a:p>
        </p:txBody>
      </p:sp>
      <p:sp>
        <p:nvSpPr>
          <p:cNvPr id="3" name="Content Placeholder 2"/>
          <p:cNvSpPr>
            <a:spLocks noGrp="1"/>
          </p:cNvSpPr>
          <p:nvPr>
            <p:ph idx="1"/>
          </p:nvPr>
        </p:nvSpPr>
        <p:spPr/>
        <p:txBody>
          <a:bodyPr>
            <a:normAutofit/>
          </a:bodyPr>
          <a:lstStyle/>
          <a:p>
            <a:pPr algn="r" rtl="1"/>
            <a:r>
              <a:rPr lang="ar-SA" sz="2800" b="1" dirty="0" smtClean="0"/>
              <a:t>3- </a:t>
            </a:r>
            <a:r>
              <a:rPr lang="en-GB" sz="2800" b="1" dirty="0" smtClean="0"/>
              <a:t>طبيعة </a:t>
            </a:r>
            <a:r>
              <a:rPr lang="en-GB" sz="2800" b="1" dirty="0" err="1"/>
              <a:t>الرسالة</a:t>
            </a:r>
            <a:r>
              <a:rPr lang="en-GB" sz="2800" b="1" dirty="0"/>
              <a:t> </a:t>
            </a:r>
            <a:r>
              <a:rPr lang="ar-SA" sz="2800" b="1" dirty="0" smtClean="0"/>
              <a:t> الاعلامية </a:t>
            </a:r>
            <a:r>
              <a:rPr lang="en-GB" sz="2800" b="1" dirty="0" err="1" smtClean="0"/>
              <a:t>أو</a:t>
            </a:r>
            <a:r>
              <a:rPr lang="en-GB" sz="2800" b="1" dirty="0" smtClean="0"/>
              <a:t> </a:t>
            </a:r>
            <a:r>
              <a:rPr lang="ar-SA" sz="2800" b="1" dirty="0" smtClean="0"/>
              <a:t>المضمون </a:t>
            </a:r>
            <a:r>
              <a:rPr lang="en-GB" sz="2800" b="1" dirty="0" smtClean="0"/>
              <a:t>:</a:t>
            </a:r>
            <a:r>
              <a:rPr lang="en-GB" dirty="0"/>
              <a:t/>
            </a:r>
            <a:br>
              <a:rPr lang="en-GB" dirty="0"/>
            </a:br>
            <a:r>
              <a:rPr lang="en-GB" sz="2800" dirty="0" smtClean="0"/>
              <a:t>تختلف </a:t>
            </a:r>
            <a:r>
              <a:rPr lang="en-GB" sz="2800" dirty="0"/>
              <a:t>الوسيلة </a:t>
            </a:r>
            <a:r>
              <a:rPr lang="en-GB" sz="2800" dirty="0" smtClean="0"/>
              <a:t>حسب</a:t>
            </a:r>
            <a:r>
              <a:rPr lang="ar-SA" sz="2800" dirty="0" smtClean="0"/>
              <a:t> مضمون الرسالة الاعلامية  </a:t>
            </a:r>
            <a:r>
              <a:rPr lang="en-GB" sz="2800" dirty="0" smtClean="0"/>
              <a:t> المراد إيصاله</a:t>
            </a:r>
            <a:r>
              <a:rPr lang="ar-SA" sz="2800" dirty="0" smtClean="0"/>
              <a:t>ا</a:t>
            </a:r>
            <a:r>
              <a:rPr lang="en-GB" sz="2800" dirty="0" smtClean="0"/>
              <a:t> </a:t>
            </a:r>
            <a:r>
              <a:rPr lang="en-GB" sz="2800" dirty="0"/>
              <a:t>إلى </a:t>
            </a:r>
            <a:r>
              <a:rPr lang="ar-SA" sz="2800" dirty="0" smtClean="0"/>
              <a:t>الجمهور المستهدف:</a:t>
            </a:r>
          </a:p>
          <a:p>
            <a:pPr algn="r" rtl="1"/>
            <a:r>
              <a:rPr lang="ar-SA" sz="2800" dirty="0" smtClean="0"/>
              <a:t>مضون سياسي</a:t>
            </a:r>
          </a:p>
          <a:p>
            <a:pPr algn="r" rtl="1"/>
            <a:r>
              <a:rPr lang="ar-SA" sz="2800" dirty="0" smtClean="0"/>
              <a:t>مضمون اقتصادي</a:t>
            </a:r>
          </a:p>
          <a:p>
            <a:pPr algn="r" rtl="1"/>
            <a:r>
              <a:rPr lang="ar-SA" sz="2800" dirty="0" smtClean="0"/>
              <a:t>مضمون اجتماعي و ثقافي وتعليمي</a:t>
            </a:r>
          </a:p>
          <a:p>
            <a:pPr algn="r" rtl="1"/>
            <a:r>
              <a:rPr lang="ar-SA" sz="2800" dirty="0" smtClean="0"/>
              <a:t>مضمون معلوماتي .</a:t>
            </a:r>
          </a:p>
          <a:p>
            <a:pPr algn="r" rtl="1"/>
            <a:r>
              <a:rPr lang="ar-SA" sz="2800" dirty="0" smtClean="0"/>
              <a:t>مضمون ترفيهي</a:t>
            </a:r>
          </a:p>
          <a:p>
            <a:pPr algn="r" rtl="1"/>
            <a:endParaRPr lang="ar-SA"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806861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1417638"/>
          </a:xfrm>
          <a:solidFill>
            <a:schemeClr val="bg1">
              <a:lumMod val="95000"/>
            </a:schemeClr>
          </a:solidFill>
          <a:ln>
            <a:solidFill>
              <a:srgbClr val="FF0000"/>
            </a:solidFill>
          </a:ln>
        </p:spPr>
        <p:txBody>
          <a:bodyPr>
            <a:noAutofit/>
          </a:bodyPr>
          <a:lstStyle/>
          <a:p>
            <a:r>
              <a:rPr lang="ar-SA" sz="3200" b="1" dirty="0"/>
              <a:t>رابعًا: حدد الوسائل </a:t>
            </a:r>
            <a:r>
              <a:rPr lang="ar-SA" sz="3200" b="1" dirty="0" smtClean="0"/>
              <a:t>التي </a:t>
            </a:r>
            <a:r>
              <a:rPr lang="ar-SA" sz="3200" b="1" dirty="0"/>
              <a:t>ستستخدمها في حملتك الإعلامية</a:t>
            </a:r>
            <a:r>
              <a:rPr lang="ar-SA" sz="3200" dirty="0" smtClean="0"/>
              <a:t>،</a:t>
            </a:r>
            <a:r>
              <a:rPr lang="ar-SA" sz="3200" dirty="0"/>
              <a:t/>
            </a:r>
            <a:br>
              <a:rPr lang="ar-SA" sz="3200" dirty="0"/>
            </a:br>
            <a:endParaRPr lang="en-GB" sz="3200" dirty="0"/>
          </a:p>
        </p:txBody>
      </p:sp>
      <p:sp>
        <p:nvSpPr>
          <p:cNvPr id="3" name="Content Placeholder 2"/>
          <p:cNvSpPr>
            <a:spLocks noGrp="1"/>
          </p:cNvSpPr>
          <p:nvPr>
            <p:ph idx="1"/>
          </p:nvPr>
        </p:nvSpPr>
        <p:spPr/>
        <p:txBody>
          <a:bodyPr>
            <a:noAutofit/>
          </a:bodyPr>
          <a:lstStyle/>
          <a:p>
            <a:pPr algn="r" rtl="1"/>
            <a:r>
              <a:rPr lang="ar-SA" sz="2800" dirty="0" smtClean="0"/>
              <a:t>ماهي الوسيلة الاعلامية الاكثركفاءة في ايصال رسالتك الاعلامية الى جمهورك المستهدف. </a:t>
            </a:r>
          </a:p>
          <a:p>
            <a:pPr algn="r" rtl="1"/>
            <a:r>
              <a:rPr lang="ar-SA" sz="2800" dirty="0" smtClean="0"/>
              <a:t> </a:t>
            </a:r>
            <a:r>
              <a:rPr lang="ar-SA" sz="2800" b="1" dirty="0" smtClean="0"/>
              <a:t>فهل هي؟</a:t>
            </a:r>
          </a:p>
          <a:p>
            <a:pPr algn="r" rtl="1"/>
            <a:r>
              <a:rPr lang="ar-SA" sz="2800" b="1" dirty="0" smtClean="0"/>
              <a:t>1- وسائل الاعلام غير المباشرة </a:t>
            </a:r>
            <a:r>
              <a:rPr lang="ar-SA" sz="2800" dirty="0" smtClean="0"/>
              <a:t>: تلفزيون,اذاعة ,صحف ’مجلات    مواقع الكترونية ., مطبوعات ..........     الخ</a:t>
            </a:r>
          </a:p>
          <a:p>
            <a:pPr algn="r" rtl="1"/>
            <a:r>
              <a:rPr lang="ar-SA" sz="2800" b="1" dirty="0" smtClean="0"/>
              <a:t>2- ام  وسائل الاعلام المباشرة؟ </a:t>
            </a:r>
            <a:r>
              <a:rPr lang="ar-SA" sz="2800" dirty="0" smtClean="0"/>
              <a:t>:</a:t>
            </a:r>
          </a:p>
          <a:p>
            <a:pPr marL="0" indent="0" algn="r" rtl="1">
              <a:buNone/>
            </a:pPr>
            <a:r>
              <a:rPr lang="ar-SA" sz="2800" dirty="0" smtClean="0"/>
              <a:t>                          ندوات , مؤتمرات .....الخ</a:t>
            </a:r>
          </a:p>
          <a:p>
            <a:pPr marL="0" indent="0" algn="r" rtl="1">
              <a:buNone/>
            </a:pPr>
            <a:endParaRPr lang="ar-SA" sz="2800" dirty="0" smtClean="0"/>
          </a:p>
          <a:p>
            <a:pPr marL="0" indent="0" algn="r" rtl="1">
              <a:buNone/>
            </a:pP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692261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rtl="1"/>
            <a:r>
              <a:rPr lang="en-GB" dirty="0"/>
              <a:t>إن </a:t>
            </a:r>
            <a:r>
              <a:rPr lang="ar-SA" dirty="0" smtClean="0"/>
              <a:t>اختيار</a:t>
            </a:r>
            <a:r>
              <a:rPr lang="en-GB" dirty="0" smtClean="0"/>
              <a:t>الوسيلة الإعلا</a:t>
            </a:r>
            <a:r>
              <a:rPr lang="ar-SA" dirty="0" smtClean="0"/>
              <a:t>مية ترتكز على قدرة وكفاءة ومدى انتشارها</a:t>
            </a:r>
            <a:r>
              <a:rPr lang="en-GB" dirty="0"/>
              <a:t/>
            </a:r>
            <a:br>
              <a:rPr lang="en-GB" dirty="0"/>
            </a:br>
            <a:r>
              <a:rPr lang="en-GB" dirty="0" smtClean="0"/>
              <a:t>و</a:t>
            </a:r>
            <a:r>
              <a:rPr lang="ar-SA" dirty="0" smtClean="0"/>
              <a:t>و</a:t>
            </a:r>
            <a:r>
              <a:rPr lang="en-GB" dirty="0" smtClean="0"/>
              <a:t>صول</a:t>
            </a:r>
            <a:r>
              <a:rPr lang="ar-SA" dirty="0" smtClean="0"/>
              <a:t>ها</a:t>
            </a:r>
            <a:r>
              <a:rPr lang="en-GB" dirty="0" smtClean="0"/>
              <a:t> </a:t>
            </a:r>
            <a:r>
              <a:rPr lang="ar-SA" dirty="0" smtClean="0"/>
              <a:t>و</a:t>
            </a:r>
            <a:r>
              <a:rPr lang="en-GB" dirty="0" smtClean="0"/>
              <a:t>تكرار</a:t>
            </a:r>
            <a:r>
              <a:rPr lang="ar-SA" dirty="0" smtClean="0"/>
              <a:t>ها</a:t>
            </a:r>
            <a:r>
              <a:rPr lang="en-GB" dirty="0" smtClean="0"/>
              <a:t> واستمراري</a:t>
            </a:r>
            <a:r>
              <a:rPr lang="ar-SA" dirty="0" smtClean="0"/>
              <a:t>تها</a:t>
            </a:r>
            <a:r>
              <a:rPr lang="en-GB" dirty="0" smtClean="0"/>
              <a:t> </a:t>
            </a:r>
            <a:r>
              <a:rPr lang="ar-SA" dirty="0"/>
              <a:t>.</a:t>
            </a:r>
            <a:r>
              <a:rPr lang="en-GB" dirty="0" smtClean="0"/>
              <a:t> </a:t>
            </a:r>
            <a:endParaRPr lang="ar-SA" dirty="0" smtClean="0"/>
          </a:p>
          <a:p>
            <a:pPr algn="ctr" rtl="1"/>
            <a:r>
              <a:rPr lang="en-GB" dirty="0" smtClean="0"/>
              <a:t>وعلي</a:t>
            </a:r>
            <a:r>
              <a:rPr lang="ar-SA" dirty="0" smtClean="0"/>
              <a:t>ة   يتم </a:t>
            </a:r>
            <a:r>
              <a:rPr lang="ar-SA" dirty="0"/>
              <a:t>ا</a:t>
            </a:r>
            <a:r>
              <a:rPr lang="en-GB" dirty="0" smtClean="0"/>
              <a:t>خت</a:t>
            </a:r>
            <a:r>
              <a:rPr lang="ar-SA" dirty="0" smtClean="0"/>
              <a:t>يا</a:t>
            </a:r>
            <a:r>
              <a:rPr lang="en-GB" dirty="0" smtClean="0"/>
              <a:t>ر الوس</a:t>
            </a:r>
            <a:r>
              <a:rPr lang="ar-SA" dirty="0" smtClean="0"/>
              <a:t>يلة المناسبة  </a:t>
            </a:r>
            <a:r>
              <a:rPr lang="en-GB" dirty="0" smtClean="0"/>
              <a:t>بناء </a:t>
            </a:r>
            <a:r>
              <a:rPr lang="en-GB" dirty="0"/>
              <a:t>على مجموعة من المتغيرات التالية </a:t>
            </a:r>
            <a:r>
              <a:rPr lang="ar-SA" dirty="0"/>
              <a:t>:</a:t>
            </a:r>
            <a:endParaRPr lang="en-GB" dirty="0"/>
          </a:p>
        </p:txBody>
      </p:sp>
      <p:sp>
        <p:nvSpPr>
          <p:cNvPr id="4" name="Rectangle 3"/>
          <p:cNvSpPr/>
          <p:nvPr/>
        </p:nvSpPr>
        <p:spPr>
          <a:xfrm>
            <a:off x="5724128" y="764704"/>
            <a:ext cx="3092513" cy="461665"/>
          </a:xfrm>
          <a:prstGeom prst="rect">
            <a:avLst/>
          </a:prstGeom>
          <a:solidFill>
            <a:schemeClr val="bg1">
              <a:lumMod val="95000"/>
            </a:schemeClr>
          </a:solidFill>
          <a:ln>
            <a:solidFill>
              <a:srgbClr val="FF0000"/>
            </a:solidFill>
          </a:ln>
        </p:spPr>
        <p:txBody>
          <a:bodyPr wrap="none">
            <a:spAutoFit/>
          </a:bodyPr>
          <a:lstStyle/>
          <a:p>
            <a:r>
              <a:rPr lang="ar-SA" sz="2400" b="1" dirty="0" smtClean="0"/>
              <a:t>محددات اختيار </a:t>
            </a:r>
            <a:r>
              <a:rPr lang="ar-SA" sz="2400" b="1" dirty="0"/>
              <a:t>وسائل الاعلام</a:t>
            </a:r>
            <a:endParaRPr lang="en-GB" sz="24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632505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104" y="485800"/>
            <a:ext cx="3312368" cy="854968"/>
          </a:xfrm>
          <a:solidFill>
            <a:schemeClr val="bg1">
              <a:lumMod val="95000"/>
            </a:schemeClr>
          </a:solidFill>
          <a:ln>
            <a:solidFill>
              <a:srgbClr val="FF0000"/>
            </a:solidFill>
          </a:ln>
        </p:spPr>
        <p:txBody>
          <a:bodyPr>
            <a:normAutofit/>
          </a:bodyPr>
          <a:lstStyle/>
          <a:p>
            <a:r>
              <a:rPr lang="ar-SA" sz="2400" b="1" dirty="0"/>
              <a:t>محددات اختيار وسائل الاعلام</a:t>
            </a:r>
            <a:endParaRPr lang="en-GB" sz="2400" b="1" dirty="0"/>
          </a:p>
        </p:txBody>
      </p:sp>
      <p:sp>
        <p:nvSpPr>
          <p:cNvPr id="3" name="Content Placeholder 2"/>
          <p:cNvSpPr>
            <a:spLocks noGrp="1"/>
          </p:cNvSpPr>
          <p:nvPr>
            <p:ph idx="1"/>
          </p:nvPr>
        </p:nvSpPr>
        <p:spPr>
          <a:xfrm>
            <a:off x="179512" y="1495325"/>
            <a:ext cx="8507288" cy="4525963"/>
          </a:xfrm>
        </p:spPr>
        <p:txBody>
          <a:bodyPr>
            <a:normAutofit fontScale="77500" lnSpcReduction="20000"/>
          </a:bodyPr>
          <a:lstStyle/>
          <a:p>
            <a:pPr algn="r" rtl="1"/>
            <a:r>
              <a:rPr lang="ar-SA" b="1" dirty="0" smtClean="0"/>
              <a:t>   1- نوعية وطبيعة ا</a:t>
            </a:r>
            <a:r>
              <a:rPr lang="en-GB" b="1" dirty="0" smtClean="0"/>
              <a:t>لجمهور </a:t>
            </a:r>
            <a:r>
              <a:rPr lang="en-GB" b="1" dirty="0"/>
              <a:t>المستهدف </a:t>
            </a:r>
            <a:r>
              <a:rPr lang="en-GB" b="1" dirty="0" smtClean="0"/>
              <a:t>:</a:t>
            </a:r>
            <a:endParaRPr lang="ar-SA" b="1" dirty="0" smtClean="0"/>
          </a:p>
          <a:p>
            <a:pPr marL="0" indent="0" algn="r" rtl="1">
              <a:buNone/>
            </a:pPr>
            <a:r>
              <a:rPr lang="en-GB" dirty="0"/>
              <a:t/>
            </a:r>
            <a:br>
              <a:rPr lang="en-GB" dirty="0"/>
            </a:br>
            <a:r>
              <a:rPr lang="en-GB" sz="3100" dirty="0"/>
              <a:t>لكل وسيلة إعلانية خصائصها التي تميزها عن غيرها بالنسبة للجمهور </a:t>
            </a:r>
            <a:r>
              <a:rPr lang="ar-SA" sz="3100" dirty="0" smtClean="0"/>
              <a:t>المستهدف :.</a:t>
            </a:r>
          </a:p>
          <a:p>
            <a:pPr algn="r" rtl="1"/>
            <a:r>
              <a:rPr lang="ar-SA" sz="3100" dirty="0" smtClean="0"/>
              <a:t>جميع شرائح المجتمع –عامة الناس</a:t>
            </a:r>
          </a:p>
          <a:p>
            <a:pPr algn="r" rtl="1"/>
            <a:r>
              <a:rPr lang="ar-SA" sz="3100" dirty="0" smtClean="0"/>
              <a:t>الفئات الشبابية</a:t>
            </a:r>
          </a:p>
          <a:p>
            <a:pPr algn="r" rtl="1"/>
            <a:r>
              <a:rPr lang="ar-SA" sz="3100" dirty="0" smtClean="0"/>
              <a:t>رجال الاعمال واصحاب المؤسسات والشركات \</a:t>
            </a:r>
          </a:p>
          <a:p>
            <a:pPr algn="r" rtl="1"/>
            <a:r>
              <a:rPr lang="ar-SA" sz="3100" dirty="0" smtClean="0"/>
              <a:t>صناع القرار السياسي والاقتصادي</a:t>
            </a:r>
          </a:p>
          <a:p>
            <a:pPr algn="r" rtl="1"/>
            <a:r>
              <a:rPr lang="ar-SA" sz="3100" dirty="0" smtClean="0"/>
              <a:t>المهنيون (الاطباء والمهندسون والمحامون والمزارعون)</a:t>
            </a:r>
          </a:p>
          <a:p>
            <a:pPr algn="r" rtl="1"/>
            <a:r>
              <a:rPr lang="ar-SA" sz="3100" dirty="0" smtClean="0"/>
              <a:t>النخب (المثقفون والادباء واساتذة الجامعات )</a:t>
            </a:r>
          </a:p>
          <a:p>
            <a:pPr algn="r" rtl="1"/>
            <a:r>
              <a:rPr lang="ar-SA" sz="3100" dirty="0" smtClean="0"/>
              <a:t>السيدات </a:t>
            </a:r>
          </a:p>
          <a:p>
            <a:pPr algn="r" rtl="1"/>
            <a:r>
              <a:rPr lang="ar-SA" sz="3100" dirty="0" smtClean="0"/>
              <a:t>الاطفال </a:t>
            </a:r>
          </a:p>
          <a:p>
            <a:pPr algn="r" rtl="1"/>
            <a:endParaRPr lang="ar-SA" sz="30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579807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4008" y="274638"/>
            <a:ext cx="4042792" cy="1143000"/>
          </a:xfrm>
          <a:solidFill>
            <a:schemeClr val="bg1">
              <a:lumMod val="95000"/>
            </a:schemeClr>
          </a:solidFill>
          <a:ln>
            <a:solidFill>
              <a:srgbClr val="FF0000"/>
            </a:solidFill>
          </a:ln>
        </p:spPr>
        <p:txBody>
          <a:bodyPr>
            <a:normAutofit/>
          </a:bodyPr>
          <a:lstStyle/>
          <a:p>
            <a:r>
              <a:rPr lang="ar-SA" sz="2400" b="1" dirty="0"/>
              <a:t>اختيار وسائل الاعلام محددات </a:t>
            </a:r>
            <a:endParaRPr lang="en-GB" sz="2400" b="1" dirty="0"/>
          </a:p>
        </p:txBody>
      </p:sp>
      <p:sp>
        <p:nvSpPr>
          <p:cNvPr id="3" name="Content Placeholder 2"/>
          <p:cNvSpPr>
            <a:spLocks noGrp="1"/>
          </p:cNvSpPr>
          <p:nvPr>
            <p:ph idx="1"/>
          </p:nvPr>
        </p:nvSpPr>
        <p:spPr/>
        <p:txBody>
          <a:bodyPr/>
          <a:lstStyle/>
          <a:p>
            <a:pPr algn="r" rtl="1"/>
            <a:r>
              <a:rPr lang="ar-SA" sz="2800" b="1" dirty="0" smtClean="0"/>
              <a:t>2-  ( التغطية</a:t>
            </a:r>
            <a:r>
              <a:rPr lang="en-GB" sz="2800" b="1" dirty="0" smtClean="0"/>
              <a:t> الجغرافية</a:t>
            </a:r>
            <a:r>
              <a:rPr lang="ar-SA" sz="2800" b="1" dirty="0" smtClean="0"/>
              <a:t>)</a:t>
            </a:r>
            <a:r>
              <a:rPr lang="en-GB" sz="2800" b="1" dirty="0" smtClean="0"/>
              <a:t> :</a:t>
            </a:r>
            <a:r>
              <a:rPr lang="en-GB" dirty="0" smtClean="0"/>
              <a:t> </a:t>
            </a:r>
            <a:endParaRPr lang="ar-SA" dirty="0" smtClean="0"/>
          </a:p>
          <a:p>
            <a:pPr algn="r" rtl="1"/>
            <a:r>
              <a:rPr lang="en-GB" sz="2800" dirty="0" smtClean="0"/>
              <a:t>تعتبر المناطق الجغرافية المطلوب تغطيتها من أهم النقاط الواجب أخذها في الاعتبار عند</a:t>
            </a:r>
            <a:r>
              <a:rPr lang="ar-SA" sz="2800" dirty="0" smtClean="0"/>
              <a:t> </a:t>
            </a:r>
            <a:r>
              <a:rPr lang="en-GB" sz="2800" dirty="0" smtClean="0"/>
              <a:t>التفكير في اختيار الوسيلة الإعلا</a:t>
            </a:r>
            <a:r>
              <a:rPr lang="ar-SA" sz="2800" dirty="0" smtClean="0"/>
              <a:t>مي</a:t>
            </a:r>
            <a:r>
              <a:rPr lang="en-GB" sz="2800" dirty="0" smtClean="0"/>
              <a:t>ة المناسبة ،</a:t>
            </a:r>
            <a:endParaRPr lang="ar-SA" sz="2800" dirty="0" smtClean="0"/>
          </a:p>
          <a:p>
            <a:pPr algn="r" rtl="1"/>
            <a:r>
              <a:rPr lang="ar-SA" sz="2800" b="1" dirty="0" smtClean="0"/>
              <a:t>ماهي الوسيلة الاعلامية التي تصل بكفاءة الى اكبر شريحة ؟:</a:t>
            </a:r>
          </a:p>
          <a:p>
            <a:pPr algn="r" rtl="1"/>
            <a:r>
              <a:rPr lang="ar-SA" sz="2800" dirty="0" smtClean="0"/>
              <a:t>المجتمع المحلي ( المدن , القرى والارياف)</a:t>
            </a:r>
          </a:p>
          <a:p>
            <a:pPr algn="r" rtl="1"/>
            <a:r>
              <a:rPr lang="ar-SA" sz="2800" dirty="0" smtClean="0"/>
              <a:t>المجتمع العربي</a:t>
            </a:r>
          </a:p>
          <a:p>
            <a:pPr algn="r" rtl="1"/>
            <a:r>
              <a:rPr lang="ar-SA" sz="2800" dirty="0" smtClean="0"/>
              <a:t>المجتمع الدولي</a:t>
            </a:r>
          </a:p>
          <a:p>
            <a:pPr algn="r" rtl="1"/>
            <a:endParaRPr lang="ar-SA" dirty="0" smtClean="0"/>
          </a:p>
          <a:p>
            <a:pPr algn="r" rtl="1"/>
            <a:endParaRPr lang="ar-SA"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068765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4048" y="274638"/>
            <a:ext cx="3888432" cy="1143000"/>
          </a:xfrm>
          <a:solidFill>
            <a:schemeClr val="bg1">
              <a:lumMod val="95000"/>
            </a:schemeClr>
          </a:solidFill>
          <a:ln>
            <a:solidFill>
              <a:srgbClr val="FF0000"/>
            </a:solidFill>
          </a:ln>
        </p:spPr>
        <p:txBody>
          <a:bodyPr>
            <a:normAutofit/>
          </a:bodyPr>
          <a:lstStyle/>
          <a:p>
            <a:r>
              <a:rPr lang="ar-SA" sz="2800" b="1" dirty="0"/>
              <a:t>محددات اختيار وسائل الاعلام</a:t>
            </a:r>
            <a:endParaRPr lang="en-GB" sz="2800" b="1" dirty="0"/>
          </a:p>
        </p:txBody>
      </p:sp>
      <p:sp>
        <p:nvSpPr>
          <p:cNvPr id="3" name="Content Placeholder 2"/>
          <p:cNvSpPr>
            <a:spLocks noGrp="1"/>
          </p:cNvSpPr>
          <p:nvPr>
            <p:ph idx="1"/>
          </p:nvPr>
        </p:nvSpPr>
        <p:spPr/>
        <p:txBody>
          <a:bodyPr>
            <a:normAutofit/>
          </a:bodyPr>
          <a:lstStyle/>
          <a:p>
            <a:pPr algn="r" rtl="1"/>
            <a:r>
              <a:rPr lang="ar-SA" sz="2800" b="1" dirty="0" smtClean="0"/>
              <a:t>3- </a:t>
            </a:r>
            <a:r>
              <a:rPr lang="en-GB" sz="2800" b="1" dirty="0" smtClean="0"/>
              <a:t>طبيعة </a:t>
            </a:r>
            <a:r>
              <a:rPr lang="en-GB" sz="2800" b="1" dirty="0"/>
              <a:t>الرسالة أو </a:t>
            </a:r>
            <a:r>
              <a:rPr lang="ar-SA" sz="2800" b="1" dirty="0" smtClean="0"/>
              <a:t>المضمون </a:t>
            </a:r>
            <a:r>
              <a:rPr lang="en-GB" sz="2800" b="1" dirty="0" smtClean="0"/>
              <a:t>:</a:t>
            </a:r>
            <a:r>
              <a:rPr lang="en-GB" dirty="0"/>
              <a:t/>
            </a:r>
            <a:br>
              <a:rPr lang="en-GB" dirty="0"/>
            </a:br>
            <a:r>
              <a:rPr lang="en-GB" sz="2800" dirty="0" smtClean="0"/>
              <a:t>تختلف </a:t>
            </a:r>
            <a:r>
              <a:rPr lang="en-GB" sz="2800" dirty="0"/>
              <a:t>الوسيلة </a:t>
            </a:r>
            <a:r>
              <a:rPr lang="en-GB" sz="2800" dirty="0" smtClean="0"/>
              <a:t>حسب</a:t>
            </a:r>
            <a:r>
              <a:rPr lang="ar-SA" sz="2800" dirty="0" smtClean="0"/>
              <a:t> مضمون الرسالة الاعلامية  </a:t>
            </a:r>
            <a:r>
              <a:rPr lang="en-GB" sz="2800" dirty="0" smtClean="0"/>
              <a:t> المراد إيصاله</a:t>
            </a:r>
            <a:r>
              <a:rPr lang="ar-SA" sz="2800" dirty="0" smtClean="0"/>
              <a:t>ا</a:t>
            </a:r>
            <a:r>
              <a:rPr lang="en-GB" sz="2800" dirty="0" smtClean="0"/>
              <a:t> </a:t>
            </a:r>
            <a:r>
              <a:rPr lang="en-GB" sz="2800" dirty="0"/>
              <a:t>إلى </a:t>
            </a:r>
            <a:r>
              <a:rPr lang="ar-SA" sz="2800" dirty="0" smtClean="0"/>
              <a:t>الجمهور المستهدف:</a:t>
            </a:r>
          </a:p>
          <a:p>
            <a:pPr algn="r" rtl="1"/>
            <a:r>
              <a:rPr lang="ar-SA" sz="2800" dirty="0" smtClean="0"/>
              <a:t>مضون سياسي</a:t>
            </a:r>
          </a:p>
          <a:p>
            <a:pPr algn="r" rtl="1"/>
            <a:r>
              <a:rPr lang="ar-SA" sz="2800" dirty="0" smtClean="0"/>
              <a:t>مضمون اقتصادي</a:t>
            </a:r>
          </a:p>
          <a:p>
            <a:pPr algn="r" rtl="1"/>
            <a:r>
              <a:rPr lang="ar-SA" sz="2800" dirty="0" smtClean="0"/>
              <a:t>مضمون اجتماعي و ثقافي وتعليمي</a:t>
            </a:r>
          </a:p>
          <a:p>
            <a:pPr algn="r" rtl="1"/>
            <a:r>
              <a:rPr lang="ar-SA" sz="2800" dirty="0" smtClean="0"/>
              <a:t>مضمون معلوماتي .</a:t>
            </a:r>
          </a:p>
          <a:p>
            <a:pPr algn="r" rtl="1"/>
            <a:r>
              <a:rPr lang="ar-SA" sz="2800" dirty="0" smtClean="0"/>
              <a:t>مضمون ترفيهي</a:t>
            </a:r>
          </a:p>
          <a:p>
            <a:pPr algn="r" rtl="1"/>
            <a:endParaRPr lang="ar-SA"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369170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2120" y="274638"/>
            <a:ext cx="3312368" cy="1143000"/>
          </a:xfrm>
          <a:solidFill>
            <a:schemeClr val="bg1">
              <a:lumMod val="95000"/>
            </a:schemeClr>
          </a:solidFill>
          <a:ln>
            <a:solidFill>
              <a:srgbClr val="FF0000"/>
            </a:solidFill>
          </a:ln>
        </p:spPr>
        <p:txBody>
          <a:bodyPr>
            <a:noAutofit/>
          </a:bodyPr>
          <a:lstStyle/>
          <a:p>
            <a:r>
              <a:rPr lang="ar-SA" sz="2400" b="1" dirty="0"/>
              <a:t>محددات اختيار وسائل الاعلام</a:t>
            </a:r>
            <a:endParaRPr lang="en-GB" sz="2400" b="1" dirty="0"/>
          </a:p>
        </p:txBody>
      </p:sp>
      <p:sp>
        <p:nvSpPr>
          <p:cNvPr id="3" name="Content Placeholder 2"/>
          <p:cNvSpPr>
            <a:spLocks noGrp="1"/>
          </p:cNvSpPr>
          <p:nvPr>
            <p:ph idx="1"/>
          </p:nvPr>
        </p:nvSpPr>
        <p:spPr>
          <a:xfrm>
            <a:off x="0" y="1600200"/>
            <a:ext cx="9036496" cy="4525963"/>
          </a:xfrm>
        </p:spPr>
        <p:txBody>
          <a:bodyPr>
            <a:normAutofit/>
          </a:bodyPr>
          <a:lstStyle/>
          <a:p>
            <a:pPr algn="r" rtl="1"/>
            <a:r>
              <a:rPr lang="ar-SA" sz="2800" b="1" dirty="0"/>
              <a:t>4</a:t>
            </a:r>
            <a:r>
              <a:rPr lang="ar-SA" sz="2800" b="1" dirty="0" smtClean="0"/>
              <a:t>- </a:t>
            </a:r>
            <a:r>
              <a:rPr lang="en-GB" sz="2800" b="1" dirty="0" smtClean="0"/>
              <a:t>تكلفة </a:t>
            </a:r>
            <a:r>
              <a:rPr lang="en-GB" sz="2800" b="1" dirty="0"/>
              <a:t>الإعلان والوسيلة </a:t>
            </a:r>
            <a:endParaRPr lang="ar-SA" sz="2800" b="1" dirty="0" smtClean="0"/>
          </a:p>
          <a:p>
            <a:pPr algn="r" rtl="1"/>
            <a:r>
              <a:rPr lang="en-GB" sz="2800" dirty="0" smtClean="0"/>
              <a:t>عنصر التكلفة </a:t>
            </a:r>
            <a:r>
              <a:rPr lang="en-GB" sz="2800" dirty="0"/>
              <a:t>يعد أحد العناصر المتحكمة في اختيار وسيلة </a:t>
            </a:r>
            <a:r>
              <a:rPr lang="en-GB" sz="2800" dirty="0" smtClean="0"/>
              <a:t>الإعلان</a:t>
            </a:r>
            <a:endParaRPr lang="ar-SA" sz="2800" dirty="0" smtClean="0"/>
          </a:p>
          <a:p>
            <a:pPr algn="r" rtl="1"/>
            <a:r>
              <a:rPr lang="en-GB" sz="2800" dirty="0" smtClean="0"/>
              <a:t> </a:t>
            </a:r>
            <a:r>
              <a:rPr lang="en-GB" sz="2800" dirty="0"/>
              <a:t>ففي حالة </a:t>
            </a:r>
            <a:r>
              <a:rPr lang="en-GB" sz="2800" b="1" dirty="0" smtClean="0"/>
              <a:t>الإعلان </a:t>
            </a:r>
            <a:r>
              <a:rPr lang="en-GB" sz="2800" b="1" dirty="0"/>
              <a:t>الصحفي </a:t>
            </a:r>
            <a:r>
              <a:rPr lang="en-GB" sz="2800" dirty="0"/>
              <a:t>نجد </a:t>
            </a:r>
            <a:r>
              <a:rPr lang="en-GB" sz="2800" dirty="0" err="1"/>
              <a:t>أن</a:t>
            </a:r>
            <a:r>
              <a:rPr lang="en-GB" sz="2800" dirty="0"/>
              <a:t> التكلفة تعتمد على سعر السطر أو </a:t>
            </a:r>
            <a:r>
              <a:rPr lang="en-GB" sz="2800" dirty="0" smtClean="0"/>
              <a:t>السنتيمتر</a:t>
            </a:r>
            <a:r>
              <a:rPr lang="ar-SA" sz="2800" dirty="0" smtClean="0"/>
              <a:t>.</a:t>
            </a:r>
            <a:r>
              <a:rPr lang="en-GB" sz="2800" dirty="0" smtClean="0"/>
              <a:t> </a:t>
            </a:r>
            <a:endParaRPr lang="ar-SA" sz="2800" dirty="0" smtClean="0"/>
          </a:p>
          <a:p>
            <a:pPr algn="r" rtl="1"/>
            <a:r>
              <a:rPr lang="en-GB" sz="2800" b="1" dirty="0" smtClean="0"/>
              <a:t>والإعلان </a:t>
            </a:r>
            <a:r>
              <a:rPr lang="en-GB" sz="2800" b="1" dirty="0"/>
              <a:t>التلفزيوني </a:t>
            </a:r>
            <a:r>
              <a:rPr lang="ar-SA" sz="2800" b="1" dirty="0" smtClean="0"/>
              <a:t>والاذاعي   </a:t>
            </a:r>
            <a:r>
              <a:rPr lang="en-GB" sz="2800" dirty="0" smtClean="0"/>
              <a:t>يتم </a:t>
            </a:r>
            <a:r>
              <a:rPr lang="en-GB" sz="2800" dirty="0"/>
              <a:t>حسابه بالثانية حسب مدة </a:t>
            </a:r>
            <a:r>
              <a:rPr lang="en-GB" sz="2800" dirty="0" smtClean="0"/>
              <a:t>الإعلان</a:t>
            </a:r>
            <a:r>
              <a:rPr lang="ar-SA" sz="2800" dirty="0" smtClean="0"/>
              <a:t>,</a:t>
            </a:r>
          </a:p>
          <a:p>
            <a:pPr algn="r" rtl="1"/>
            <a:r>
              <a:rPr lang="en-GB" sz="2800" dirty="0" smtClean="0"/>
              <a:t>كما </a:t>
            </a:r>
            <a:r>
              <a:rPr lang="en-GB" sz="2800" dirty="0" err="1"/>
              <a:t>أن</a:t>
            </a:r>
            <a:r>
              <a:rPr lang="en-GB" sz="2800" dirty="0"/>
              <a:t> التكلفة عند استخدام الوسائل المرئية والمسموعة تختلف عنها في حال </a:t>
            </a:r>
            <a:r>
              <a:rPr lang="en-GB" sz="2800" dirty="0" smtClean="0"/>
              <a:t>استخدام </a:t>
            </a:r>
            <a:r>
              <a:rPr lang="en-GB" sz="2800" dirty="0"/>
              <a:t>الوسائل المقروءة نظراً لتأثرها بنوعين من التكلفة تكلفة ثابتة </a:t>
            </a:r>
            <a:r>
              <a:rPr lang="en-GB" sz="2800" dirty="0" smtClean="0"/>
              <a:t>موجهة </a:t>
            </a:r>
            <a:r>
              <a:rPr lang="en-GB" sz="2800" dirty="0"/>
              <a:t>إلى إنتاج الفلم ، وتكلفة العرض أو الإذاعة</a:t>
            </a:r>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001977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1143000"/>
          </a:xfrm>
          <a:solidFill>
            <a:schemeClr val="bg1">
              <a:lumMod val="95000"/>
            </a:schemeClr>
          </a:solidFill>
          <a:ln>
            <a:solidFill>
              <a:srgbClr val="FF0000"/>
            </a:solidFill>
          </a:ln>
        </p:spPr>
        <p:txBody>
          <a:bodyPr>
            <a:normAutofit/>
          </a:bodyPr>
          <a:lstStyle/>
          <a:p>
            <a:r>
              <a:rPr lang="ar-SA" sz="3200" b="1" dirty="0"/>
              <a:t>خامسًا: ضع </a:t>
            </a:r>
            <a:r>
              <a:rPr lang="ar-SA" sz="3200" b="1" dirty="0" smtClean="0"/>
              <a:t>خطة عمل زمنيًة لتنفيذ </a:t>
            </a:r>
            <a:r>
              <a:rPr lang="ar-SA" sz="3200" b="1" dirty="0"/>
              <a:t>الحملة الاعلامية</a:t>
            </a:r>
            <a:endParaRPr lang="en-GB" sz="3200" dirty="0"/>
          </a:p>
        </p:txBody>
      </p:sp>
      <p:sp>
        <p:nvSpPr>
          <p:cNvPr id="3" name="Content Placeholder 2"/>
          <p:cNvSpPr>
            <a:spLocks noGrp="1"/>
          </p:cNvSpPr>
          <p:nvPr>
            <p:ph idx="1"/>
          </p:nvPr>
        </p:nvSpPr>
        <p:spPr>
          <a:xfrm>
            <a:off x="457200" y="1268760"/>
            <a:ext cx="8229600" cy="4525963"/>
          </a:xfrm>
        </p:spPr>
        <p:txBody>
          <a:bodyPr>
            <a:noAutofit/>
          </a:bodyPr>
          <a:lstStyle/>
          <a:p>
            <a:pPr marL="0" indent="0" algn="r" rtl="1">
              <a:buNone/>
            </a:pPr>
            <a:r>
              <a:rPr lang="ar-SA" sz="2800" dirty="0"/>
              <a:t> </a:t>
            </a:r>
            <a:r>
              <a:rPr lang="ar-SA" sz="2800" dirty="0" smtClean="0"/>
              <a:t>   أحرص </a:t>
            </a:r>
            <a:r>
              <a:rPr lang="ar-SA" sz="2800" dirty="0"/>
              <a:t>على توضيح الآتي في الجدول الزمني:</a:t>
            </a:r>
            <a:endParaRPr lang="en-GB" sz="2800" dirty="0"/>
          </a:p>
          <a:p>
            <a:pPr algn="r" rtl="1"/>
            <a:r>
              <a:rPr lang="ar-SA" sz="2800" dirty="0"/>
              <a:t>1-    </a:t>
            </a:r>
            <a:r>
              <a:rPr lang="ar-SA" sz="2800" dirty="0" smtClean="0"/>
              <a:t>اسم وعنوان الحملة</a:t>
            </a:r>
          </a:p>
          <a:p>
            <a:pPr algn="r" rtl="1"/>
            <a:r>
              <a:rPr lang="ar-SA" sz="2800" dirty="0" smtClean="0"/>
              <a:t>2-</a:t>
            </a:r>
            <a:r>
              <a:rPr lang="ar-SA" sz="2800" dirty="0"/>
              <a:t> </a:t>
            </a:r>
            <a:r>
              <a:rPr lang="ar-SA" sz="2800" dirty="0" smtClean="0"/>
              <a:t>  أهداف الحملة  .</a:t>
            </a:r>
            <a:endParaRPr lang="en-GB" sz="2800" dirty="0"/>
          </a:p>
          <a:p>
            <a:pPr algn="r" rtl="1"/>
            <a:r>
              <a:rPr lang="ar-SA" sz="2800" dirty="0"/>
              <a:t>2-    الأشخاص المكلفين بالتنفيذ.</a:t>
            </a:r>
            <a:endParaRPr lang="en-GB" sz="2800" dirty="0"/>
          </a:p>
          <a:p>
            <a:pPr algn="r" rtl="1"/>
            <a:r>
              <a:rPr lang="ar-SA" sz="2800" dirty="0"/>
              <a:t>3-    الأساليب والوسائل المستخدمة.</a:t>
            </a:r>
            <a:endParaRPr lang="en-GB" sz="2800" dirty="0"/>
          </a:p>
          <a:p>
            <a:pPr algn="r" rtl="1"/>
            <a:r>
              <a:rPr lang="ar-SA" sz="2800" dirty="0"/>
              <a:t>4-    الميزانية المخصصة.</a:t>
            </a:r>
            <a:endParaRPr lang="en-GB" sz="2800" dirty="0"/>
          </a:p>
          <a:p>
            <a:pPr algn="r" rtl="1"/>
            <a:r>
              <a:rPr lang="ar-SA" sz="2800" dirty="0"/>
              <a:t>5-    الوقت المخصص لتنفيذ هذا النشاط.</a:t>
            </a:r>
            <a:endParaRPr lang="en-GB" sz="2800" dirty="0"/>
          </a:p>
          <a:p>
            <a:pPr algn="r" rtl="1"/>
            <a:r>
              <a:rPr lang="ar-SA" sz="2800" dirty="0"/>
              <a:t>6-    الشخص المسؤول عن إدارة هذا النشاط.</a:t>
            </a:r>
            <a:endParaRPr lang="en-GB" sz="2800" dirty="0"/>
          </a:p>
          <a:p>
            <a:pPr algn="r" rtl="1"/>
            <a:r>
              <a:rPr lang="ar-SA" sz="2800" dirty="0"/>
              <a:t>7-    حدد مواعيد للمراجعة والتقييم، للتأكد من أن الحملة تحقق أهدافها.</a:t>
            </a:r>
            <a:endParaRPr lang="en-GB" sz="2800" dirty="0"/>
          </a:p>
          <a:p>
            <a:pPr algn="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013691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a:solidFill>
            <a:schemeClr val="bg1">
              <a:lumMod val="95000"/>
            </a:schemeClr>
          </a:solidFill>
          <a:ln>
            <a:solidFill>
              <a:srgbClr val="FF0000"/>
            </a:solidFill>
          </a:ln>
        </p:spPr>
        <p:txBody>
          <a:bodyPr>
            <a:noAutofit/>
          </a:bodyPr>
          <a:lstStyle/>
          <a:p>
            <a:r>
              <a:rPr lang="ar-SA" sz="3200" b="1" dirty="0"/>
              <a:t>سادساً: التنفيذ والمتابعة </a:t>
            </a:r>
            <a:r>
              <a:rPr lang="en-GB" sz="3200" b="1" dirty="0"/>
              <a:t/>
            </a:r>
            <a:br>
              <a:rPr lang="en-GB" sz="3200" b="1" dirty="0"/>
            </a:br>
            <a:endParaRPr lang="en-GB" sz="3200" dirty="0"/>
          </a:p>
        </p:txBody>
      </p:sp>
      <p:sp>
        <p:nvSpPr>
          <p:cNvPr id="3" name="Content Placeholder 2"/>
          <p:cNvSpPr>
            <a:spLocks noGrp="1"/>
          </p:cNvSpPr>
          <p:nvPr>
            <p:ph idx="1"/>
          </p:nvPr>
        </p:nvSpPr>
        <p:spPr/>
        <p:txBody>
          <a:bodyPr>
            <a:normAutofit/>
          </a:bodyPr>
          <a:lstStyle/>
          <a:p>
            <a:pPr algn="r" rtl="1"/>
            <a:r>
              <a:rPr lang="ar-SA" sz="2800" dirty="0" smtClean="0"/>
              <a:t>البدء </a:t>
            </a:r>
            <a:r>
              <a:rPr lang="ar-SA" sz="2800" dirty="0"/>
              <a:t>الفعلي في تنفيذ هذه الحملة وفقا للجدول الزمني المقترح مع متابعة المستجدات من أحداث قد تؤثر سلبا على سير الحملة فقد يضطر منظمو الحملة الى التخلي عن الجدول الزمني المقترح في بدء بث الرسائل الاعلامية بسبب تغير في المناخ السياسي للبلد كما قد تتعرض رسائل الحملة نفسها الى انتقادات اثناء عملية التنفيذ الامر الذي قد يستدعي ايقاف الحملة او تغيير بعض الرسائل او تغيير توقيت البث او تكرار بث الرسائل </a:t>
            </a:r>
            <a:endParaRPr lang="en-GB" sz="2800"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497683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2800" b="1" dirty="0"/>
              <a:t>سابعاً: </a:t>
            </a:r>
            <a:r>
              <a:rPr lang="ar-SA" sz="2800" b="1" dirty="0" smtClean="0"/>
              <a:t>المراجعة والتقييم</a:t>
            </a:r>
            <a:r>
              <a:rPr lang="en-GB" sz="2800" dirty="0"/>
              <a:t/>
            </a:r>
            <a:br>
              <a:rPr lang="en-GB" sz="2800" dirty="0"/>
            </a:br>
            <a:endParaRPr lang="en-GB" sz="2800" dirty="0"/>
          </a:p>
        </p:txBody>
      </p:sp>
      <p:sp>
        <p:nvSpPr>
          <p:cNvPr id="3" name="Content Placeholder 2"/>
          <p:cNvSpPr>
            <a:spLocks noGrp="1"/>
          </p:cNvSpPr>
          <p:nvPr>
            <p:ph idx="1"/>
          </p:nvPr>
        </p:nvSpPr>
        <p:spPr>
          <a:xfrm>
            <a:off x="205680" y="1600200"/>
            <a:ext cx="8686800" cy="4525963"/>
          </a:xfrm>
        </p:spPr>
        <p:txBody>
          <a:bodyPr>
            <a:normAutofit/>
          </a:bodyPr>
          <a:lstStyle/>
          <a:p>
            <a:pPr algn="r" rtl="1"/>
            <a:r>
              <a:rPr lang="ar-SA" sz="2800" dirty="0" smtClean="0"/>
              <a:t>وتشتمل </a:t>
            </a:r>
            <a:r>
              <a:rPr lang="ar-SA" sz="2800" dirty="0"/>
              <a:t>هذه المرحلة قياس التأثير واعادة التخطيط وفقا للنتائج المترتبة على الحملة .فالحملات هي عملية اتصالية يهدف فيها المرسل الى توصيل رسالة عبر وسيط أو وسيلة الى جمهور معين .ولكن لا تقف حدود الاتصال الناجح عند توصيل الرسالة وانما تتعداها الى محاولة معرفة التأثير الذي أحدثه .وأحد الطرق المستخدمة للتحقق من ذلك هي رجع الصدى بحيث تتاح للجمهور فرصة للتعبير عن رأيه حول الأفكار التي تدعو اليها الحملة .ويمكن قياس هذا التأثير ايضا من خلال تقصي رأي الجمهور بواسطة بحوث الرأي العام ,كما يمكن قياس تأثير او نجاح بعض الحملات من خلال ملاحظة السلوك</a:t>
            </a:r>
            <a:endParaRPr lang="en-GB" sz="2800"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1873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
          <p:cNvSpPr>
            <a:spLocks noChangeArrowheads="1"/>
          </p:cNvSpPr>
          <p:nvPr/>
        </p:nvSpPr>
        <p:spPr bwMode="auto">
          <a:xfrm>
            <a:off x="2411413" y="612567"/>
            <a:ext cx="6732587"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eaLnBrk="0" hangingPunct="0">
              <a:spcBef>
                <a:spcPct val="20000"/>
              </a:spcBef>
              <a:buChar char="•"/>
              <a:tabLst>
                <a:tab pos="685800"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685800"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685800"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685800"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685800" algn="l"/>
              </a:tabLst>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tabLst>
                <a:tab pos="685800" algn="l"/>
              </a:tabLst>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tabLst>
                <a:tab pos="685800" algn="l"/>
              </a:tabLst>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tabLst>
                <a:tab pos="685800" algn="l"/>
              </a:tabLst>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tabLst>
                <a:tab pos="685800" algn="l"/>
              </a:tabLst>
              <a:defRPr sz="2000">
                <a:solidFill>
                  <a:schemeClr val="tx1"/>
                </a:solidFill>
                <a:latin typeface="Arial" pitchFamily="34" charset="0"/>
                <a:cs typeface="Arial" pitchFamily="34" charset="0"/>
              </a:defRPr>
            </a:lvl9pPr>
          </a:lstStyle>
          <a:p>
            <a:pPr algn="ctr" rtl="1">
              <a:spcBef>
                <a:spcPct val="0"/>
              </a:spcBef>
              <a:buFontTx/>
              <a:buNone/>
            </a:pPr>
            <a:r>
              <a:rPr lang="ar-SA" altLang="en-US" sz="2800" b="1" i="1" dirty="0">
                <a:solidFill>
                  <a:srgbClr val="C00000"/>
                </a:solidFill>
                <a:latin typeface="Times New Roman" pitchFamily="18" charset="0"/>
                <a:cs typeface="Times New Roman" pitchFamily="18" charset="0"/>
              </a:rPr>
              <a:t>لا تنسى قانون كونفوشيوس </a:t>
            </a:r>
            <a:r>
              <a:rPr lang="ar-SA" altLang="en-US" sz="2800" i="1" dirty="0">
                <a:latin typeface="Times New Roman" pitchFamily="18" charset="0"/>
                <a:cs typeface="Times New Roman" pitchFamily="18" charset="0"/>
              </a:rPr>
              <a:t>:</a:t>
            </a:r>
            <a:endParaRPr lang="en-US" altLang="en-US" sz="2800" i="1" dirty="0">
              <a:latin typeface="Times New Roman" pitchFamily="18" charset="0"/>
              <a:cs typeface="Times New Roman" pitchFamily="18" charset="0"/>
            </a:endParaRPr>
          </a:p>
          <a:p>
            <a:pPr algn="ctr" rtl="1">
              <a:spcBef>
                <a:spcPct val="0"/>
              </a:spcBef>
              <a:buFontTx/>
              <a:buNone/>
            </a:pPr>
            <a:endParaRPr lang="en-US" altLang="en-US" sz="2800" i="1" dirty="0">
              <a:latin typeface="Times New Roman" pitchFamily="18" charset="0"/>
              <a:cs typeface="Times New Roman" pitchFamily="18" charset="0"/>
            </a:endParaRPr>
          </a:p>
          <a:p>
            <a:pPr algn="ctr" rtl="1">
              <a:spcBef>
                <a:spcPct val="0"/>
              </a:spcBef>
              <a:buFont typeface="Wingdings" pitchFamily="2" charset="2"/>
              <a:buChar char="ü"/>
            </a:pPr>
            <a:r>
              <a:rPr lang="ar-SA" altLang="en-US" sz="2800" dirty="0">
                <a:latin typeface="Times New Roman" pitchFamily="18" charset="0"/>
                <a:cs typeface="Times New Roman" pitchFamily="18" charset="0"/>
              </a:rPr>
              <a:t>ما أسمعه</a:t>
            </a:r>
            <a:r>
              <a:rPr lang="en-US" altLang="en-US" sz="2800" dirty="0">
                <a:cs typeface="Times New Roman" pitchFamily="18" charset="0"/>
              </a:rPr>
              <a:t>…</a:t>
            </a:r>
            <a:r>
              <a:rPr lang="ar-SA" altLang="en-US" sz="2800" dirty="0">
                <a:latin typeface="Times New Roman" pitchFamily="18" charset="0"/>
                <a:cs typeface="Times New Roman" pitchFamily="18" charset="0"/>
              </a:rPr>
              <a:t> أنساه.</a:t>
            </a:r>
            <a:endParaRPr lang="en-US" altLang="en-US" sz="2800" dirty="0"/>
          </a:p>
          <a:p>
            <a:pPr algn="ctr" rtl="1">
              <a:spcBef>
                <a:spcPct val="0"/>
              </a:spcBef>
              <a:buFont typeface="Wingdings" pitchFamily="2" charset="2"/>
              <a:buChar char="ü"/>
            </a:pPr>
            <a:r>
              <a:rPr lang="ar-SA" altLang="en-US" sz="2800" dirty="0">
                <a:latin typeface="Times New Roman" pitchFamily="18" charset="0"/>
                <a:cs typeface="Times New Roman" pitchFamily="18" charset="0"/>
              </a:rPr>
              <a:t> ما أسمعه</a:t>
            </a:r>
            <a:r>
              <a:rPr lang="en-US" altLang="en-US" sz="2800" dirty="0">
                <a:cs typeface="Times New Roman" pitchFamily="18" charset="0"/>
              </a:rPr>
              <a:t>…</a:t>
            </a:r>
            <a:r>
              <a:rPr lang="ar-SA" altLang="en-US" sz="2800" dirty="0">
                <a:latin typeface="Times New Roman" pitchFamily="18" charset="0"/>
                <a:cs typeface="Times New Roman" pitchFamily="18" charset="0"/>
              </a:rPr>
              <a:t> وأراه .. أتذكر قليلا منه.</a:t>
            </a:r>
            <a:endParaRPr lang="en-US" altLang="en-US" sz="2800" dirty="0"/>
          </a:p>
          <a:p>
            <a:pPr algn="ctr" rtl="1">
              <a:spcBef>
                <a:spcPct val="0"/>
              </a:spcBef>
              <a:buFont typeface="Wingdings" pitchFamily="2" charset="2"/>
              <a:buChar char="ü"/>
            </a:pPr>
            <a:r>
              <a:rPr lang="ar-SA" altLang="en-US" sz="2800" dirty="0">
                <a:latin typeface="Times New Roman" pitchFamily="18" charset="0"/>
                <a:cs typeface="Times New Roman" pitchFamily="18" charset="0"/>
              </a:rPr>
              <a:t>ما أسمعه</a:t>
            </a:r>
            <a:r>
              <a:rPr lang="en-US" altLang="en-US" sz="2800" dirty="0">
                <a:cs typeface="Times New Roman" pitchFamily="18" charset="0"/>
              </a:rPr>
              <a:t>…</a:t>
            </a:r>
            <a:r>
              <a:rPr lang="ar-SA" altLang="en-US" sz="2800" dirty="0">
                <a:latin typeface="Times New Roman" pitchFamily="18" charset="0"/>
                <a:cs typeface="Times New Roman" pitchFamily="18" charset="0"/>
              </a:rPr>
              <a:t> وأراه .. وأسال عنه </a:t>
            </a:r>
            <a:r>
              <a:rPr lang="en-US" altLang="en-US" sz="2800" dirty="0">
                <a:cs typeface="Times New Roman" pitchFamily="18" charset="0"/>
              </a:rPr>
              <a:t>…</a:t>
            </a:r>
            <a:r>
              <a:rPr lang="ar-SA" altLang="en-US" sz="2800" dirty="0">
                <a:latin typeface="Times New Roman" pitchFamily="18" charset="0"/>
                <a:cs typeface="Times New Roman" pitchFamily="18" charset="0"/>
              </a:rPr>
              <a:t> أفهمه.</a:t>
            </a:r>
            <a:endParaRPr lang="en-US" altLang="en-US" sz="2800" dirty="0"/>
          </a:p>
          <a:p>
            <a:pPr algn="ctr" rtl="1">
              <a:spcBef>
                <a:spcPct val="0"/>
              </a:spcBef>
              <a:buFont typeface="Wingdings" pitchFamily="2" charset="2"/>
              <a:buChar char="ü"/>
            </a:pPr>
            <a:r>
              <a:rPr lang="ar-SA" altLang="en-US" sz="2800" dirty="0">
                <a:latin typeface="Times New Roman" pitchFamily="18" charset="0"/>
                <a:cs typeface="Times New Roman" pitchFamily="18" charset="0"/>
              </a:rPr>
              <a:t> ما أسمعه</a:t>
            </a:r>
            <a:r>
              <a:rPr lang="en-US" altLang="en-US" sz="2800" dirty="0">
                <a:cs typeface="Times New Roman" pitchFamily="18" charset="0"/>
              </a:rPr>
              <a:t>…</a:t>
            </a:r>
            <a:r>
              <a:rPr lang="ar-SA" altLang="en-US" sz="2800" dirty="0">
                <a:latin typeface="Times New Roman" pitchFamily="18" charset="0"/>
                <a:cs typeface="Times New Roman" pitchFamily="18" charset="0"/>
              </a:rPr>
              <a:t> وأراه ..وأناقشه .. وأعمله</a:t>
            </a:r>
            <a:r>
              <a:rPr lang="en-US" altLang="en-US" sz="2800" dirty="0">
                <a:cs typeface="Times New Roman" pitchFamily="18" charset="0"/>
              </a:rPr>
              <a:t>…</a:t>
            </a:r>
            <a:r>
              <a:rPr lang="ar-SA" altLang="en-US" sz="2800" dirty="0">
                <a:latin typeface="Times New Roman" pitchFamily="18" charset="0"/>
                <a:cs typeface="Times New Roman" pitchFamily="18" charset="0"/>
              </a:rPr>
              <a:t> أتقنه.</a:t>
            </a:r>
            <a:endParaRPr lang="en-US" altLang="en-US" sz="2800" dirty="0"/>
          </a:p>
          <a:p>
            <a:pPr algn="ctr" rtl="1">
              <a:spcBef>
                <a:spcPct val="0"/>
              </a:spcBef>
              <a:buFont typeface="Wingdings" pitchFamily="2" charset="2"/>
              <a:buChar char="ü"/>
            </a:pPr>
            <a:r>
              <a:rPr lang="ar-SA" altLang="en-US" sz="2800" dirty="0">
                <a:latin typeface="Times New Roman" pitchFamily="18" charset="0"/>
                <a:cs typeface="Times New Roman" pitchFamily="18" charset="0"/>
              </a:rPr>
              <a:t> ما أسمعه</a:t>
            </a:r>
            <a:r>
              <a:rPr lang="en-US" altLang="en-US" sz="2800" dirty="0">
                <a:cs typeface="Times New Roman" pitchFamily="18" charset="0"/>
              </a:rPr>
              <a:t>…</a:t>
            </a:r>
            <a:r>
              <a:rPr lang="ar-SA" altLang="en-US" sz="2800" dirty="0">
                <a:latin typeface="Times New Roman" pitchFamily="18" charset="0"/>
                <a:cs typeface="Times New Roman" pitchFamily="18" charset="0"/>
              </a:rPr>
              <a:t> وأراه ..وأناقشه.. وأدرسه.. </a:t>
            </a:r>
          </a:p>
          <a:p>
            <a:pPr algn="ctr" rtl="1">
              <a:spcBef>
                <a:spcPct val="0"/>
              </a:spcBef>
              <a:buFontTx/>
              <a:buNone/>
            </a:pPr>
            <a:r>
              <a:rPr lang="ar-SA" altLang="en-US" sz="2800" dirty="0">
                <a:latin typeface="Times New Roman" pitchFamily="18" charset="0"/>
                <a:cs typeface="Times New Roman" pitchFamily="18" charset="0"/>
              </a:rPr>
              <a:t>اصبح أستاذا فيه</a:t>
            </a:r>
            <a:endParaRPr lang="en-US" altLang="en-US" sz="2800" dirty="0">
              <a:latin typeface="Times New Roman" pitchFamily="18" charset="0"/>
              <a:cs typeface="Times New Roman" pitchFamily="18" charset="0"/>
            </a:endParaRPr>
          </a:p>
          <a:p>
            <a:pPr algn="ctr" rtl="1">
              <a:spcBef>
                <a:spcPct val="0"/>
              </a:spcBef>
              <a:buFont typeface="Wingdings" pitchFamily="2" charset="2"/>
              <a:buChar char="ü"/>
            </a:pPr>
            <a:endParaRPr lang="ar-SA" altLang="en-US" sz="2800" i="1" dirty="0">
              <a:latin typeface="Times New Roman" pitchFamily="18" charset="0"/>
              <a:cs typeface="Times New Roman" pitchFamily="18" charset="0"/>
            </a:endParaRPr>
          </a:p>
          <a:p>
            <a:pPr algn="ctr" rtl="1">
              <a:spcBef>
                <a:spcPct val="0"/>
              </a:spcBef>
              <a:buFontTx/>
              <a:buNone/>
            </a:pPr>
            <a:r>
              <a:rPr lang="ar-SA" altLang="en-US" sz="2800" i="1" dirty="0">
                <a:latin typeface="Times New Roman" pitchFamily="18" charset="0"/>
                <a:cs typeface="Times New Roman" pitchFamily="18" charset="0"/>
              </a:rPr>
              <a:t>عزيزي المشارك اين</a:t>
            </a:r>
          </a:p>
          <a:p>
            <a:pPr algn="ctr" rtl="1">
              <a:spcBef>
                <a:spcPct val="0"/>
              </a:spcBef>
              <a:buFontTx/>
              <a:buNone/>
            </a:pPr>
            <a:r>
              <a:rPr lang="ar-SA" altLang="en-US" sz="2800" i="1" dirty="0">
                <a:latin typeface="Times New Roman" pitchFamily="18" charset="0"/>
                <a:cs typeface="Times New Roman" pitchFamily="18" charset="0"/>
              </a:rPr>
              <a:t> انت من هذه الفئات؟</a:t>
            </a:r>
            <a:endParaRPr lang="en-US" altLang="en-US" sz="2800" i="1" dirty="0"/>
          </a:p>
          <a:p>
            <a:pPr algn="r" rtl="1">
              <a:spcBef>
                <a:spcPct val="0"/>
              </a:spcBef>
              <a:buFontTx/>
              <a:buNone/>
            </a:pPr>
            <a:endParaRPr lang="en-US" altLang="en-US" sz="2800" dirty="0"/>
          </a:p>
        </p:txBody>
      </p:sp>
      <p:pic>
        <p:nvPicPr>
          <p:cNvPr id="17411" name="Picture 6" descr="http://img103.herosh.com/2010/08/28/35866046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411413"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188" y="5467350"/>
            <a:ext cx="12239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B1EEF6C5-DE92-4E62-B0F9-2C5D7D02D359}" type="slidenum">
              <a:rPr lang="ar-SA" altLang="en-US" sz="1400" smtClean="0"/>
              <a:pPr eaLnBrk="1" hangingPunct="1">
                <a:spcBef>
                  <a:spcPct val="0"/>
                </a:spcBef>
                <a:buFontTx/>
                <a:buNone/>
              </a:pPr>
              <a:t>11</a:t>
            </a:fld>
            <a:endParaRPr lang="en-US" altLang="en-US" sz="1400" dirty="0" smtClean="0"/>
          </a:p>
        </p:txBody>
      </p:sp>
    </p:spTree>
    <p:extLst>
      <p:ext uri="{BB962C8B-B14F-4D97-AF65-F5344CB8AC3E}">
        <p14:creationId xmlns:p14="http://schemas.microsoft.com/office/powerpoint/2010/main" val="2346700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1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195">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195">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8195">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8195">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819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rtl="1"/>
            <a:r>
              <a:rPr lang="ar-SA" altLang="en-US" sz="3200" b="1" dirty="0" smtClean="0">
                <a:solidFill>
                  <a:srgbClr val="C00000"/>
                </a:solidFill>
              </a:rPr>
              <a:t>نموذج حملة اعلامية</a:t>
            </a:r>
            <a:r>
              <a:rPr lang="en-US" altLang="en-US" sz="3200" b="1" dirty="0" smtClean="0">
                <a:solidFill>
                  <a:srgbClr val="C00000"/>
                </a:solidFill>
              </a:rPr>
              <a:t> </a:t>
            </a:r>
            <a:r>
              <a:rPr lang="ar-SA" altLang="en-US" sz="3200" b="1" dirty="0" smtClean="0">
                <a:solidFill>
                  <a:srgbClr val="C00000"/>
                </a:solidFill>
              </a:rPr>
              <a:t> شاملة</a:t>
            </a:r>
            <a:r>
              <a:rPr lang="en-GB" altLang="en-US" sz="3200" b="1" dirty="0" smtClean="0">
                <a:solidFill>
                  <a:srgbClr val="C00000"/>
                </a:solidFill>
              </a:rPr>
              <a:t/>
            </a:r>
            <a:br>
              <a:rPr lang="en-GB" altLang="en-US" sz="3200" b="1" dirty="0" smtClean="0">
                <a:solidFill>
                  <a:srgbClr val="C00000"/>
                </a:solidFill>
              </a:rPr>
            </a:br>
            <a:endParaRPr lang="en-US" altLang="en-US" sz="3200" dirty="0" smtClean="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821285217"/>
              </p:ext>
            </p:extLst>
          </p:nvPr>
        </p:nvGraphicFramePr>
        <p:xfrm>
          <a:off x="395288" y="1196975"/>
          <a:ext cx="8353176" cy="5400675"/>
        </p:xfrm>
        <a:graphic>
          <a:graphicData uri="http://schemas.openxmlformats.org/drawingml/2006/table">
            <a:tbl>
              <a:tblPr/>
              <a:tblGrid>
                <a:gridCol w="1235075"/>
                <a:gridCol w="935037"/>
                <a:gridCol w="1081088"/>
                <a:gridCol w="1008062"/>
                <a:gridCol w="1150938"/>
                <a:gridCol w="936625"/>
                <a:gridCol w="1142255"/>
                <a:gridCol w="864096"/>
              </a:tblGrid>
              <a:tr h="1533525">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تقييم </a:t>
                      </a:r>
                    </a:p>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النتائج / ملاحظات</a:t>
                      </a:r>
                    </a:p>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GB"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المسؤول </a:t>
                      </a:r>
                    </a:p>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   عن </a:t>
                      </a:r>
                    </a:p>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 الإتصال</a:t>
                      </a:r>
                      <a:endParaRPr kumimoji="0" lang="en-GB"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تكلفة </a:t>
                      </a:r>
                    </a:p>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تقديرية</a:t>
                      </a:r>
                      <a:endParaRPr kumimoji="0" lang="en-GB"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متى ستتواصل معهم </a:t>
                      </a:r>
                      <a:endParaRPr kumimoji="0" lang="en-GB"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ماهى الادوات التى ستستخدمها</a:t>
                      </a:r>
                      <a:endParaRPr kumimoji="0" lang="en-GB"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rPr>
                        <a:t>ما هى رسالتك لهم</a:t>
                      </a:r>
                      <a:endParaRPr kumimoji="0" lang="en-GB" sz="2000" b="1" i="0" u="none" strike="noStrike" cap="none" normalizeH="0" baseline="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الجمهور</a:t>
                      </a:r>
                    </a:p>
                    <a:p>
                      <a:pPr marL="0" marR="0" lvl="0" indent="0" algn="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المستهدف</a:t>
                      </a:r>
                      <a:endParaRPr kumimoji="0" lang="en-GB"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r>
                        <a:rPr kumimoji="0" lang="ar-SA"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rPr>
                        <a:t>الاهداف</a:t>
                      </a:r>
                      <a:endParaRPr kumimoji="0" lang="en-GB" sz="2000" b="1" i="0" u="none" strike="noStrike" cap="none" normalizeH="0" baseline="0" dirty="0" smtClean="0">
                        <a:ln>
                          <a:noFill/>
                        </a:ln>
                        <a:solidFill>
                          <a:srgbClr val="C00000"/>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r>
              <a:tr h="19240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GB" b="1" dirty="0">
                        <a:solidFill>
                          <a:schemeClr val="tx1"/>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8100000" scaled="1"/>
                      <a:tileRect/>
                    </a:gradFill>
                  </a:tcPr>
                </a:tc>
              </a:tr>
              <a:tr h="19431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 typeface="Wingdings" pitchFamily="2" charset="2"/>
                        <a:buNone/>
                        <a:tabLst/>
                      </a:pPr>
                      <a:endPar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GB" b="1" dirty="0">
                        <a:solidFill>
                          <a:schemeClr val="tx1"/>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8100000" scaled="1"/>
                      <a:tileRect/>
                    </a:gradFill>
                  </a:tcPr>
                </a:tc>
              </a:tr>
            </a:tbl>
          </a:graphicData>
        </a:graphic>
      </p:graphicFrame>
      <p:sp>
        <p:nvSpPr>
          <p:cNvPr id="86057" name="Slide Number Placeholder 1"/>
          <p:cNvSpPr>
            <a:spLocks noGrp="1"/>
          </p:cNvSpPr>
          <p:nvPr>
            <p:ph type="sldNum" sz="quarter" idx="12"/>
          </p:nvPr>
        </p:nvSpPr>
        <p:spPr>
          <a:xfrm>
            <a:off x="6553200" y="6520259"/>
            <a:ext cx="2133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6312844E-2416-4D3D-94DD-27468F942F20}" type="slidenum">
              <a:rPr lang="ar-SA" altLang="en-US" sz="1400" smtClean="0"/>
              <a:pPr eaLnBrk="1" hangingPunct="1">
                <a:spcBef>
                  <a:spcPct val="0"/>
                </a:spcBef>
                <a:buFontTx/>
                <a:buNone/>
              </a:pPr>
              <a:t>110</a:t>
            </a:fld>
            <a:endParaRPr lang="en-US" altLang="en-US" sz="1400" dirty="0" smtClean="0"/>
          </a:p>
        </p:txBody>
      </p:sp>
    </p:spTree>
    <p:extLst>
      <p:ext uri="{BB962C8B-B14F-4D97-AF65-F5344CB8AC3E}">
        <p14:creationId xmlns:p14="http://schemas.microsoft.com/office/powerpoint/2010/main" val="157207025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00808"/>
            <a:ext cx="9144000" cy="2160240"/>
          </a:xfrm>
          <a:solidFill>
            <a:schemeClr val="bg1">
              <a:lumMod val="95000"/>
            </a:schemeClr>
          </a:solidFill>
          <a:ln>
            <a:solidFill>
              <a:srgbClr val="FF0000"/>
            </a:solidFill>
          </a:ln>
        </p:spPr>
        <p:txBody>
          <a:bodyPr>
            <a:noAutofit/>
          </a:bodyPr>
          <a:lstStyle/>
          <a:p>
            <a:pPr rtl="1"/>
            <a:r>
              <a:rPr lang="ar-SA" sz="3200" b="1" dirty="0"/>
              <a:t>حالة </a:t>
            </a:r>
            <a:r>
              <a:rPr lang="ar-SA" sz="3200" b="1" dirty="0" smtClean="0"/>
              <a:t>تطبيقة</a:t>
            </a:r>
            <a:r>
              <a:rPr lang="ar-SA" sz="3200" b="1" dirty="0"/>
              <a:t/>
            </a:r>
            <a:br>
              <a:rPr lang="ar-SA" sz="3200" b="1" dirty="0"/>
            </a:br>
            <a:r>
              <a:rPr lang="ar-SA" sz="3200" b="1" dirty="0" smtClean="0"/>
              <a:t>حملة </a:t>
            </a:r>
            <a:r>
              <a:rPr lang="ar-SA" sz="3200" b="1" dirty="0"/>
              <a:t>إعلامية وطنية  للقضاء على آفة المخدرات</a:t>
            </a:r>
            <a:r>
              <a:rPr lang="en-GB" sz="3200" b="1" dirty="0"/>
              <a:t/>
            </a:r>
            <a:br>
              <a:rPr lang="en-GB" sz="3200" b="1" dirty="0"/>
            </a:br>
            <a:endParaRPr lang="en-GB" sz="3200" b="1" dirty="0"/>
          </a:p>
        </p:txBody>
      </p:sp>
      <p:pic>
        <p:nvPicPr>
          <p:cNvPr id="3"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873872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2800" b="1" dirty="0" smtClean="0"/>
              <a:t>تطبيق</a:t>
            </a:r>
            <a:r>
              <a:rPr lang="ar-SA" sz="2800" dirty="0" smtClean="0"/>
              <a:t/>
            </a:r>
            <a:br>
              <a:rPr lang="ar-SA" sz="2800" dirty="0" smtClean="0"/>
            </a:br>
            <a:r>
              <a:rPr lang="ar-SA" sz="2800" b="1" dirty="0"/>
              <a:t>خطة إعداد حملة إعلامية وطنية  للقضاء على آفة المخدرات</a:t>
            </a:r>
            <a:r>
              <a:rPr lang="en-GB" sz="2800" dirty="0"/>
              <a:t/>
            </a:r>
            <a:br>
              <a:rPr lang="en-GB" sz="2800" dirty="0"/>
            </a:br>
            <a:endParaRPr lang="en-GB" sz="2800" dirty="0"/>
          </a:p>
        </p:txBody>
      </p:sp>
      <p:sp>
        <p:nvSpPr>
          <p:cNvPr id="3" name="Content Placeholder 2"/>
          <p:cNvSpPr>
            <a:spLocks noGrp="1"/>
          </p:cNvSpPr>
          <p:nvPr>
            <p:ph idx="1"/>
          </p:nvPr>
        </p:nvSpPr>
        <p:spPr>
          <a:xfrm>
            <a:off x="457200" y="980728"/>
            <a:ext cx="8229600" cy="4525963"/>
          </a:xfrm>
        </p:spPr>
        <p:txBody>
          <a:bodyPr>
            <a:normAutofit/>
          </a:bodyPr>
          <a:lstStyle/>
          <a:p>
            <a:pPr marL="0" indent="0" algn="r" rtl="1">
              <a:buNone/>
            </a:pPr>
            <a:r>
              <a:rPr lang="ar-SA" b="1" dirty="0"/>
              <a:t> </a:t>
            </a:r>
            <a:endParaRPr lang="en-GB" dirty="0"/>
          </a:p>
          <a:p>
            <a:pPr algn="ctr" rtl="1"/>
            <a:r>
              <a:rPr lang="ar-SA" sz="2800" b="1" dirty="0" smtClean="0"/>
              <a:t>قبل البدء في اعداد الحملة تم مايلي:</a:t>
            </a:r>
          </a:p>
          <a:p>
            <a:pPr algn="r" rtl="1"/>
            <a:r>
              <a:rPr lang="ar-SA" sz="2800" b="1" dirty="0" smtClean="0"/>
              <a:t>   تم تحديد مــوضوع </a:t>
            </a:r>
            <a:r>
              <a:rPr lang="ar-SA" sz="2800" b="1" dirty="0"/>
              <a:t>الحملة </a:t>
            </a:r>
            <a:r>
              <a:rPr lang="ar-SA" sz="2800" b="1" dirty="0" smtClean="0"/>
              <a:t>  :</a:t>
            </a:r>
            <a:endParaRPr lang="ar-SA" sz="2800" b="1" u="sng" dirty="0" smtClean="0"/>
          </a:p>
          <a:p>
            <a:pPr marL="0" indent="0" algn="r" rtl="1">
              <a:buNone/>
            </a:pPr>
            <a:r>
              <a:rPr lang="ar-SA" b="1" dirty="0"/>
              <a:t> </a:t>
            </a:r>
            <a:r>
              <a:rPr lang="ar-SA" b="1" dirty="0" smtClean="0"/>
              <a:t>   </a:t>
            </a:r>
            <a:r>
              <a:rPr lang="ar-SA" dirty="0" smtClean="0"/>
              <a:t>  </a:t>
            </a:r>
            <a:r>
              <a:rPr lang="ar-SA" u="sng" dirty="0" smtClean="0"/>
              <a:t>حملة </a:t>
            </a:r>
            <a:r>
              <a:rPr lang="ar-SA" u="sng" dirty="0"/>
              <a:t>إعلامية وطنية  للقضاء على آفة </a:t>
            </a:r>
            <a:r>
              <a:rPr lang="ar-SA" u="sng" dirty="0" smtClean="0"/>
              <a:t>المخدرات</a:t>
            </a:r>
          </a:p>
          <a:p>
            <a:pPr marL="0" indent="0" algn="ctr" rtl="1">
              <a:buNone/>
            </a:pPr>
            <a:r>
              <a:rPr lang="ar-SA" u="sng" dirty="0" smtClean="0"/>
              <a:t>في احدى الدول العربية</a:t>
            </a:r>
            <a:r>
              <a:rPr lang="ar-SA" dirty="0" smtClean="0"/>
              <a:t> </a:t>
            </a:r>
          </a:p>
          <a:p>
            <a:pPr algn="r" rtl="1">
              <a:buFont typeface="Wingdings" panose="05000000000000000000" pitchFamily="2" charset="2"/>
              <a:buChar char="§"/>
            </a:pPr>
            <a:r>
              <a:rPr lang="ar-SA" dirty="0" smtClean="0"/>
              <a:t>    </a:t>
            </a:r>
            <a:r>
              <a:rPr lang="ar-SA" u="sng" dirty="0" smtClean="0"/>
              <a:t>تم تحديد </a:t>
            </a:r>
            <a:r>
              <a:rPr lang="ar-SA" u="sng" dirty="0"/>
              <a:t>المشكلة </a:t>
            </a:r>
            <a:r>
              <a:rPr lang="ar-SA" sz="2400" b="1" u="sng" dirty="0" smtClean="0"/>
              <a:t>( آثار وتداعيات المخدرات في المجتمع)</a:t>
            </a:r>
            <a:endParaRPr lang="en-GB" sz="2400" b="1" u="sng" dirty="0"/>
          </a:p>
          <a:p>
            <a:pPr algn="r"/>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456661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13"/>
            <a:ext cx="9114625" cy="1143000"/>
          </a:xfrm>
          <a:solidFill>
            <a:schemeClr val="bg1">
              <a:lumMod val="95000"/>
            </a:schemeClr>
          </a:solidFill>
          <a:ln>
            <a:solidFill>
              <a:srgbClr val="FF0000"/>
            </a:solidFill>
          </a:ln>
        </p:spPr>
        <p:txBody>
          <a:bodyPr>
            <a:noAutofit/>
          </a:bodyPr>
          <a:lstStyle/>
          <a:p>
            <a:pPr rtl="1"/>
            <a:r>
              <a:rPr lang="ar-SA" sz="3200" b="1" dirty="0" smtClean="0"/>
              <a:t>كيف تم تحديد   المشكلة؟</a:t>
            </a:r>
            <a:endParaRPr lang="en-GB" sz="3200" dirty="0"/>
          </a:p>
        </p:txBody>
      </p:sp>
      <p:sp>
        <p:nvSpPr>
          <p:cNvPr id="3" name="Content Placeholder 2"/>
          <p:cNvSpPr>
            <a:spLocks noGrp="1"/>
          </p:cNvSpPr>
          <p:nvPr>
            <p:ph idx="1"/>
          </p:nvPr>
        </p:nvSpPr>
        <p:spPr>
          <a:xfrm>
            <a:off x="457200" y="1412776"/>
            <a:ext cx="8229600" cy="4525963"/>
          </a:xfrm>
        </p:spPr>
        <p:txBody>
          <a:bodyPr>
            <a:normAutofit fontScale="92500" lnSpcReduction="20000"/>
          </a:bodyPr>
          <a:lstStyle/>
          <a:p>
            <a:pPr algn="r" rtl="1"/>
            <a:r>
              <a:rPr lang="ar-SA" sz="2800" dirty="0" smtClean="0"/>
              <a:t>1- تم جمع </a:t>
            </a:r>
            <a:r>
              <a:rPr lang="ar-SA" sz="2800" dirty="0"/>
              <a:t>كافة المعلومات والاحصاءات عن </a:t>
            </a:r>
            <a:r>
              <a:rPr lang="ar-SA" sz="2800" dirty="0" smtClean="0"/>
              <a:t>الموضوع سواء </a:t>
            </a:r>
            <a:r>
              <a:rPr lang="ar-SA" sz="2800" dirty="0"/>
              <a:t>أكان دراسات سابقة من مؤسسات مختصة في حل هذه </a:t>
            </a:r>
            <a:r>
              <a:rPr lang="ar-SA" sz="2800" dirty="0" smtClean="0"/>
              <a:t>المشاكل. (استقصاء اعلامي) </a:t>
            </a:r>
          </a:p>
          <a:p>
            <a:pPr algn="r" rtl="1"/>
            <a:r>
              <a:rPr lang="ar-SA" sz="2800" b="1" dirty="0" smtClean="0"/>
              <a:t>2-اتضح مايلي:</a:t>
            </a:r>
          </a:p>
          <a:p>
            <a:pPr algn="r" rtl="1"/>
            <a:r>
              <a:rPr lang="ar-SA" sz="2800" dirty="0" smtClean="0"/>
              <a:t>ظاهرة </a:t>
            </a:r>
            <a:r>
              <a:rPr lang="ar-SA" sz="2800" dirty="0"/>
              <a:t>المخدرات بدأت في التزايد في كافة أوساط </a:t>
            </a:r>
            <a:r>
              <a:rPr lang="ar-SA" sz="2800" dirty="0" smtClean="0"/>
              <a:t>المجتمع بنسبة 2% في اوساط الشباب (جامعات ,مدارس ,معاهد ,مقاهي) </a:t>
            </a:r>
            <a:r>
              <a:rPr lang="ar-SA" sz="2200" b="1" dirty="0" smtClean="0"/>
              <a:t>خلال عام -2013</a:t>
            </a:r>
            <a:endParaRPr lang="ar-SA" sz="2800" b="1" dirty="0" smtClean="0"/>
          </a:p>
          <a:p>
            <a:pPr algn="r" rtl="1"/>
            <a:r>
              <a:rPr lang="ar-SA" sz="2800" dirty="0" smtClean="0"/>
              <a:t>تزايدت نسبة التهريب بنسبة 1%</a:t>
            </a:r>
          </a:p>
          <a:p>
            <a:pPr algn="r" rtl="1"/>
            <a:r>
              <a:rPr lang="ar-SA" sz="2800" dirty="0" smtClean="0"/>
              <a:t>قيمة الخسائر المادية 4 مليون دولار</a:t>
            </a:r>
          </a:p>
          <a:p>
            <a:pPr algn="r" rtl="1"/>
            <a:r>
              <a:rPr lang="ar-SA" sz="2800" dirty="0" smtClean="0"/>
              <a:t>تزايد عدد  المرضى في مراكز التاهيل بنسبة 4/</a:t>
            </a:r>
          </a:p>
          <a:p>
            <a:pPr algn="r" rtl="1"/>
            <a:r>
              <a:rPr lang="ar-SA" sz="2800" dirty="0" smtClean="0"/>
              <a:t>عدد المتوفين من المتعاطين 345متعاطياً</a:t>
            </a:r>
          </a:p>
          <a:p>
            <a:pPr algn="r" rtl="1"/>
            <a:r>
              <a:rPr lang="ar-SA" sz="2800" dirty="0" smtClean="0"/>
              <a:t>عدد الموقوفين في السجون 1650متعاطيا ومهرباً</a:t>
            </a:r>
          </a:p>
          <a:p>
            <a:pPr algn="r" rtl="1"/>
            <a:endParaRPr lang="ar-SA" sz="2800" dirty="0" smtClean="0"/>
          </a:p>
          <a:p>
            <a:pPr algn="r" rtl="1"/>
            <a:endParaRPr lang="ar-SA" sz="2800" dirty="0" smtClean="0"/>
          </a:p>
          <a:p>
            <a:pPr algn="r" rtl="1"/>
            <a:endParaRPr lang="ar-SA" dirty="0" smtClean="0"/>
          </a:p>
          <a:p>
            <a:pPr algn="r"/>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396693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اولاً: </a:t>
            </a:r>
            <a:r>
              <a:rPr lang="ar-SA" sz="3200" b="1" dirty="0"/>
              <a:t>اهداف الحملة </a:t>
            </a:r>
            <a:endParaRPr lang="en-GB" sz="3200" dirty="0"/>
          </a:p>
        </p:txBody>
      </p:sp>
      <p:sp>
        <p:nvSpPr>
          <p:cNvPr id="3" name="Content Placeholder 2"/>
          <p:cNvSpPr>
            <a:spLocks noGrp="1"/>
          </p:cNvSpPr>
          <p:nvPr>
            <p:ph idx="1"/>
          </p:nvPr>
        </p:nvSpPr>
        <p:spPr>
          <a:xfrm>
            <a:off x="457200" y="1196752"/>
            <a:ext cx="8229600" cy="4525963"/>
          </a:xfrm>
        </p:spPr>
        <p:txBody>
          <a:bodyPr>
            <a:noAutofit/>
          </a:bodyPr>
          <a:lstStyle/>
          <a:p>
            <a:pPr algn="r" rtl="1"/>
            <a:r>
              <a:rPr lang="ar-SA" sz="1800" b="1" dirty="0"/>
              <a:t> </a:t>
            </a:r>
            <a:endParaRPr lang="en-GB" sz="1800" b="1" dirty="0"/>
          </a:p>
          <a:p>
            <a:pPr algn="r" rtl="1"/>
            <a:r>
              <a:rPr lang="ar-SA" sz="2800" dirty="0"/>
              <a:t> </a:t>
            </a:r>
            <a:r>
              <a:rPr lang="ar-SA" sz="2800" dirty="0" smtClean="0"/>
              <a:t>1- تخفيض الخسا ئر المادية التي تصيب الاقتصاد الوطني </a:t>
            </a:r>
          </a:p>
          <a:p>
            <a:pPr algn="r" rtl="1"/>
            <a:r>
              <a:rPr lang="ar-SA" sz="2800" dirty="0" smtClean="0"/>
              <a:t>2- تخفيض عدد متعاطي المخدرات بنسبة   10%</a:t>
            </a:r>
          </a:p>
          <a:p>
            <a:pPr algn="r" rtl="1"/>
            <a:r>
              <a:rPr lang="ar-SA" sz="2800" dirty="0" smtClean="0"/>
              <a:t>3-  تخفيض كميات المخدرات المهربة ( المكافحة) بنسبة   8 %</a:t>
            </a:r>
          </a:p>
          <a:p>
            <a:pPr algn="r" rtl="1"/>
            <a:r>
              <a:rPr lang="ar-SA" sz="2800" dirty="0" smtClean="0"/>
              <a:t>4- ضمان سلامة وصحة الفئات الشبابية من خطر المخدرات.</a:t>
            </a:r>
          </a:p>
          <a:p>
            <a:pPr algn="r" rtl="1"/>
            <a:endParaRPr lang="en-GB" sz="2800" dirty="0"/>
          </a:p>
          <a:p>
            <a:pPr algn="r"/>
            <a:endParaRPr lang="en-GB" sz="1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589077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chemeClr val="bg1">
              <a:lumMod val="95000"/>
            </a:schemeClr>
          </a:solidFill>
          <a:ln>
            <a:solidFill>
              <a:srgbClr val="FF0000"/>
            </a:solidFill>
          </a:ln>
        </p:spPr>
        <p:txBody>
          <a:bodyPr>
            <a:noAutofit/>
          </a:bodyPr>
          <a:lstStyle/>
          <a:p>
            <a:r>
              <a:rPr lang="ar-SA" sz="2800" b="1" dirty="0" smtClean="0"/>
              <a:t>تابع/ اولاً: </a:t>
            </a:r>
            <a:r>
              <a:rPr lang="ar-SA" sz="2800" b="1" dirty="0"/>
              <a:t>اهداف الحملة</a:t>
            </a:r>
            <a:r>
              <a:rPr lang="ar-SA" sz="2800" b="1" u="sng" dirty="0"/>
              <a:t> </a:t>
            </a:r>
            <a:endParaRPr lang="en-GB" sz="2800" dirty="0"/>
          </a:p>
        </p:txBody>
      </p:sp>
      <p:sp>
        <p:nvSpPr>
          <p:cNvPr id="3" name="Content Placeholder 2"/>
          <p:cNvSpPr>
            <a:spLocks noGrp="1"/>
          </p:cNvSpPr>
          <p:nvPr>
            <p:ph idx="1"/>
          </p:nvPr>
        </p:nvSpPr>
        <p:spPr>
          <a:xfrm>
            <a:off x="251520" y="1268760"/>
            <a:ext cx="8435280" cy="4525963"/>
          </a:xfrm>
        </p:spPr>
        <p:txBody>
          <a:bodyPr>
            <a:noAutofit/>
          </a:bodyPr>
          <a:lstStyle/>
          <a:p>
            <a:pPr algn="r" rtl="1"/>
            <a:r>
              <a:rPr lang="ar-SA" sz="2400" b="1" dirty="0" smtClean="0"/>
              <a:t>لكي نضمن تحقيق الاهداف  خلال مدة زمنية قصيرة يتوجب بمايلي    </a:t>
            </a:r>
            <a:r>
              <a:rPr lang="ar-SA" sz="2400" dirty="0" smtClean="0"/>
              <a:t>:</a:t>
            </a:r>
            <a:endParaRPr lang="en-GB" sz="2400" dirty="0" smtClean="0"/>
          </a:p>
          <a:p>
            <a:pPr algn="r" rtl="1"/>
            <a:r>
              <a:rPr lang="ar-SA" sz="2400" dirty="0" smtClean="0"/>
              <a:t>1-  معرفة ما نريد عمله بالضبط والى من نتوجه بهذا الخصوص من وزارة الصحة وأطباء مشرفين على مرضى يتلقون العلاج وزيارة مناطق تنتشر بها هذه الآفة   (الجامعات والمعاهد والمقاهي  والاسر المعنية )  وتحديد وبتنسيق مع كافة الأطر العاملة في هذا المجال .</a:t>
            </a:r>
            <a:endParaRPr lang="en-GB" sz="2400" dirty="0" smtClean="0"/>
          </a:p>
          <a:p>
            <a:pPr algn="r" rtl="1"/>
            <a:r>
              <a:rPr lang="ar-SA" sz="2400" dirty="0" smtClean="0"/>
              <a:t>2-  أن تكون الحملة قابلة للقياس فيتم وضع نسبة مئوية للتغيير المطلوب احداثه وقياس مدى التغير الذي حدث ومقارنته بالتغيرات السابقة من عملية وحملات توعية سابقة في هذه المشكلة . </a:t>
            </a:r>
            <a:endParaRPr lang="en-GB" sz="2400" dirty="0" smtClean="0"/>
          </a:p>
          <a:p>
            <a:pPr algn="r" rtl="1"/>
            <a:r>
              <a:rPr lang="ar-SA" sz="2400" dirty="0" smtClean="0"/>
              <a:t>3-  أن لا نبعد كثيرا في التوقع وأن تكون أهدافنا قابلة للانجاز ونضع حدا لأقصى طموحاتنا فلا نبالغ بالأساس من احتمالية انجاز ما  ويكون مع قدر المعطيات الموجودة في هذا الشأن وتكون قابلة للتحقيق.</a:t>
            </a:r>
            <a:endParaRPr lang="en-GB" sz="2400" dirty="0" smtClean="0"/>
          </a:p>
          <a:p>
            <a:pPr algn="r" rtl="1"/>
            <a:r>
              <a:rPr lang="ar-SA" sz="2400" dirty="0" smtClean="0"/>
              <a:t>4-    وضع وقت وميعاد محدد يحدث به التغيير المرجو أي قياس نسبة زمنية من خلالها يمكن الإحساس بوجود تغيير .</a:t>
            </a:r>
            <a:endParaRPr lang="en-GB" sz="2400" dirty="0" smtClean="0"/>
          </a:p>
          <a:p>
            <a:pPr algn="r" rtl="1"/>
            <a:r>
              <a:rPr lang="ar-SA" sz="1800" b="1" dirty="0" smtClean="0"/>
              <a:t> </a:t>
            </a:r>
            <a:endParaRPr lang="en-GB" sz="1800" dirty="0" smtClean="0"/>
          </a:p>
          <a:p>
            <a:pPr algn="r"/>
            <a:endParaRPr lang="en-GB" sz="1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262703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ثانياً : </a:t>
            </a:r>
            <a:r>
              <a:rPr lang="ar-SA" sz="3200" b="1" dirty="0"/>
              <a:t>تحديد الجمهور المستهدف من الحملة </a:t>
            </a:r>
            <a:r>
              <a:rPr lang="en-GB" sz="3200" dirty="0"/>
              <a:t/>
            </a:r>
            <a:br>
              <a:rPr lang="en-GB" sz="3200" dirty="0"/>
            </a:br>
            <a:endParaRPr lang="en-GB" sz="3200" dirty="0"/>
          </a:p>
        </p:txBody>
      </p:sp>
      <p:sp>
        <p:nvSpPr>
          <p:cNvPr id="3" name="Content Placeholder 2"/>
          <p:cNvSpPr>
            <a:spLocks noGrp="1"/>
          </p:cNvSpPr>
          <p:nvPr>
            <p:ph idx="1"/>
          </p:nvPr>
        </p:nvSpPr>
        <p:spPr/>
        <p:txBody>
          <a:bodyPr>
            <a:normAutofit/>
          </a:bodyPr>
          <a:lstStyle/>
          <a:p>
            <a:pPr algn="ctr" rtl="1"/>
            <a:r>
              <a:rPr lang="ar-SA" sz="2400" dirty="0" smtClean="0"/>
              <a:t>لكي </a:t>
            </a:r>
            <a:r>
              <a:rPr lang="ar-SA" sz="2400" dirty="0"/>
              <a:t>تحقق الحملة أهدافها التي بنيت على أساسها </a:t>
            </a:r>
            <a:r>
              <a:rPr lang="ar-SA" sz="2400" dirty="0" smtClean="0"/>
              <a:t>فقد تم تحديد الجمهورالمستهدف  </a:t>
            </a:r>
            <a:r>
              <a:rPr lang="ar-SA" sz="2400" dirty="0"/>
              <a:t>وبصورة أخرى فإنه ينقسم هذا الجمهور إلى قسمين أساسيين </a:t>
            </a:r>
            <a:endParaRPr lang="en-GB" sz="2400" dirty="0"/>
          </a:p>
          <a:p>
            <a:pPr algn="r" rtl="1"/>
            <a:r>
              <a:rPr lang="ar-SA" sz="2400" b="1" dirty="0">
                <a:solidFill>
                  <a:srgbClr val="C00000"/>
                </a:solidFill>
              </a:rPr>
              <a:t>1-  الجمهور الأول </a:t>
            </a:r>
            <a:r>
              <a:rPr lang="ar-SA" sz="2400" b="1" dirty="0" smtClean="0"/>
              <a:t>:</a:t>
            </a:r>
          </a:p>
          <a:p>
            <a:pPr algn="r" rtl="1"/>
            <a:r>
              <a:rPr lang="ar-SA" sz="2400" dirty="0" smtClean="0"/>
              <a:t>الفئات الشبابية بشكل عام</a:t>
            </a:r>
          </a:p>
          <a:p>
            <a:pPr algn="r" rtl="1"/>
            <a:r>
              <a:rPr lang="ar-SA" sz="2400" dirty="0" smtClean="0"/>
              <a:t>طلاب الجامعات والمدارس ورواد المقاهي</a:t>
            </a:r>
          </a:p>
          <a:p>
            <a:pPr algn="r" rtl="1"/>
            <a:r>
              <a:rPr lang="ar-SA" sz="2400" dirty="0" smtClean="0"/>
              <a:t>الهيئات التدريسية في الجامعات والمدارس</a:t>
            </a:r>
          </a:p>
          <a:p>
            <a:pPr algn="r" rtl="1"/>
            <a:r>
              <a:rPr lang="ar-SA" sz="2400" dirty="0" smtClean="0"/>
              <a:t>الاسر والعائلات ( اولياء الامور)</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346439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pPr rtl="1"/>
            <a:r>
              <a:rPr lang="ar-SA" sz="2800" b="1" dirty="0" smtClean="0"/>
              <a:t> </a:t>
            </a:r>
            <a:r>
              <a:rPr lang="ar-SA" sz="2800" b="1" dirty="0"/>
              <a:t>تابع</a:t>
            </a:r>
            <a:r>
              <a:rPr lang="en-GB" sz="2800" dirty="0"/>
              <a:t/>
            </a:r>
            <a:br>
              <a:rPr lang="en-GB" sz="2800" dirty="0"/>
            </a:br>
            <a:r>
              <a:rPr lang="ar-SA" sz="2800" b="1" dirty="0" smtClean="0"/>
              <a:t>ثانياً </a:t>
            </a:r>
            <a:r>
              <a:rPr lang="ar-SA" sz="2800" b="1" dirty="0"/>
              <a:t>: تحديد الجمهور المستهدف من </a:t>
            </a:r>
            <a:r>
              <a:rPr lang="ar-SA" sz="2800" b="1" dirty="0" smtClean="0"/>
              <a:t>الحملة</a:t>
            </a:r>
            <a:endParaRPr lang="en-GB" sz="2800" dirty="0"/>
          </a:p>
        </p:txBody>
      </p:sp>
      <p:sp>
        <p:nvSpPr>
          <p:cNvPr id="3" name="Content Placeholder 2"/>
          <p:cNvSpPr>
            <a:spLocks noGrp="1"/>
          </p:cNvSpPr>
          <p:nvPr>
            <p:ph idx="1"/>
          </p:nvPr>
        </p:nvSpPr>
        <p:spPr/>
        <p:txBody>
          <a:bodyPr>
            <a:normAutofit/>
          </a:bodyPr>
          <a:lstStyle/>
          <a:p>
            <a:pPr marL="0" indent="0" algn="r" rtl="1">
              <a:buNone/>
            </a:pPr>
            <a:r>
              <a:rPr lang="ar-SA" sz="2400" dirty="0"/>
              <a:t>  </a:t>
            </a:r>
            <a:r>
              <a:rPr lang="ar-SA" sz="2400" b="1" dirty="0" smtClean="0">
                <a:solidFill>
                  <a:srgbClr val="C00000"/>
                </a:solidFill>
              </a:rPr>
              <a:t>2-الجمهور </a:t>
            </a:r>
            <a:r>
              <a:rPr lang="ar-SA" sz="2400" b="1" dirty="0">
                <a:solidFill>
                  <a:srgbClr val="C00000"/>
                </a:solidFill>
              </a:rPr>
              <a:t>الثاني </a:t>
            </a:r>
            <a:r>
              <a:rPr lang="ar-SA" sz="2400" dirty="0"/>
              <a:t>: </a:t>
            </a:r>
            <a:endParaRPr lang="ar-SA" sz="2400" dirty="0" smtClean="0"/>
          </a:p>
          <a:p>
            <a:pPr algn="r" rtl="1"/>
            <a:r>
              <a:rPr lang="ar-SA" sz="2400" dirty="0" smtClean="0"/>
              <a:t>هو </a:t>
            </a:r>
            <a:r>
              <a:rPr lang="ar-SA" sz="2400" dirty="0"/>
              <a:t>الجمهور الذي يمكن أن يساعد في نجاح الحملة بسبب اتصاله المباشر وغير المباشر في الجمهور الأول ويعتبر جمهور غير تقليدي ومن المحتمل أن يكون لهم تأثير وهم يتمثلون في </a:t>
            </a:r>
            <a:r>
              <a:rPr lang="ar-SA" sz="2400" dirty="0" smtClean="0"/>
              <a:t>: </a:t>
            </a:r>
          </a:p>
          <a:p>
            <a:pPr algn="r" rtl="1"/>
            <a:r>
              <a:rPr lang="ar-SA" sz="2400" dirty="0" smtClean="0"/>
              <a:t>الجماعات </a:t>
            </a:r>
            <a:r>
              <a:rPr lang="ar-SA" sz="2400" dirty="0"/>
              <a:t>المهنية ,الأطباء </a:t>
            </a:r>
            <a:r>
              <a:rPr lang="ar-SA" sz="2400" dirty="0" smtClean="0"/>
              <a:t>,المسشفيات المختصة   و العاملون في المجالات الصحية</a:t>
            </a:r>
          </a:p>
          <a:p>
            <a:pPr algn="r" rtl="1"/>
            <a:r>
              <a:rPr lang="ar-SA" sz="2400" dirty="0" smtClean="0"/>
              <a:t>رجال الدين</a:t>
            </a:r>
          </a:p>
          <a:p>
            <a:pPr algn="r" rtl="1"/>
            <a:r>
              <a:rPr lang="ar-SA" sz="2400" dirty="0" smtClean="0"/>
              <a:t>دوائر مكافحة المخدرات </a:t>
            </a:r>
          </a:p>
          <a:p>
            <a:pPr algn="r" rtl="1"/>
            <a:r>
              <a:rPr lang="ar-SA" sz="2400" dirty="0" smtClean="0"/>
              <a:t>الاندية الرياضية</a:t>
            </a:r>
          </a:p>
          <a:p>
            <a:pPr algn="r" rtl="1"/>
            <a:r>
              <a:rPr lang="ar-SA" sz="2400" dirty="0" smtClean="0"/>
              <a:t>الناشطون </a:t>
            </a:r>
            <a:r>
              <a:rPr lang="ar-SA" sz="2400" dirty="0"/>
              <a:t>في مكافحة المخدرات </a:t>
            </a:r>
            <a:endParaRPr lang="ar-SA" sz="24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182856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2800" b="1" dirty="0" smtClean="0"/>
              <a:t>ثالثاً: </a:t>
            </a:r>
            <a:r>
              <a:rPr lang="ar-SA" sz="2800" b="1" dirty="0"/>
              <a:t>تحديد  مضمون </a:t>
            </a:r>
            <a:r>
              <a:rPr lang="ar-SA" sz="2800" b="1" dirty="0" smtClean="0"/>
              <a:t>ورسائل </a:t>
            </a:r>
            <a:r>
              <a:rPr lang="ar-SA" sz="2800" b="1" dirty="0"/>
              <a:t>الحملة </a:t>
            </a:r>
            <a:r>
              <a:rPr lang="en-GB" sz="2800" b="1" dirty="0"/>
              <a:t/>
            </a:r>
            <a:br>
              <a:rPr lang="en-GB" sz="2800" b="1" dirty="0"/>
            </a:br>
            <a:endParaRPr lang="en-GB" sz="2800" dirty="0"/>
          </a:p>
        </p:txBody>
      </p:sp>
      <p:sp>
        <p:nvSpPr>
          <p:cNvPr id="3" name="Content Placeholder 2"/>
          <p:cNvSpPr>
            <a:spLocks noGrp="1"/>
          </p:cNvSpPr>
          <p:nvPr>
            <p:ph idx="1"/>
          </p:nvPr>
        </p:nvSpPr>
        <p:spPr>
          <a:xfrm>
            <a:off x="107504" y="1600200"/>
            <a:ext cx="8784976" cy="4525963"/>
          </a:xfrm>
        </p:spPr>
        <p:txBody>
          <a:bodyPr>
            <a:noAutofit/>
          </a:bodyPr>
          <a:lstStyle/>
          <a:p>
            <a:pPr algn="r" rtl="1"/>
            <a:r>
              <a:rPr lang="ar-SA" sz="2400" dirty="0" smtClean="0"/>
              <a:t>للرسائل </a:t>
            </a:r>
            <a:r>
              <a:rPr lang="ar-SA" sz="2400" dirty="0"/>
              <a:t>دور كبير في نجاح الحملة أو فشلها فبعد أن تعرفنا على جمهور هذه الحملة وهو "فئة الشباب " </a:t>
            </a:r>
            <a:r>
              <a:rPr lang="ar-SA" sz="2400" dirty="0" smtClean="0"/>
              <a:t>تم التركيز </a:t>
            </a:r>
            <a:r>
              <a:rPr lang="ar-SA" sz="2400" dirty="0"/>
              <a:t>على أكثر الفئات المتسببة في تفاقم هذه المشكلة من الجمهور فله أسلوب في ايصال الفكرة وله المعجبين من كافة الطبقات والمتأثرين بهذ الجمهور تأثرا كبيرا وهم الفنانين والرياضيين ورجال الفكر والدين </a:t>
            </a:r>
            <a:r>
              <a:rPr lang="ar-SA" sz="2400" dirty="0" smtClean="0"/>
              <a:t>:</a:t>
            </a:r>
          </a:p>
          <a:p>
            <a:pPr algn="r" rtl="1"/>
            <a:endParaRPr lang="en-GB" sz="2400" dirty="0"/>
          </a:p>
          <a:p>
            <a:pPr algn="r" rtl="1"/>
            <a:r>
              <a:rPr lang="ar-SA" sz="2400" dirty="0" smtClean="0"/>
              <a:t>1- </a:t>
            </a:r>
            <a:r>
              <a:rPr lang="ar-SA" sz="2400" dirty="0"/>
              <a:t>  </a:t>
            </a:r>
            <a:r>
              <a:rPr lang="ar-SA" sz="2800" b="1" u="sng" dirty="0" smtClean="0"/>
              <a:t>تم اختيار </a:t>
            </a:r>
            <a:r>
              <a:rPr lang="ar-SA" sz="2800" b="1" u="sng" dirty="0"/>
              <a:t>شعار خاص للحملة </a:t>
            </a:r>
            <a:r>
              <a:rPr lang="ar-SA" sz="2400" dirty="0" smtClean="0"/>
              <a:t>تميز </a:t>
            </a:r>
            <a:r>
              <a:rPr lang="ar-SA" sz="2400" dirty="0"/>
              <a:t>بتناسقه وتناغمه مع نوع الحملة وأهدافها </a:t>
            </a:r>
            <a:r>
              <a:rPr lang="ar-SA" sz="2400" dirty="0" smtClean="0"/>
              <a:t>وسهلا </a:t>
            </a:r>
            <a:r>
              <a:rPr lang="ar-SA" sz="2400" dirty="0"/>
              <a:t>للحفظ والتذكر ومتناسب مع الفئة العمرية للحملة فمثلا </a:t>
            </a:r>
            <a:r>
              <a:rPr lang="ar-SA" sz="2400" dirty="0" smtClean="0"/>
              <a:t>تم اختيار </a:t>
            </a:r>
            <a:r>
              <a:rPr lang="ar-SA" sz="2400" dirty="0"/>
              <a:t>شعار لهذه الحملة </a:t>
            </a:r>
            <a:r>
              <a:rPr lang="ar-SA" sz="2400" dirty="0" smtClean="0"/>
              <a:t>«</a:t>
            </a:r>
          </a:p>
          <a:p>
            <a:pPr algn="r" rtl="1"/>
            <a:r>
              <a:rPr lang="ar-SA" sz="2400" b="1" dirty="0"/>
              <a:t> </a:t>
            </a:r>
            <a:r>
              <a:rPr lang="ar-SA" sz="2400" b="1" dirty="0" smtClean="0"/>
              <a:t>                        </a:t>
            </a:r>
            <a:r>
              <a:rPr lang="ar-SA" sz="3600" b="1" dirty="0" smtClean="0"/>
              <a:t>حياة </a:t>
            </a:r>
            <a:r>
              <a:rPr lang="ar-SA" sz="3600" b="1" dirty="0"/>
              <a:t>أفضل بلا مخدرات </a:t>
            </a:r>
            <a:r>
              <a:rPr lang="ar-SA" sz="3600" dirty="0"/>
              <a:t>" </a:t>
            </a:r>
            <a:r>
              <a:rPr lang="ar-SA" sz="2400" dirty="0" smtClean="0"/>
              <a:t>. </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961424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1143000"/>
          </a:xfrm>
          <a:solidFill>
            <a:schemeClr val="bg1">
              <a:lumMod val="95000"/>
            </a:schemeClr>
          </a:solidFill>
          <a:ln>
            <a:solidFill>
              <a:srgbClr val="FF0000"/>
            </a:solidFill>
          </a:ln>
        </p:spPr>
        <p:txBody>
          <a:bodyPr>
            <a:noAutofit/>
          </a:bodyPr>
          <a:lstStyle/>
          <a:p>
            <a:pPr rtl="1"/>
            <a:r>
              <a:rPr lang="ar-SA" sz="2800" b="1" dirty="0" smtClean="0"/>
              <a:t/>
            </a:r>
            <a:br>
              <a:rPr lang="ar-SA" sz="2800" b="1" dirty="0" smtClean="0"/>
            </a:br>
            <a:r>
              <a:rPr lang="ar-SA" sz="2800" b="1" dirty="0" smtClean="0"/>
              <a:t>تابعا/ ثالثًا: </a:t>
            </a:r>
            <a:r>
              <a:rPr lang="ar-SA" sz="2800" b="1" dirty="0"/>
              <a:t>تحديد  مضمون </a:t>
            </a:r>
            <a:r>
              <a:rPr lang="ar-SA" sz="2800" b="1" dirty="0" smtClean="0"/>
              <a:t>ورسائل </a:t>
            </a:r>
            <a:r>
              <a:rPr lang="ar-SA" sz="2800" b="1" dirty="0"/>
              <a:t>الحملة </a:t>
            </a:r>
            <a:r>
              <a:rPr lang="ar-SA" sz="2800" b="1" dirty="0" smtClean="0"/>
              <a:t>ً</a:t>
            </a:r>
            <a:r>
              <a:rPr lang="en-GB" sz="2800" b="1" dirty="0"/>
              <a:t/>
            </a:r>
            <a:br>
              <a:rPr lang="en-GB" sz="2800" b="1" dirty="0"/>
            </a:br>
            <a:endParaRPr lang="en-GB" sz="2800" dirty="0"/>
          </a:p>
        </p:txBody>
      </p:sp>
      <p:sp>
        <p:nvSpPr>
          <p:cNvPr id="3" name="Content Placeholder 2"/>
          <p:cNvSpPr>
            <a:spLocks noGrp="1"/>
          </p:cNvSpPr>
          <p:nvPr>
            <p:ph idx="1"/>
          </p:nvPr>
        </p:nvSpPr>
        <p:spPr>
          <a:xfrm>
            <a:off x="457200" y="1412776"/>
            <a:ext cx="8229600" cy="5616624"/>
          </a:xfrm>
        </p:spPr>
        <p:txBody>
          <a:bodyPr>
            <a:noAutofit/>
          </a:bodyPr>
          <a:lstStyle/>
          <a:p>
            <a:pPr algn="r" rtl="1"/>
            <a:r>
              <a:rPr lang="ar-SA" sz="2400" dirty="0"/>
              <a:t>2</a:t>
            </a:r>
            <a:r>
              <a:rPr lang="ar-SA" sz="2400" dirty="0" smtClean="0"/>
              <a:t>- تم عرض </a:t>
            </a:r>
            <a:r>
              <a:rPr lang="ar-SA" sz="2400" dirty="0"/>
              <a:t>حقيقة المخدرات والمضار المترتبة عليها من أمراض متعددة تصيب الانسان المصاب بإدمانها والتحذير من أنها تصل بمتعاطيها إلى الوفاة المبكرة </a:t>
            </a:r>
            <a:r>
              <a:rPr lang="ar-SA" sz="2400" dirty="0" smtClean="0"/>
              <a:t>والتأكيد </a:t>
            </a:r>
            <a:r>
              <a:rPr lang="ar-SA" sz="2400" dirty="0"/>
              <a:t>على أن معظم المتعاطين للمخدرات يأملون لو أنهم بامكانهم الاقلاع عنها ,ولكنهم يجدون صعوبة بعد الادمان .</a:t>
            </a:r>
            <a:endParaRPr lang="en-GB" sz="2400" dirty="0"/>
          </a:p>
          <a:p>
            <a:pPr algn="r" rtl="1"/>
            <a:r>
              <a:rPr lang="ar-SA" sz="2400" dirty="0"/>
              <a:t>3</a:t>
            </a:r>
            <a:r>
              <a:rPr lang="ar-SA" sz="2400" dirty="0" smtClean="0"/>
              <a:t>-</a:t>
            </a:r>
            <a:r>
              <a:rPr lang="ar-SA" sz="2400" dirty="0"/>
              <a:t>  </a:t>
            </a:r>
            <a:r>
              <a:rPr lang="ar-SA" sz="2400" dirty="0" smtClean="0"/>
              <a:t>تم التأكيد </a:t>
            </a:r>
            <a:r>
              <a:rPr lang="ar-SA" sz="2400" dirty="0"/>
              <a:t>على المضار المادية المستهلكة للمخدرات وكم من مبالغ طائلة قد يدفعها المتعاطي من أجل الحصول على المخدر </a:t>
            </a:r>
            <a:r>
              <a:rPr lang="ar-SA" sz="2400" dirty="0" smtClean="0"/>
              <a:t>,</a:t>
            </a:r>
            <a:endParaRPr lang="en-GB" sz="2400" dirty="0"/>
          </a:p>
          <a:p>
            <a:pPr marL="400050" lvl="1" indent="0" algn="r" rtl="1">
              <a:buNone/>
            </a:pPr>
            <a:r>
              <a:rPr lang="ar-SA" sz="2400" dirty="0" smtClean="0"/>
              <a:t>4-  تم عرض </a:t>
            </a:r>
            <a:r>
              <a:rPr lang="ar-SA" sz="2400" dirty="0"/>
              <a:t>المخاطر النفسية والاجتماعية لدى المتعاطي مع غيره من الناس ,والانطوائية والانعزال الذي ينجم عن ذلك وعدم اختلاط القريب والبعيد به ,وشعوره بالوحدة التي من شأنها أن تزيد من ادمانه على المخدرات واعتبارها  المخلص الوحيد من تلك الانفرادية التي هي بالأساس من سبب تلك الآفة </a:t>
            </a:r>
            <a:r>
              <a:rPr lang="ar-SA" sz="2400" dirty="0" smtClean="0"/>
              <a:t>.</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198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http://t2.gstatic.com/images?q=tbn:ANd9GcS1GlQ2UW_vJkyL8FmHsexzyOlvVP2wQPKBV9dJBNXFP-nXf23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3259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Rectangle 4"/>
          <p:cNvSpPr>
            <a:spLocks noChangeArrowheads="1"/>
          </p:cNvSpPr>
          <p:nvPr/>
        </p:nvSpPr>
        <p:spPr bwMode="auto">
          <a:xfrm>
            <a:off x="4724400" y="2057400"/>
            <a:ext cx="4419600" cy="2677656"/>
          </a:xfrm>
          <a:prstGeom prst="rect">
            <a:avLst/>
          </a:prstGeom>
          <a:solidFill>
            <a:schemeClr val="bg1">
              <a:lumMod val="95000"/>
            </a:schemeClr>
          </a:solidFill>
          <a:ln>
            <a:solidFill>
              <a:srgbClr val="C00000"/>
            </a:solidFill>
          </a:ln>
        </p:spPr>
        <p:style>
          <a:lnRef idx="0">
            <a:schemeClr val="accent2"/>
          </a:lnRef>
          <a:fillRef idx="3">
            <a:schemeClr val="accent2"/>
          </a:fillRef>
          <a:effectRef idx="3">
            <a:schemeClr val="accent2"/>
          </a:effectRef>
          <a:fontRef idx="minor">
            <a:schemeClr val="lt1"/>
          </a:fontRef>
        </p:style>
        <p:txBody>
          <a:bodyPr>
            <a:spAutoFit/>
          </a:bodyPr>
          <a:lstStyle/>
          <a:p>
            <a:pPr algn="ctr">
              <a:defRPr/>
            </a:pPr>
            <a:endParaRPr lang="ar-SA" sz="3200" b="1" dirty="0">
              <a:solidFill>
                <a:schemeClr val="tx1"/>
              </a:solidFill>
            </a:endParaRPr>
          </a:p>
          <a:p>
            <a:pPr algn="ctr">
              <a:defRPr/>
            </a:pPr>
            <a:r>
              <a:rPr lang="ar-SA" sz="3200" b="1" dirty="0">
                <a:solidFill>
                  <a:schemeClr val="tx1"/>
                </a:solidFill>
              </a:rPr>
              <a:t>متى يتم الاستقرار في العلاقة</a:t>
            </a:r>
          </a:p>
          <a:p>
            <a:pPr algn="ctr">
              <a:defRPr/>
            </a:pPr>
            <a:r>
              <a:rPr lang="ar-SA" sz="3200" b="1" dirty="0">
                <a:solidFill>
                  <a:schemeClr val="tx1"/>
                </a:solidFill>
              </a:rPr>
              <a:t>ما بين المؤسسة والجمهور</a:t>
            </a:r>
          </a:p>
          <a:p>
            <a:pPr algn="ctr">
              <a:defRPr/>
            </a:pPr>
            <a:r>
              <a:rPr lang="ar-SA" sz="6600" b="1" dirty="0">
                <a:solidFill>
                  <a:schemeClr val="tx1"/>
                </a:solidFill>
              </a:rPr>
              <a:t>؟</a:t>
            </a:r>
            <a:endParaRPr lang="ar-SA" sz="2800" b="1" dirty="0">
              <a:solidFill>
                <a:schemeClr val="tx1"/>
              </a:solidFill>
            </a:endParaRPr>
          </a:p>
        </p:txBody>
      </p:sp>
      <p:sp>
        <p:nvSpPr>
          <p:cNvPr id="3584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104A69AA-B9D7-4AF1-92A0-2D168C57445D}" type="slidenum">
              <a:rPr lang="ar-SA" altLang="en-US" sz="1400" smtClean="0"/>
              <a:pPr eaLnBrk="1" hangingPunct="1">
                <a:spcBef>
                  <a:spcPct val="0"/>
                </a:spcBef>
                <a:buFontTx/>
                <a:buNone/>
              </a:pPr>
              <a:t>12</a:t>
            </a:fld>
            <a:endParaRPr lang="en-US" altLang="en-US" sz="1400" dirty="0" smtClean="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4868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1190037"/>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a:solidFill>
            <a:schemeClr val="bg1">
              <a:lumMod val="95000"/>
            </a:schemeClr>
          </a:solidFill>
          <a:ln>
            <a:solidFill>
              <a:srgbClr val="FF0000"/>
            </a:solidFill>
          </a:ln>
        </p:spPr>
        <p:txBody>
          <a:bodyPr>
            <a:noAutofit/>
          </a:bodyPr>
          <a:lstStyle/>
          <a:p>
            <a:pPr rtl="1"/>
            <a:r>
              <a:rPr lang="ar-SA" sz="3200" b="1" dirty="0" smtClean="0"/>
              <a:t>رابعاً: </a:t>
            </a:r>
            <a:r>
              <a:rPr lang="ar-SA" sz="3200" b="1" dirty="0"/>
              <a:t>اختيار الوسائل والانشطة الاتصالية </a:t>
            </a:r>
            <a:r>
              <a:rPr lang="en-GB" sz="1800" b="1" dirty="0"/>
              <a:t/>
            </a:r>
            <a:br>
              <a:rPr lang="en-GB" sz="1800" b="1" dirty="0"/>
            </a:br>
            <a:endParaRPr lang="en-GB" sz="3200" dirty="0"/>
          </a:p>
        </p:txBody>
      </p:sp>
      <p:sp>
        <p:nvSpPr>
          <p:cNvPr id="3" name="Content Placeholder 2"/>
          <p:cNvSpPr>
            <a:spLocks noGrp="1"/>
          </p:cNvSpPr>
          <p:nvPr>
            <p:ph idx="1"/>
          </p:nvPr>
        </p:nvSpPr>
        <p:spPr>
          <a:xfrm>
            <a:off x="457200" y="1567333"/>
            <a:ext cx="8229600" cy="4525963"/>
          </a:xfrm>
        </p:spPr>
        <p:txBody>
          <a:bodyPr>
            <a:noAutofit/>
          </a:bodyPr>
          <a:lstStyle/>
          <a:p>
            <a:pPr algn="ctr" rtl="1"/>
            <a:r>
              <a:rPr lang="ar-SA" sz="2800" dirty="0" smtClean="0"/>
              <a:t>كل </a:t>
            </a:r>
            <a:r>
              <a:rPr lang="ar-SA" sz="2800" dirty="0"/>
              <a:t>جمهور له وسيلة اتصالية تختلف عن جمهور آخر حسب الوضع الثقافي والاجتماعي والاقتصادي والسياسي ولهذا </a:t>
            </a:r>
            <a:r>
              <a:rPr lang="ar-SA" sz="2800" dirty="0" smtClean="0"/>
              <a:t>تم  استخدم جميع </a:t>
            </a:r>
            <a:r>
              <a:rPr lang="ar-SA" sz="2800" dirty="0"/>
              <a:t>وسائل الاتصال </a:t>
            </a:r>
            <a:r>
              <a:rPr lang="ar-SA" sz="2800" dirty="0" smtClean="0"/>
              <a:t>المتاحة في الحملة لتغطية </a:t>
            </a:r>
            <a:r>
              <a:rPr lang="ar-SA" sz="2800" dirty="0"/>
              <a:t>كبر حجم </a:t>
            </a:r>
            <a:r>
              <a:rPr lang="ar-SA" sz="2800" dirty="0" smtClean="0"/>
              <a:t>المدن والكثافة </a:t>
            </a:r>
            <a:r>
              <a:rPr lang="ar-SA" sz="2800" dirty="0"/>
              <a:t>السكانية </a:t>
            </a:r>
            <a:r>
              <a:rPr lang="ar-SA" sz="2800" dirty="0" smtClean="0"/>
              <a:t>وتم تقسيم </a:t>
            </a:r>
            <a:r>
              <a:rPr lang="ar-SA" sz="2800" dirty="0"/>
              <a:t>وسائل الاتصال التي يمكن أن تصل إلى الجمهور المستهدف إلى </a:t>
            </a:r>
            <a:r>
              <a:rPr lang="ar-SA" sz="2800" dirty="0" smtClean="0"/>
              <a:t>قسمين :</a:t>
            </a: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683659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تابع/ رابعاً: </a:t>
            </a:r>
            <a:r>
              <a:rPr lang="ar-SA" sz="3200" b="1" dirty="0"/>
              <a:t>اختيار الوسائل والانشطة الاتصالية </a:t>
            </a:r>
            <a:endParaRPr lang="en-GB" sz="3200" dirty="0"/>
          </a:p>
        </p:txBody>
      </p:sp>
      <p:sp>
        <p:nvSpPr>
          <p:cNvPr id="3" name="Content Placeholder 2"/>
          <p:cNvSpPr>
            <a:spLocks noGrp="1"/>
          </p:cNvSpPr>
          <p:nvPr>
            <p:ph idx="1"/>
          </p:nvPr>
        </p:nvSpPr>
        <p:spPr/>
        <p:txBody>
          <a:bodyPr>
            <a:normAutofit/>
          </a:bodyPr>
          <a:lstStyle/>
          <a:p>
            <a:pPr marL="0" indent="0" algn="r" rtl="1">
              <a:buNone/>
            </a:pPr>
            <a:r>
              <a:rPr lang="ar-SA" sz="2800" b="1" dirty="0"/>
              <a:t>1-  وسائل اتصال جماهيرية : </a:t>
            </a:r>
            <a:r>
              <a:rPr lang="ar-SA" sz="2800" dirty="0"/>
              <a:t>وتتميز هذه الوسائل بقدرتها على توصيل الرسالة الى جماهير كبيرة في أكثر حيز جغرافي وتشمل بصورة أساسية </a:t>
            </a:r>
          </a:p>
          <a:p>
            <a:pPr algn="r" rtl="1">
              <a:buFont typeface="Wingdings" panose="05000000000000000000" pitchFamily="2" charset="2"/>
              <a:buChar char="ü"/>
            </a:pPr>
            <a:r>
              <a:rPr lang="ar-SA" sz="2800" b="1" dirty="0" smtClean="0"/>
              <a:t>أ- الراديو </a:t>
            </a:r>
            <a:r>
              <a:rPr lang="ar-SA" sz="2800" b="1" dirty="0"/>
              <a:t>والتلفزيون والصحافة والبرامج </a:t>
            </a:r>
            <a:r>
              <a:rPr lang="ar-SA" sz="2800" b="1" dirty="0" smtClean="0"/>
              <a:t>الاذاعية حيث تم:</a:t>
            </a:r>
            <a:endParaRPr lang="ar-SA" sz="2800" b="1" dirty="0"/>
          </a:p>
          <a:p>
            <a:pPr algn="r" rtl="1">
              <a:buFont typeface="Wingdings" panose="05000000000000000000" pitchFamily="2" charset="2"/>
              <a:buChar char="§"/>
            </a:pPr>
            <a:r>
              <a:rPr lang="ar-SA" sz="2400" b="1" dirty="0"/>
              <a:t>انتاج رسائل قصيرة اذاعية وتلفزيونية وصحفية غير تقليدية </a:t>
            </a:r>
            <a:r>
              <a:rPr lang="ar-SA" sz="2800" dirty="0"/>
              <a:t>ومؤثرة عن مشكلة تعاطي المخدرات وكيفية التعامل معها تتخلل البرامج ونشرات الأخبار في كل قناة تلفزيونية واذاعية مع الحرص على التنويع في الشكل والمضمون</a:t>
            </a:r>
          </a:p>
          <a:p>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277087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a:t>تابع/ رابعاً: : اختيار الوسائل والانشطة الاتصالية </a:t>
            </a:r>
            <a:r>
              <a:rPr lang="en-GB" sz="2000" b="1" dirty="0"/>
              <a:t/>
            </a:r>
            <a:br>
              <a:rPr lang="en-GB" sz="2000" b="1" dirty="0"/>
            </a:br>
            <a:endParaRPr lang="en-GB" sz="3200"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ü"/>
            </a:pPr>
            <a:r>
              <a:rPr lang="ar-SA" sz="2800" b="1" dirty="0" smtClean="0"/>
              <a:t>ب- وسائل </a:t>
            </a:r>
            <a:r>
              <a:rPr lang="ar-SA" sz="2800" b="1" dirty="0"/>
              <a:t>اتصال تكنولوجية </a:t>
            </a:r>
            <a:r>
              <a:rPr lang="ar-SA" sz="2800" dirty="0" smtClean="0"/>
              <a:t>:  تم استخدام  الانترنت </a:t>
            </a:r>
            <a:r>
              <a:rPr lang="ar-SA" sz="2800" dirty="0"/>
              <a:t>والهاتف النقال من خلال انشاء خط ساخن للحملة يمكن من خلاله أن يطرح الشباب قضاياهم ويساعدهم في حل مشكلاتهم ,</a:t>
            </a:r>
            <a:r>
              <a:rPr lang="ar-SA" sz="2800" dirty="0" smtClean="0"/>
              <a:t>وتم انشاء </a:t>
            </a:r>
            <a:r>
              <a:rPr lang="ar-SA" sz="2800" dirty="0"/>
              <a:t>موقع للحملة على الانترنت </a:t>
            </a:r>
            <a:r>
              <a:rPr lang="ar-SA" sz="2800" dirty="0" smtClean="0"/>
              <a:t>. </a:t>
            </a:r>
            <a:endParaRPr lang="ar-SA" sz="2800" dirty="0"/>
          </a:p>
          <a:p>
            <a:pPr algn="r" rtl="1">
              <a:buFont typeface="Wingdings" panose="05000000000000000000" pitchFamily="2" charset="2"/>
              <a:buChar char="ü"/>
            </a:pPr>
            <a:r>
              <a:rPr lang="ar-SA" sz="2800" b="1" dirty="0" smtClean="0"/>
              <a:t>ج - منشورات </a:t>
            </a:r>
            <a:r>
              <a:rPr lang="ar-SA" sz="2800" b="1" dirty="0"/>
              <a:t>,ملصقات</a:t>
            </a:r>
            <a:endParaRPr lang="en-GB" sz="2800" dirty="0"/>
          </a:p>
          <a:p>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440354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2800" b="1" dirty="0"/>
              <a:t>تابع/ رابعاً: : اختيار الوسائل والانشطة الاتصالية </a:t>
            </a:r>
            <a:r>
              <a:rPr lang="en-GB" sz="1800" b="1" dirty="0"/>
              <a:t/>
            </a:r>
            <a:br>
              <a:rPr lang="en-GB" sz="1800" b="1" dirty="0"/>
            </a:br>
            <a:endParaRPr lang="en-GB" sz="2800" dirty="0"/>
          </a:p>
        </p:txBody>
      </p:sp>
      <p:sp>
        <p:nvSpPr>
          <p:cNvPr id="3" name="Content Placeholder 2"/>
          <p:cNvSpPr>
            <a:spLocks noGrp="1"/>
          </p:cNvSpPr>
          <p:nvPr>
            <p:ph idx="1"/>
          </p:nvPr>
        </p:nvSpPr>
        <p:spPr/>
        <p:txBody>
          <a:bodyPr>
            <a:normAutofit/>
          </a:bodyPr>
          <a:lstStyle/>
          <a:p>
            <a:pPr algn="r" rtl="1"/>
            <a:r>
              <a:rPr lang="ar-SA" sz="2800" b="1" dirty="0"/>
              <a:t>2- </a:t>
            </a:r>
            <a:r>
              <a:rPr lang="ar-SA" sz="2800" dirty="0"/>
              <a:t> </a:t>
            </a:r>
            <a:r>
              <a:rPr lang="ar-SA" sz="2800" b="1" dirty="0"/>
              <a:t>وسائل الاتصال </a:t>
            </a:r>
            <a:r>
              <a:rPr lang="ar-SA" sz="2800" b="1" dirty="0" smtClean="0"/>
              <a:t>الجما عية </a:t>
            </a:r>
            <a:r>
              <a:rPr lang="ar-SA" sz="2800" dirty="0" smtClean="0"/>
              <a:t>:</a:t>
            </a:r>
          </a:p>
          <a:p>
            <a:pPr algn="r" rtl="1"/>
            <a:r>
              <a:rPr lang="ar-SA" sz="2800" dirty="0" smtClean="0"/>
              <a:t>تم تنظيم </a:t>
            </a:r>
            <a:r>
              <a:rPr lang="ar-SA" sz="2800" dirty="0"/>
              <a:t>ندوات </a:t>
            </a:r>
            <a:r>
              <a:rPr lang="ar-SA" sz="2800" dirty="0" smtClean="0"/>
              <a:t>توعوية  شارك </a:t>
            </a:r>
            <a:r>
              <a:rPr lang="ar-SA" sz="2800" dirty="0"/>
              <a:t>فيها علماء النفس والاجتماع وأساتذة الطب لتحليل أبعاد المشكلة وطرق تجنب الوقوع فيها وتوعية الأباء والأمهات </a:t>
            </a:r>
            <a:endParaRPr lang="ar-SA" sz="2800" dirty="0" smtClean="0"/>
          </a:p>
          <a:p>
            <a:pPr algn="r" rtl="1"/>
            <a:r>
              <a:rPr lang="ar-SA" sz="2800" dirty="0" smtClean="0"/>
              <a:t>تم تنظيم </a:t>
            </a:r>
            <a:r>
              <a:rPr lang="ar-SA" sz="2800" dirty="0"/>
              <a:t>مسابقات ثقافية للتوعية بأخطار تعاطي المخدرات </a:t>
            </a:r>
            <a:r>
              <a:rPr lang="ar-SA" sz="2800" dirty="0" smtClean="0"/>
              <a:t>,</a:t>
            </a:r>
          </a:p>
          <a:p>
            <a:pPr algn="r" rtl="1"/>
            <a:r>
              <a:rPr lang="ar-SA" sz="2800" dirty="0" smtClean="0"/>
              <a:t>ركز </a:t>
            </a:r>
            <a:r>
              <a:rPr lang="ar-SA" sz="2800" dirty="0"/>
              <a:t>رجال </a:t>
            </a:r>
            <a:r>
              <a:rPr lang="ar-SA" sz="2800" dirty="0" smtClean="0"/>
              <a:t>الدين (ائمة المساجد) </a:t>
            </a:r>
            <a:r>
              <a:rPr lang="ar-SA" sz="2800" dirty="0"/>
              <a:t>في خطبهم على دور العقل في تكوين اتجاه مضاد للمخدرات </a:t>
            </a:r>
            <a:endParaRPr lang="ar-SA" sz="2800" dirty="0" smtClean="0"/>
          </a:p>
          <a:p>
            <a:pPr algn="r" rtl="1"/>
            <a:r>
              <a:rPr lang="ar-SA" sz="2800" dirty="0"/>
              <a:t>تم تنظيم </a:t>
            </a:r>
            <a:r>
              <a:rPr lang="ar-SA" sz="2800" dirty="0" smtClean="0"/>
              <a:t>ندوات  للحوار </a:t>
            </a:r>
            <a:r>
              <a:rPr lang="ar-SA" sz="2800" dirty="0"/>
              <a:t>المتواصل مع الشباب للتعرف عن قرب على قضاياهم ومشاكلهم </a:t>
            </a:r>
            <a:r>
              <a:rPr lang="ar-SA" sz="2800" dirty="0" smtClean="0"/>
              <a:t>في الجانعات والاندية الرياضبة  .</a:t>
            </a:r>
            <a:endParaRPr lang="en-GB" sz="2800" dirty="0"/>
          </a:p>
          <a:p>
            <a:pPr algn="r" rtl="1"/>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915286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خامساً: </a:t>
            </a:r>
            <a:r>
              <a:rPr lang="ar-SA" sz="3200" b="1" dirty="0"/>
              <a:t>وضع جدول زمني لتنفيذ الحملة </a:t>
            </a:r>
            <a:r>
              <a:rPr lang="en-GB" sz="3200" b="1" dirty="0"/>
              <a:t/>
            </a:r>
            <a:br>
              <a:rPr lang="en-GB" sz="3200" b="1" dirty="0"/>
            </a:br>
            <a:endParaRPr lang="en-GB" sz="3200" dirty="0"/>
          </a:p>
        </p:txBody>
      </p:sp>
      <p:sp>
        <p:nvSpPr>
          <p:cNvPr id="3" name="Content Placeholder 2"/>
          <p:cNvSpPr>
            <a:spLocks noGrp="1"/>
          </p:cNvSpPr>
          <p:nvPr>
            <p:ph idx="1"/>
          </p:nvPr>
        </p:nvSpPr>
        <p:spPr>
          <a:xfrm>
            <a:off x="457200" y="1279301"/>
            <a:ext cx="8229600" cy="4525963"/>
          </a:xfrm>
        </p:spPr>
        <p:txBody>
          <a:bodyPr>
            <a:noAutofit/>
          </a:bodyPr>
          <a:lstStyle/>
          <a:p>
            <a:pPr marL="0" indent="0" algn="r" rtl="1">
              <a:buNone/>
            </a:pPr>
            <a:endParaRPr lang="en-GB" sz="2400" dirty="0"/>
          </a:p>
          <a:p>
            <a:pPr algn="r" rtl="1"/>
            <a:r>
              <a:rPr lang="ar-SA" sz="2400" dirty="0" smtClean="0"/>
              <a:t>الحملات </a:t>
            </a:r>
            <a:r>
              <a:rPr lang="ar-SA" sz="2400" dirty="0"/>
              <a:t>الاعلامية تسير وفق خطة مرسومة لتحقيق هدف معين ومسألة الزمن تعد احد الاساسيات في الحملات والزمن </a:t>
            </a:r>
            <a:r>
              <a:rPr lang="ar-SA" sz="2400" dirty="0" smtClean="0"/>
              <a:t>يشمل:</a:t>
            </a:r>
          </a:p>
          <a:p>
            <a:pPr algn="r" rtl="1"/>
            <a:r>
              <a:rPr lang="ar-SA" sz="2400" dirty="0" smtClean="0"/>
              <a:t> 1- </a:t>
            </a:r>
            <a:r>
              <a:rPr lang="ar-SA" sz="2400" b="1" dirty="0" smtClean="0"/>
              <a:t>مرحلة </a:t>
            </a:r>
            <a:r>
              <a:rPr lang="ar-SA" sz="2400" b="1" dirty="0"/>
              <a:t>الاعداد والتحضير للحملة والفترة التي تستغرقها الحملة </a:t>
            </a:r>
            <a:endParaRPr lang="ar-SA" sz="2400" b="1" dirty="0" smtClean="0"/>
          </a:p>
          <a:p>
            <a:pPr algn="r" rtl="1"/>
            <a:r>
              <a:rPr lang="ar-SA" sz="2400" b="1" dirty="0" smtClean="0"/>
              <a:t>2- اعداد  برنامج البث </a:t>
            </a:r>
            <a:r>
              <a:rPr lang="ar-SA" sz="2400" b="1" dirty="0"/>
              <a:t>أو النشر </a:t>
            </a:r>
            <a:r>
              <a:rPr lang="ar-SA" sz="2400" b="1" dirty="0" smtClean="0"/>
              <a:t>الزمني </a:t>
            </a:r>
            <a:r>
              <a:rPr lang="ar-SA" sz="2400" dirty="0" smtClean="0"/>
              <a:t>. ( </a:t>
            </a:r>
            <a:r>
              <a:rPr lang="ar-SA" sz="2400" b="1" dirty="0" smtClean="0"/>
              <a:t>جدول زمني يغطي الفترة المحددة</a:t>
            </a:r>
            <a:r>
              <a:rPr lang="ar-SA" sz="2400" dirty="0" smtClean="0"/>
              <a:t>)</a:t>
            </a:r>
          </a:p>
          <a:p>
            <a:pPr algn="r" rtl="1"/>
            <a:r>
              <a:rPr lang="ar-SA" sz="2400" dirty="0" smtClean="0"/>
              <a:t>3-  تم تحديد اليوم </a:t>
            </a:r>
            <a:r>
              <a:rPr lang="ar-SA" sz="2400" dirty="0"/>
              <a:t>العالمي لمكافحة المخدرات في 26-6 من </a:t>
            </a:r>
            <a:r>
              <a:rPr lang="ar-SA" sz="2400" dirty="0" smtClean="0"/>
              <a:t>العام , لاطلاق </a:t>
            </a:r>
            <a:r>
              <a:rPr lang="ar-SA" sz="2400" dirty="0"/>
              <a:t>الحملة </a:t>
            </a:r>
            <a:r>
              <a:rPr lang="ar-SA" sz="2400" dirty="0" smtClean="0"/>
              <a:t>.</a:t>
            </a:r>
          </a:p>
          <a:p>
            <a:pPr marL="0" indent="0" algn="r" rtl="1">
              <a:buNone/>
            </a:pPr>
            <a:r>
              <a:rPr lang="ar-SA" sz="2400" dirty="0" smtClean="0"/>
              <a:t>                        ومن </a:t>
            </a:r>
            <a:r>
              <a:rPr lang="ar-SA" sz="2400" dirty="0"/>
              <a:t>ثم </a:t>
            </a:r>
            <a:r>
              <a:rPr lang="ar-SA" sz="2400" dirty="0" smtClean="0"/>
              <a:t>بدأ </a:t>
            </a:r>
            <a:r>
              <a:rPr lang="ar-SA" sz="2400" dirty="0"/>
              <a:t>دور التنفيذ لهذه الحملة </a:t>
            </a:r>
            <a:endParaRPr lang="ar-SA" sz="24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881627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سادساً: التنفيذ والمتابعة </a:t>
            </a:r>
            <a:r>
              <a:rPr lang="en-GB" sz="3200" b="1" dirty="0" smtClean="0"/>
              <a:t/>
            </a:r>
            <a:br>
              <a:rPr lang="en-GB" sz="3200" b="1" dirty="0" smtClean="0"/>
            </a:br>
            <a:endParaRPr lang="en-GB" sz="3200" dirty="0"/>
          </a:p>
        </p:txBody>
      </p:sp>
      <p:sp>
        <p:nvSpPr>
          <p:cNvPr id="4" name="Rectangle 3"/>
          <p:cNvSpPr/>
          <p:nvPr/>
        </p:nvSpPr>
        <p:spPr>
          <a:xfrm>
            <a:off x="755576" y="1484784"/>
            <a:ext cx="7704856" cy="3108543"/>
          </a:xfrm>
          <a:prstGeom prst="rect">
            <a:avLst/>
          </a:prstGeom>
        </p:spPr>
        <p:txBody>
          <a:bodyPr wrap="square">
            <a:spAutoFit/>
          </a:bodyPr>
          <a:lstStyle/>
          <a:p>
            <a:pPr algn="r" rtl="1"/>
            <a:r>
              <a:rPr lang="ar-SA" sz="2800" dirty="0" smtClean="0"/>
              <a:t>     بدء تنفيذ </a:t>
            </a:r>
            <a:r>
              <a:rPr lang="ar-SA" sz="2800" dirty="0"/>
              <a:t>هذه الحملة وفقا للجدول الزمني المقترح مع متابعة </a:t>
            </a:r>
            <a:r>
              <a:rPr lang="ar-SA" sz="2800" dirty="0" smtClean="0"/>
              <a:t>.المستجدات </a:t>
            </a:r>
            <a:r>
              <a:rPr lang="ar-SA" sz="2800" dirty="0"/>
              <a:t>من أحداث قد تؤثر سلبا على سير الحملة .</a:t>
            </a:r>
            <a:endParaRPr lang="ar-SA" sz="2800" dirty="0" smtClean="0"/>
          </a:p>
          <a:p>
            <a:pPr algn="r"/>
            <a:r>
              <a:rPr lang="ar-SA" sz="2800" dirty="0" smtClean="0"/>
              <a:t>فقد اضطر </a:t>
            </a:r>
            <a:r>
              <a:rPr lang="ar-SA" sz="2800" dirty="0"/>
              <a:t>منظمو الحملة الى </a:t>
            </a:r>
            <a:r>
              <a:rPr lang="ar-SA" sz="2800" dirty="0" smtClean="0"/>
              <a:t> تعديل الجدول </a:t>
            </a:r>
            <a:r>
              <a:rPr lang="ar-SA" sz="2800" dirty="0"/>
              <a:t>الزمني المقترح في بدء بث الرسائل الاعلامية بسبب تغير في المناخ السياسي للبلد كما </a:t>
            </a:r>
            <a:r>
              <a:rPr lang="ar-SA" sz="2800" dirty="0" smtClean="0"/>
              <a:t>تعرضت  </a:t>
            </a:r>
            <a:r>
              <a:rPr lang="ar-SA" sz="2800" dirty="0"/>
              <a:t>رسائل الحملة نفسها الى انتقادات اثناء عملية التنفيذ الامر الذي قد </a:t>
            </a:r>
            <a:r>
              <a:rPr lang="ar-SA" sz="2800" dirty="0" smtClean="0"/>
              <a:t>استدعي </a:t>
            </a:r>
            <a:r>
              <a:rPr lang="ar-SA" sz="2800" dirty="0"/>
              <a:t>ايقاف الحملة </a:t>
            </a:r>
            <a:r>
              <a:rPr lang="ar-SA" sz="2800" dirty="0" smtClean="0"/>
              <a:t>و </a:t>
            </a:r>
            <a:r>
              <a:rPr lang="ar-SA" sz="2800" dirty="0"/>
              <a:t>تغيير بعض الرسائل </a:t>
            </a:r>
            <a:r>
              <a:rPr lang="ar-SA" sz="2800" dirty="0" smtClean="0"/>
              <a:t>وتوقيت </a:t>
            </a:r>
            <a:r>
              <a:rPr lang="ar-SA" sz="2800" dirty="0"/>
              <a:t>البث </a:t>
            </a:r>
            <a:r>
              <a:rPr lang="ar-SA" sz="2800" dirty="0" smtClean="0"/>
              <a:t>و </a:t>
            </a:r>
            <a:r>
              <a:rPr lang="ar-SA" sz="2800" dirty="0"/>
              <a:t>تكرار بث الرسائل </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45263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1604" y="0"/>
            <a:ext cx="9144000" cy="1403350"/>
          </a:xfrm>
          <a:solidFill>
            <a:schemeClr val="bg1">
              <a:lumMod val="95000"/>
            </a:schemeClr>
          </a:solidFill>
          <a:ln>
            <a:solidFill>
              <a:srgbClr val="FF0000"/>
            </a:solidFill>
          </a:ln>
        </p:spPr>
        <p:txBody>
          <a:bodyPr/>
          <a:lstStyle/>
          <a:p>
            <a:pPr>
              <a:defRPr/>
            </a:pPr>
            <a:r>
              <a:rPr lang="ar-SA" sz="2800" b="1" u="sng" dirty="0" smtClean="0"/>
              <a:t>تابع/  سادساً</a:t>
            </a:r>
            <a:r>
              <a:rPr lang="ar-SA" sz="2800" b="1" u="sng" dirty="0"/>
              <a:t>: التنفيذ والمتابعة </a:t>
            </a:r>
            <a:r>
              <a:rPr lang="en-GB" sz="2800" b="1" dirty="0"/>
              <a:t/>
            </a:r>
            <a:br>
              <a:rPr lang="en-GB" sz="2800" b="1" dirty="0"/>
            </a:br>
            <a:endParaRPr lang="en-US" altLang="en-US" sz="2800" dirty="0" smtClean="0">
              <a:solidFill>
                <a:srgbClr val="C00000"/>
              </a:solidFill>
            </a:endParaRPr>
          </a:p>
        </p:txBody>
      </p:sp>
      <p:sp>
        <p:nvSpPr>
          <p:cNvPr id="159747" name="Content Placeholder 2"/>
          <p:cNvSpPr>
            <a:spLocks noGrp="1"/>
          </p:cNvSpPr>
          <p:nvPr>
            <p:ph idx="1"/>
          </p:nvPr>
        </p:nvSpPr>
        <p:spPr>
          <a:xfrm>
            <a:off x="457200" y="1052513"/>
            <a:ext cx="8229600" cy="4784725"/>
          </a:xfrm>
        </p:spPr>
        <p:txBody>
          <a:bodyPr/>
          <a:lstStyle/>
          <a:p>
            <a:pPr marL="0" indent="0" algn="r" rtl="1">
              <a:buFontTx/>
              <a:buNone/>
              <a:defRPr/>
            </a:pPr>
            <a:endParaRPr lang="en-US" altLang="en-US" dirty="0" smtClean="0"/>
          </a:p>
          <a:p>
            <a:pPr algn="r" rtl="1">
              <a:defRPr/>
            </a:pPr>
            <a:r>
              <a:rPr lang="ar-SA" altLang="en-US" sz="2800" dirty="0" smtClean="0"/>
              <a:t>تطلبت </a:t>
            </a:r>
            <a:r>
              <a:rPr lang="ar-JO" altLang="en-US" sz="2800" dirty="0" smtClean="0"/>
              <a:t>خطة  </a:t>
            </a:r>
            <a:r>
              <a:rPr lang="ar-SA" altLang="en-US" sz="2800" dirty="0" smtClean="0"/>
              <a:t>ال</a:t>
            </a:r>
            <a:r>
              <a:rPr lang="ar-JO" altLang="en-US" sz="2800" dirty="0" smtClean="0"/>
              <a:t>عمل </a:t>
            </a:r>
            <a:r>
              <a:rPr lang="ar-SA" altLang="en-US" sz="2800" dirty="0" smtClean="0"/>
              <a:t>ال</a:t>
            </a:r>
            <a:r>
              <a:rPr lang="ar-JO" altLang="en-US" sz="2800" dirty="0" smtClean="0"/>
              <a:t>تشغيلية  للتنفيذ</a:t>
            </a:r>
            <a:r>
              <a:rPr lang="ar-SA" altLang="en-US" sz="2800" dirty="0" smtClean="0"/>
              <a:t> </a:t>
            </a:r>
            <a:r>
              <a:rPr lang="ar-JO" altLang="en-US" sz="2800" dirty="0" smtClean="0"/>
              <a:t>تشكيل فريق مسؤول عن  الخطة  تألف من  </a:t>
            </a:r>
            <a:r>
              <a:rPr lang="ar-SA" altLang="en-US" sz="2800" dirty="0" smtClean="0"/>
              <a:t>:</a:t>
            </a:r>
            <a:endParaRPr lang="en-US" altLang="en-US" sz="2800" dirty="0" smtClean="0"/>
          </a:p>
          <a:p>
            <a:pPr algn="r" rtl="1">
              <a:defRPr/>
            </a:pPr>
            <a:r>
              <a:rPr lang="ar-SA" altLang="en-US" sz="2800" dirty="0" smtClean="0"/>
              <a:t>ثلاثة </a:t>
            </a:r>
            <a:r>
              <a:rPr lang="ar-JO" altLang="en-US" sz="2800" dirty="0" smtClean="0"/>
              <a:t>من</a:t>
            </a:r>
            <a:r>
              <a:rPr lang="ar-SA" altLang="en-US" sz="2800" dirty="0" smtClean="0"/>
              <a:t> المحررين  .</a:t>
            </a:r>
          </a:p>
          <a:p>
            <a:pPr algn="r" rtl="1">
              <a:defRPr/>
            </a:pPr>
            <a:r>
              <a:rPr lang="ar-SA" altLang="en-US" sz="2800" dirty="0"/>
              <a:t>ثلاثة </a:t>
            </a:r>
            <a:r>
              <a:rPr lang="ar-JO" altLang="en-US" sz="2800" dirty="0" smtClean="0"/>
              <a:t>من</a:t>
            </a:r>
            <a:r>
              <a:rPr lang="ar-SA" altLang="en-US" sz="2800" dirty="0" smtClean="0"/>
              <a:t>  المندوبين </a:t>
            </a:r>
          </a:p>
          <a:p>
            <a:pPr algn="r" rtl="1">
              <a:defRPr/>
            </a:pPr>
            <a:r>
              <a:rPr lang="ar-SA" altLang="en-US" sz="2800" dirty="0"/>
              <a:t> </a:t>
            </a:r>
            <a:r>
              <a:rPr lang="ar-SA" altLang="en-US" sz="2800" dirty="0" smtClean="0"/>
              <a:t> كتاب مقالات من المختصين </a:t>
            </a:r>
          </a:p>
          <a:p>
            <a:pPr algn="r" rtl="1">
              <a:defRPr/>
            </a:pPr>
            <a:r>
              <a:rPr lang="ar-SA" altLang="en-US" sz="2800" dirty="0" smtClean="0"/>
              <a:t>ثلاثة </a:t>
            </a:r>
            <a:r>
              <a:rPr lang="ar-JO" altLang="en-US" sz="2800" dirty="0"/>
              <a:t>من</a:t>
            </a:r>
            <a:r>
              <a:rPr lang="ar-SA" altLang="en-US" sz="2800" dirty="0"/>
              <a:t> </a:t>
            </a:r>
            <a:r>
              <a:rPr lang="ar-SA" altLang="en-US" sz="2800" dirty="0" smtClean="0"/>
              <a:t>موظفي العلاقات العامة</a:t>
            </a:r>
          </a:p>
          <a:p>
            <a:pPr algn="r" rtl="1">
              <a:defRPr/>
            </a:pPr>
            <a:r>
              <a:rPr lang="ar-SA" altLang="en-US" sz="2800" dirty="0" smtClean="0"/>
              <a:t>وتم </a:t>
            </a:r>
            <a:r>
              <a:rPr lang="ar-JO" altLang="en-US" sz="2800" dirty="0" smtClean="0"/>
              <a:t>تحديد مهام  وواجبات الفريق /.</a:t>
            </a:r>
            <a:endParaRPr lang="en-US" altLang="en-US" sz="2800" dirty="0" smtClean="0"/>
          </a:p>
          <a:p>
            <a:pPr algn="r" rtl="1">
              <a:defRPr/>
            </a:pPr>
            <a:r>
              <a:rPr lang="ar-SA" altLang="en-US" sz="2800" dirty="0" smtClean="0"/>
              <a:t>تم </a:t>
            </a:r>
            <a:r>
              <a:rPr lang="ar-JO" altLang="en-US" sz="2800" dirty="0" smtClean="0"/>
              <a:t>تحديد الفترة الزمنية لتنفيذ البرنامج (</a:t>
            </a:r>
            <a:r>
              <a:rPr lang="ar-SA" altLang="en-US" sz="2800" dirty="0" smtClean="0"/>
              <a:t> 6ا</a:t>
            </a:r>
            <a:r>
              <a:rPr lang="ar-JO" altLang="en-US" sz="2800" dirty="0" smtClean="0"/>
              <a:t>شهر ) </a:t>
            </a:r>
            <a:endParaRPr lang="en-US" altLang="en-US" sz="2800" dirty="0" smtClean="0"/>
          </a:p>
          <a:p>
            <a:pPr algn="r" rtl="1">
              <a:defRPr/>
            </a:pPr>
            <a:endParaRPr lang="en-US" altLang="en-US" dirty="0" smtClean="0"/>
          </a:p>
        </p:txBody>
      </p:sp>
      <p:sp>
        <p:nvSpPr>
          <p:cNvPr id="15462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0086BA36-4228-4197-A0AC-83BC5061EF38}" type="slidenum">
              <a:rPr lang="ar-SA" altLang="en-US" sz="1400" smtClean="0"/>
              <a:pPr eaLnBrk="1" hangingPunct="1">
                <a:spcBef>
                  <a:spcPct val="0"/>
                </a:spcBef>
                <a:buFontTx/>
                <a:buNone/>
              </a:pPr>
              <a:t>126</a:t>
            </a:fld>
            <a:endParaRPr lang="en-US" altLang="en-US" sz="140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901592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سادساً: التنفيذ والمتابعة </a:t>
            </a:r>
            <a:r>
              <a:rPr lang="en-GB" sz="3200" b="1" dirty="0" smtClean="0"/>
              <a:t/>
            </a:r>
            <a:br>
              <a:rPr lang="en-GB" sz="3200" b="1" dirty="0" smtClean="0"/>
            </a:br>
            <a:endParaRPr lang="en-GB" sz="3200" dirty="0"/>
          </a:p>
        </p:txBody>
      </p:sp>
      <p:sp>
        <p:nvSpPr>
          <p:cNvPr id="4" name="Rectangle 3"/>
          <p:cNvSpPr/>
          <p:nvPr/>
        </p:nvSpPr>
        <p:spPr>
          <a:xfrm>
            <a:off x="755576" y="1484784"/>
            <a:ext cx="7704856" cy="3108543"/>
          </a:xfrm>
          <a:prstGeom prst="rect">
            <a:avLst/>
          </a:prstGeom>
        </p:spPr>
        <p:txBody>
          <a:bodyPr wrap="square">
            <a:spAutoFit/>
          </a:bodyPr>
          <a:lstStyle/>
          <a:p>
            <a:pPr algn="r" rtl="1"/>
            <a:r>
              <a:rPr lang="ar-SA" sz="2800" dirty="0" smtClean="0"/>
              <a:t>     بدء تنفيذ </a:t>
            </a:r>
            <a:r>
              <a:rPr lang="ar-SA" sz="2800" dirty="0"/>
              <a:t>هذه الحملة وفقا للجدول الزمني المقترح مع متابعة </a:t>
            </a:r>
            <a:r>
              <a:rPr lang="ar-SA" sz="2800" dirty="0" smtClean="0"/>
              <a:t>.المستجدات </a:t>
            </a:r>
            <a:r>
              <a:rPr lang="ar-SA" sz="2800" dirty="0"/>
              <a:t>من أحداث قد تؤثر سلبا على سير الحملة .</a:t>
            </a:r>
            <a:endParaRPr lang="ar-SA" sz="2800" dirty="0" smtClean="0"/>
          </a:p>
          <a:p>
            <a:pPr algn="r"/>
            <a:r>
              <a:rPr lang="ar-SA" sz="2800" dirty="0" smtClean="0"/>
              <a:t>فقد اضطر </a:t>
            </a:r>
            <a:r>
              <a:rPr lang="ar-SA" sz="2800" dirty="0"/>
              <a:t>منظمو الحملة الى </a:t>
            </a:r>
            <a:r>
              <a:rPr lang="ar-SA" sz="2800" dirty="0" smtClean="0"/>
              <a:t> تعديل الجدول </a:t>
            </a:r>
            <a:r>
              <a:rPr lang="ar-SA" sz="2800" dirty="0"/>
              <a:t>الزمني المقترح في بدء بث الرسائل الاعلامية بسبب تغير في المناخ السياسي للبلد كما </a:t>
            </a:r>
            <a:r>
              <a:rPr lang="ar-SA" sz="2800" dirty="0" smtClean="0"/>
              <a:t>تعرضت  </a:t>
            </a:r>
            <a:r>
              <a:rPr lang="ar-SA" sz="2800" dirty="0"/>
              <a:t>رسائل الحملة نفسها الى انتقادات اثناء عملية التنفيذ الامر الذي قد </a:t>
            </a:r>
            <a:r>
              <a:rPr lang="ar-SA" sz="2800" dirty="0" smtClean="0"/>
              <a:t>استدعي </a:t>
            </a:r>
            <a:r>
              <a:rPr lang="ar-SA" sz="2800" dirty="0"/>
              <a:t>ايقاف الحملة </a:t>
            </a:r>
            <a:r>
              <a:rPr lang="ar-SA" sz="2800" dirty="0" smtClean="0"/>
              <a:t>و </a:t>
            </a:r>
            <a:r>
              <a:rPr lang="ar-SA" sz="2800" dirty="0"/>
              <a:t>تغيير بعض الرسائل </a:t>
            </a:r>
            <a:r>
              <a:rPr lang="ar-SA" sz="2800" dirty="0" smtClean="0"/>
              <a:t>وتوقيت </a:t>
            </a:r>
            <a:r>
              <a:rPr lang="ar-SA" sz="2800" dirty="0"/>
              <a:t>البث </a:t>
            </a:r>
            <a:r>
              <a:rPr lang="ar-SA" sz="2800" dirty="0" smtClean="0"/>
              <a:t>و </a:t>
            </a:r>
            <a:r>
              <a:rPr lang="ar-SA" sz="2800" dirty="0"/>
              <a:t>تكرار بث الرسائل </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09536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1143000"/>
          </a:xfrm>
          <a:solidFill>
            <a:schemeClr val="bg1">
              <a:lumMod val="95000"/>
            </a:schemeClr>
          </a:solidFill>
          <a:ln>
            <a:solidFill>
              <a:srgbClr val="FF0000"/>
            </a:solidFill>
          </a:ln>
        </p:spPr>
        <p:txBody>
          <a:bodyPr>
            <a:normAutofit/>
          </a:bodyPr>
          <a:lstStyle/>
          <a:p>
            <a:r>
              <a:rPr lang="ar-SA" sz="3600" b="1" dirty="0" smtClean="0"/>
              <a:t>مكونات الحملة</a:t>
            </a:r>
            <a:endParaRPr lang="en-GB" sz="3600" b="1" dirty="0"/>
          </a:p>
        </p:txBody>
      </p:sp>
      <p:sp>
        <p:nvSpPr>
          <p:cNvPr id="3" name="Content Placeholder 2"/>
          <p:cNvSpPr>
            <a:spLocks noGrp="1"/>
          </p:cNvSpPr>
          <p:nvPr>
            <p:ph idx="1"/>
          </p:nvPr>
        </p:nvSpPr>
        <p:spPr>
          <a:xfrm>
            <a:off x="457200" y="1196752"/>
            <a:ext cx="8229600" cy="4525963"/>
          </a:xfrm>
        </p:spPr>
        <p:txBody>
          <a:bodyPr>
            <a:noAutofit/>
          </a:bodyPr>
          <a:lstStyle/>
          <a:p>
            <a:pPr algn="r" rtl="1"/>
            <a:r>
              <a:rPr lang="ar-SA" sz="2400" dirty="0" smtClean="0"/>
              <a:t> 1-30  بيان صحفي</a:t>
            </a:r>
          </a:p>
          <a:p>
            <a:pPr algn="r" rtl="1"/>
            <a:r>
              <a:rPr lang="ar-SA" sz="2400" dirty="0" smtClean="0"/>
              <a:t>2- 10تحقيقات صحفية  - </a:t>
            </a:r>
          </a:p>
          <a:p>
            <a:pPr algn="r" rtl="1"/>
            <a:r>
              <a:rPr lang="ar-SA" sz="2400" dirty="0" smtClean="0"/>
              <a:t>3- فيلم توعوي تحذيري عن مخاطر المخدرات</a:t>
            </a:r>
          </a:p>
          <a:p>
            <a:pPr algn="r" rtl="1"/>
            <a:r>
              <a:rPr lang="ar-SA" sz="2400" dirty="0" smtClean="0"/>
              <a:t>4- 40 </a:t>
            </a:r>
            <a:r>
              <a:rPr lang="en-US" sz="2400" dirty="0" smtClean="0"/>
              <a:t>SPOT-</a:t>
            </a:r>
            <a:r>
              <a:rPr lang="ar-SA" sz="2400" dirty="0" smtClean="0"/>
              <a:t> تلفزيوني - عدد مرات البث 100 مرة </a:t>
            </a:r>
          </a:p>
          <a:p>
            <a:pPr algn="r" rtl="1"/>
            <a:r>
              <a:rPr lang="ar-SA" sz="2400" dirty="0" smtClean="0"/>
              <a:t>5- 20 ندوة  في الجامعات والمدارس</a:t>
            </a:r>
          </a:p>
          <a:p>
            <a:pPr algn="r" rtl="1"/>
            <a:r>
              <a:rPr lang="ar-SA" sz="2400" dirty="0" smtClean="0"/>
              <a:t>6-   25 زيارة  لمستشفيات التاهيل</a:t>
            </a:r>
          </a:p>
          <a:p>
            <a:pPr algn="r" rtl="1"/>
            <a:r>
              <a:rPr lang="ar-SA" sz="2400" dirty="0" smtClean="0"/>
              <a:t>7-  15 زيارة السجون والالتقاء مع مجموعة من متعاطي المخدرات</a:t>
            </a:r>
          </a:p>
          <a:p>
            <a:pPr algn="r" rtl="1"/>
            <a:r>
              <a:rPr lang="ar-SA" sz="2400" dirty="0" smtClean="0"/>
              <a:t>8- 25 جلسة مع عائلات واسر</a:t>
            </a:r>
          </a:p>
          <a:p>
            <a:pPr algn="r" rtl="1"/>
            <a:r>
              <a:rPr lang="ar-SA" sz="2400" dirty="0" smtClean="0"/>
              <a:t>9- 25 لقاء صحفي مع الناطق الاعلامي باسم الحملة </a:t>
            </a:r>
          </a:p>
          <a:p>
            <a:pPr algn="r" rtl="1"/>
            <a:r>
              <a:rPr lang="ar-SA" sz="2400" dirty="0" smtClean="0"/>
              <a:t>10- تنظيم ايام تثقيفية مفتوحة في المناطق المختلفة .</a:t>
            </a:r>
          </a:p>
          <a:p>
            <a:pPr algn="r" rtl="1"/>
            <a:r>
              <a:rPr lang="ar-SA" sz="2400" dirty="0" smtClean="0"/>
              <a:t>11-- مطبوعات وملصقات وزعت في المدارس والجامعات والمقاهي</a:t>
            </a:r>
          </a:p>
          <a:p>
            <a:pPr algn="r" rtl="1"/>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59414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سادساً: التنفيذ والمتابعة </a:t>
            </a:r>
            <a:r>
              <a:rPr lang="en-GB" sz="3200" b="1" dirty="0" smtClean="0"/>
              <a:t/>
            </a:r>
            <a:br>
              <a:rPr lang="en-GB" sz="3200" b="1" dirty="0" smtClean="0"/>
            </a:br>
            <a:endParaRPr lang="en-GB" sz="3200" dirty="0"/>
          </a:p>
        </p:txBody>
      </p:sp>
      <p:sp>
        <p:nvSpPr>
          <p:cNvPr id="4" name="Rectangle 3"/>
          <p:cNvSpPr/>
          <p:nvPr/>
        </p:nvSpPr>
        <p:spPr>
          <a:xfrm>
            <a:off x="755576" y="1484784"/>
            <a:ext cx="7704856" cy="3108543"/>
          </a:xfrm>
          <a:prstGeom prst="rect">
            <a:avLst/>
          </a:prstGeom>
        </p:spPr>
        <p:txBody>
          <a:bodyPr wrap="square">
            <a:spAutoFit/>
          </a:bodyPr>
          <a:lstStyle/>
          <a:p>
            <a:pPr algn="r" rtl="1"/>
            <a:r>
              <a:rPr lang="ar-SA" sz="2800" dirty="0" smtClean="0"/>
              <a:t>     بدء تنفيذ </a:t>
            </a:r>
            <a:r>
              <a:rPr lang="ar-SA" sz="2800" dirty="0"/>
              <a:t>هذه الحملة وفقا للجدول الزمني المقترح مع متابعة </a:t>
            </a:r>
            <a:r>
              <a:rPr lang="ar-SA" sz="2800" dirty="0" smtClean="0"/>
              <a:t>.المستجدات </a:t>
            </a:r>
            <a:r>
              <a:rPr lang="ar-SA" sz="2800" dirty="0"/>
              <a:t>من أحداث قد تؤثر سلبا على سير الحملة .</a:t>
            </a:r>
            <a:endParaRPr lang="ar-SA" sz="2800" dirty="0" smtClean="0"/>
          </a:p>
          <a:p>
            <a:pPr algn="r"/>
            <a:r>
              <a:rPr lang="ar-SA" sz="2800" dirty="0" smtClean="0"/>
              <a:t>فقد اضطر </a:t>
            </a:r>
            <a:r>
              <a:rPr lang="ar-SA" sz="2800" dirty="0"/>
              <a:t>منظمو الحملة الى </a:t>
            </a:r>
            <a:r>
              <a:rPr lang="ar-SA" sz="2800" dirty="0" smtClean="0"/>
              <a:t> تعديل الجدول </a:t>
            </a:r>
            <a:r>
              <a:rPr lang="ar-SA" sz="2800" dirty="0"/>
              <a:t>الزمني المقترح في بدء بث الرسائل الاعلامية بسبب تغير في المناخ السياسي للبلد كما </a:t>
            </a:r>
            <a:r>
              <a:rPr lang="ar-SA" sz="2800" dirty="0" smtClean="0"/>
              <a:t>تعرضت  </a:t>
            </a:r>
            <a:r>
              <a:rPr lang="ar-SA" sz="2800" dirty="0"/>
              <a:t>رسائل الحملة نفسها الى انتقادات اثناء عملية التنفيذ الامر الذي قد </a:t>
            </a:r>
            <a:r>
              <a:rPr lang="ar-SA" sz="2800" dirty="0" smtClean="0"/>
              <a:t>استدعي </a:t>
            </a:r>
            <a:r>
              <a:rPr lang="ar-SA" sz="2800" dirty="0"/>
              <a:t>ايقاف الحملة </a:t>
            </a:r>
            <a:r>
              <a:rPr lang="ar-SA" sz="2800" dirty="0" smtClean="0"/>
              <a:t>و </a:t>
            </a:r>
            <a:r>
              <a:rPr lang="ar-SA" sz="2800" dirty="0"/>
              <a:t>تغيير بعض الرسائل </a:t>
            </a:r>
            <a:r>
              <a:rPr lang="ar-SA" sz="2800" dirty="0" smtClean="0"/>
              <a:t>وتوقيت </a:t>
            </a:r>
            <a:r>
              <a:rPr lang="ar-SA" sz="2800" dirty="0"/>
              <a:t>البث </a:t>
            </a:r>
            <a:r>
              <a:rPr lang="ar-SA" sz="2800" dirty="0" smtClean="0"/>
              <a:t>و </a:t>
            </a:r>
            <a:r>
              <a:rPr lang="ar-SA" sz="2800" dirty="0"/>
              <a:t>تكرار بث الرسائل </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095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91" name="Rectangle 3"/>
          <p:cNvSpPr>
            <a:spLocks noGrp="1" noChangeArrowheads="1"/>
          </p:cNvSpPr>
          <p:nvPr>
            <p:ph idx="1"/>
          </p:nvPr>
        </p:nvSpPr>
        <p:spPr>
          <a:xfrm>
            <a:off x="1" y="1330424"/>
            <a:ext cx="8868352" cy="4114800"/>
          </a:xfrm>
        </p:spPr>
        <p:txBody>
          <a:bodyPr>
            <a:normAutofit/>
          </a:bodyPr>
          <a:lstStyle/>
          <a:p>
            <a:pPr algn="r" rtl="1" eaLnBrk="1" hangingPunct="1">
              <a:lnSpc>
                <a:spcPct val="90000"/>
              </a:lnSpc>
              <a:buFont typeface="Wingdings" pitchFamily="2" charset="2"/>
              <a:buNone/>
            </a:pPr>
            <a:r>
              <a:rPr lang="ar-SA" altLang="en-US" b="1" dirty="0" smtClean="0">
                <a:solidFill>
                  <a:srgbClr val="C00000"/>
                </a:solidFill>
              </a:rPr>
              <a:t>الاستقرار</a:t>
            </a:r>
            <a:r>
              <a:rPr lang="ar-SA" altLang="en-US" dirty="0" smtClean="0">
                <a:solidFill>
                  <a:srgbClr val="C00000"/>
                </a:solidFill>
              </a:rPr>
              <a:t> </a:t>
            </a:r>
            <a:r>
              <a:rPr lang="ar-SA" altLang="en-US" dirty="0" smtClean="0"/>
              <a:t>=</a:t>
            </a:r>
            <a:endParaRPr lang="ar-SA" altLang="en-US" b="1" dirty="0" smtClean="0"/>
          </a:p>
          <a:p>
            <a:pPr algn="ctr" rtl="1" eaLnBrk="1" hangingPunct="1">
              <a:lnSpc>
                <a:spcPct val="90000"/>
              </a:lnSpc>
              <a:buFont typeface="Wingdings" pitchFamily="2" charset="2"/>
              <a:buNone/>
            </a:pPr>
            <a:r>
              <a:rPr lang="ar-SA" altLang="en-US" sz="2400" b="1" u="sng" dirty="0" smtClean="0"/>
              <a:t>خدمات تلبي احتياجات الجمهور+(جودة الخدمة +  اخلاقيات التعامل الجيد )              </a:t>
            </a:r>
            <a:r>
              <a:rPr lang="ar-SA" altLang="en-US" sz="2800" b="1" dirty="0" smtClean="0"/>
              <a:t>احتياجات ورغبات الجمهور</a:t>
            </a:r>
            <a:endParaRPr lang="ar-SA" altLang="en-US" sz="1100" dirty="0" smtClean="0"/>
          </a:p>
          <a:p>
            <a:pPr algn="r" rtl="1" eaLnBrk="1" hangingPunct="1">
              <a:lnSpc>
                <a:spcPct val="90000"/>
              </a:lnSpc>
              <a:buFont typeface="Wingdings" pitchFamily="2" charset="2"/>
              <a:buNone/>
            </a:pPr>
            <a:r>
              <a:rPr lang="ar-SA" altLang="en-US" sz="2800" b="1" dirty="0" smtClean="0"/>
              <a:t>الاستقرار</a:t>
            </a:r>
            <a:r>
              <a:rPr lang="ar-SA" altLang="en-US" sz="2800" dirty="0" smtClean="0"/>
              <a:t> =</a:t>
            </a:r>
            <a:r>
              <a:rPr lang="ar-JO" altLang="en-US" sz="2800" u="sng" dirty="0" smtClean="0"/>
              <a:t> </a:t>
            </a:r>
            <a:r>
              <a:rPr lang="ar-SA" altLang="en-US" sz="2800" u="sng" dirty="0" smtClean="0"/>
              <a:t>1 </a:t>
            </a:r>
            <a:r>
              <a:rPr lang="ar-SA" altLang="en-US" sz="2800" dirty="0" smtClean="0"/>
              <a:t>= 1</a:t>
            </a:r>
            <a:endParaRPr lang="ar-JO" altLang="en-US" sz="2800" dirty="0" smtClean="0"/>
          </a:p>
          <a:p>
            <a:pPr algn="r" rtl="1" eaLnBrk="1" hangingPunct="1">
              <a:lnSpc>
                <a:spcPct val="90000"/>
              </a:lnSpc>
              <a:buFont typeface="Wingdings" pitchFamily="2" charset="2"/>
              <a:buNone/>
            </a:pPr>
            <a:r>
              <a:rPr lang="ar-JO" altLang="en-US" sz="2800" dirty="0" smtClean="0"/>
              <a:t>               1</a:t>
            </a:r>
            <a:endParaRPr lang="ar-SA" altLang="en-US" sz="2800" dirty="0" smtClean="0"/>
          </a:p>
          <a:p>
            <a:pPr algn="r" rtl="1" eaLnBrk="1" hangingPunct="1">
              <a:lnSpc>
                <a:spcPct val="90000"/>
              </a:lnSpc>
              <a:buFont typeface="Wingdings" pitchFamily="2" charset="2"/>
              <a:buNone/>
            </a:pPr>
            <a:r>
              <a:rPr lang="ar-SA" altLang="en-US" sz="2800" b="1" dirty="0" smtClean="0">
                <a:solidFill>
                  <a:srgbClr val="C00000"/>
                </a:solidFill>
              </a:rPr>
              <a:t>عدم الاستقرار </a:t>
            </a:r>
            <a:r>
              <a:rPr lang="ar-SA" altLang="en-US" sz="2800" dirty="0" smtClean="0"/>
              <a:t>= </a:t>
            </a:r>
            <a:r>
              <a:rPr lang="ar-SA" altLang="en-US" sz="2800" u="sng" dirty="0" smtClean="0"/>
              <a:t>0.5</a:t>
            </a:r>
            <a:r>
              <a:rPr lang="ar-SA" altLang="en-US" sz="2800" dirty="0" smtClean="0"/>
              <a:t> = 0.5</a:t>
            </a:r>
            <a:endParaRPr lang="ar-JO" altLang="en-US" sz="2800" dirty="0" smtClean="0"/>
          </a:p>
          <a:p>
            <a:pPr algn="r" rtl="1" eaLnBrk="1" hangingPunct="1">
              <a:lnSpc>
                <a:spcPct val="90000"/>
              </a:lnSpc>
              <a:buFont typeface="Wingdings" pitchFamily="2" charset="2"/>
              <a:buNone/>
            </a:pPr>
            <a:r>
              <a:rPr lang="ar-JO" altLang="en-US" sz="2800" dirty="0" smtClean="0"/>
              <a:t>                      1</a:t>
            </a:r>
            <a:endParaRPr lang="ar-SA" altLang="en-US" sz="2800" dirty="0" smtClean="0"/>
          </a:p>
          <a:p>
            <a:pPr algn="r" rtl="1" eaLnBrk="1" hangingPunct="1">
              <a:lnSpc>
                <a:spcPct val="90000"/>
              </a:lnSpc>
              <a:buFont typeface="Wingdings" pitchFamily="2" charset="2"/>
              <a:buNone/>
            </a:pPr>
            <a:endParaRPr lang="ar-SA" altLang="en-US" dirty="0" smtClean="0"/>
          </a:p>
          <a:p>
            <a:pPr algn="r" rtl="1" eaLnBrk="1" hangingPunct="1">
              <a:lnSpc>
                <a:spcPct val="90000"/>
              </a:lnSpc>
              <a:buFont typeface="Wingdings" pitchFamily="2" charset="2"/>
              <a:buNone/>
            </a:pPr>
            <a:endParaRPr lang="en-US" altLang="en-US" dirty="0" smtClean="0"/>
          </a:p>
        </p:txBody>
      </p:sp>
      <p:pic>
        <p:nvPicPr>
          <p:cNvPr id="36867" name="Picture 2" descr="http://t2.gstatic.com/images?q=tbn:ANd9GcSC43h646o4ndYyDBUCB7WuqtGnDXs6UUneB_D1Ccig5lFoqRdM2XFpe0As2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0"/>
            <a:ext cx="2895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bwMode="auto">
          <a:xfrm>
            <a:off x="0" y="0"/>
            <a:ext cx="9144000" cy="1187450"/>
          </a:xfrm>
          <a:prstGeom prst="rect">
            <a:avLst/>
          </a:prstGeom>
          <a:solidFill>
            <a:schemeClr val="bg1">
              <a:lumMod val="95000"/>
            </a:schemeClr>
          </a:solidFill>
          <a:ln>
            <a:solidFill>
              <a:srgbClr val="C00000"/>
            </a:solidFill>
          </a:ln>
          <a:extLst/>
        </p:spPr>
        <p:txBody>
          <a:bodyPr anchor="ctr"/>
          <a:lst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a:lstStyle>
          <a:p>
            <a:pPr>
              <a:defRPr/>
            </a:pPr>
            <a:r>
              <a:rPr lang="ar-SA" sz="3200" b="1" dirty="0" smtClean="0">
                <a:solidFill>
                  <a:schemeClr val="tx1"/>
                </a:solidFill>
              </a:rPr>
              <a:t>الاستقرار في العلاقة ما بين المؤسسة  والجمهور</a:t>
            </a:r>
            <a:endParaRPr lang="ar-SA" sz="3200" b="1" kern="0" dirty="0">
              <a:solidFill>
                <a:schemeClr val="tx1"/>
              </a:solidFill>
              <a:cs typeface="AL-Mohanad Bold" pitchFamily="2" charset="-78"/>
            </a:endParaRPr>
          </a:p>
        </p:txBody>
      </p:sp>
      <p:sp>
        <p:nvSpPr>
          <p:cNvPr id="3686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202E4E83-4C87-4BF0-9A40-A86B42605DEE}" type="slidenum">
              <a:rPr lang="ar-SA" altLang="en-US" sz="1400" smtClean="0"/>
              <a:pPr eaLnBrk="1" hangingPunct="1">
                <a:spcBef>
                  <a:spcPct val="0"/>
                </a:spcBef>
                <a:buFontTx/>
                <a:buNone/>
              </a:pPr>
              <a:t>13</a:t>
            </a:fld>
            <a:endParaRPr lang="en-US" altLang="en-US" sz="1400" dirty="0" smtClean="0"/>
          </a:p>
        </p:txBody>
      </p:sp>
      <p:pic>
        <p:nvPicPr>
          <p:cNvPr id="7"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4267" y="5229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084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Effect transition="in" filter="dissolve">
                                      <p:cBhvr>
                                        <p:cTn id="7" dur="500"/>
                                        <p:tgtEl>
                                          <p:spTgt spid="165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5891">
                                            <p:txEl>
                                              <p:pRg st="1" end="1"/>
                                            </p:txEl>
                                          </p:spTgt>
                                        </p:tgtEl>
                                        <p:attrNameLst>
                                          <p:attrName>style.visibility</p:attrName>
                                        </p:attrNameLst>
                                      </p:cBhvr>
                                      <p:to>
                                        <p:strVal val="visible"/>
                                      </p:to>
                                    </p:set>
                                    <p:animEffect transition="in" filter="dissolve">
                                      <p:cBhvr>
                                        <p:cTn id="12" dur="500"/>
                                        <p:tgtEl>
                                          <p:spTgt spid="1658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5891">
                                            <p:txEl>
                                              <p:pRg st="2" end="2"/>
                                            </p:txEl>
                                          </p:spTgt>
                                        </p:tgtEl>
                                        <p:attrNameLst>
                                          <p:attrName>style.visibility</p:attrName>
                                        </p:attrNameLst>
                                      </p:cBhvr>
                                      <p:to>
                                        <p:strVal val="visible"/>
                                      </p:to>
                                    </p:set>
                                    <p:animEffect transition="in" filter="dissolve">
                                      <p:cBhvr>
                                        <p:cTn id="17" dur="500"/>
                                        <p:tgtEl>
                                          <p:spTgt spid="1658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5891">
                                            <p:txEl>
                                              <p:pRg st="3" end="3"/>
                                            </p:txEl>
                                          </p:spTgt>
                                        </p:tgtEl>
                                        <p:attrNameLst>
                                          <p:attrName>style.visibility</p:attrName>
                                        </p:attrNameLst>
                                      </p:cBhvr>
                                      <p:to>
                                        <p:strVal val="visible"/>
                                      </p:to>
                                    </p:set>
                                    <p:animEffect transition="in" filter="dissolve">
                                      <p:cBhvr>
                                        <p:cTn id="22" dur="500"/>
                                        <p:tgtEl>
                                          <p:spTgt spid="1658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5891">
                                            <p:txEl>
                                              <p:pRg st="4" end="4"/>
                                            </p:txEl>
                                          </p:spTgt>
                                        </p:tgtEl>
                                        <p:attrNameLst>
                                          <p:attrName>style.visibility</p:attrName>
                                        </p:attrNameLst>
                                      </p:cBhvr>
                                      <p:to>
                                        <p:strVal val="visible"/>
                                      </p:to>
                                    </p:set>
                                    <p:animEffect transition="in" filter="dissolve">
                                      <p:cBhvr>
                                        <p:cTn id="27" dur="500"/>
                                        <p:tgtEl>
                                          <p:spTgt spid="1658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5891">
                                            <p:txEl>
                                              <p:pRg st="5" end="5"/>
                                            </p:txEl>
                                          </p:spTgt>
                                        </p:tgtEl>
                                        <p:attrNameLst>
                                          <p:attrName>style.visibility</p:attrName>
                                        </p:attrNameLst>
                                      </p:cBhvr>
                                      <p:to>
                                        <p:strVal val="visible"/>
                                      </p:to>
                                    </p:set>
                                    <p:animEffect transition="in" filter="dissolve">
                                      <p:cBhvr>
                                        <p:cTn id="32" dur="500"/>
                                        <p:tgtEl>
                                          <p:spTgt spid="1658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سادساً: التنفيذ والمتابعة </a:t>
            </a:r>
            <a:r>
              <a:rPr lang="en-GB" sz="3200" b="1" dirty="0" smtClean="0"/>
              <a:t/>
            </a:r>
            <a:br>
              <a:rPr lang="en-GB" sz="3200" b="1" dirty="0" smtClean="0"/>
            </a:br>
            <a:endParaRPr lang="en-GB" sz="3200" dirty="0"/>
          </a:p>
        </p:txBody>
      </p:sp>
      <p:sp>
        <p:nvSpPr>
          <p:cNvPr id="4" name="Rectangle 3"/>
          <p:cNvSpPr/>
          <p:nvPr/>
        </p:nvSpPr>
        <p:spPr>
          <a:xfrm>
            <a:off x="755576" y="1484784"/>
            <a:ext cx="7704856" cy="3108543"/>
          </a:xfrm>
          <a:prstGeom prst="rect">
            <a:avLst/>
          </a:prstGeom>
        </p:spPr>
        <p:txBody>
          <a:bodyPr wrap="square">
            <a:spAutoFit/>
          </a:bodyPr>
          <a:lstStyle/>
          <a:p>
            <a:pPr algn="r" rtl="1"/>
            <a:r>
              <a:rPr lang="ar-SA" sz="2800" dirty="0" smtClean="0"/>
              <a:t>     بدء تنفيذ </a:t>
            </a:r>
            <a:r>
              <a:rPr lang="ar-SA" sz="2800" dirty="0"/>
              <a:t>هذه الحملة وفقا للجدول الزمني المقترح مع متابعة </a:t>
            </a:r>
            <a:r>
              <a:rPr lang="ar-SA" sz="2800" dirty="0" smtClean="0"/>
              <a:t>.المستجدات </a:t>
            </a:r>
            <a:r>
              <a:rPr lang="ar-SA" sz="2800" dirty="0"/>
              <a:t>من أحداث قد تؤثر سلبا على سير الحملة .</a:t>
            </a:r>
            <a:endParaRPr lang="ar-SA" sz="2800" dirty="0" smtClean="0"/>
          </a:p>
          <a:p>
            <a:pPr algn="r"/>
            <a:r>
              <a:rPr lang="ar-SA" sz="2800" dirty="0" smtClean="0"/>
              <a:t>فقد اضطر </a:t>
            </a:r>
            <a:r>
              <a:rPr lang="ar-SA" sz="2800" dirty="0"/>
              <a:t>منظمو الحملة الى </a:t>
            </a:r>
            <a:r>
              <a:rPr lang="ar-SA" sz="2800" dirty="0" smtClean="0"/>
              <a:t> تعديل الجدول </a:t>
            </a:r>
            <a:r>
              <a:rPr lang="ar-SA" sz="2800" dirty="0"/>
              <a:t>الزمني المقترح في بدء بث الرسائل الاعلامية بسبب تغير في المناخ السياسي للبلد كما </a:t>
            </a:r>
            <a:r>
              <a:rPr lang="ar-SA" sz="2800" dirty="0" smtClean="0"/>
              <a:t>تعرضت  </a:t>
            </a:r>
            <a:r>
              <a:rPr lang="ar-SA" sz="2800" dirty="0"/>
              <a:t>رسائل الحملة نفسها الى انتقادات اثناء عملية التنفيذ الامر الذي قد </a:t>
            </a:r>
            <a:r>
              <a:rPr lang="ar-SA" sz="2800" dirty="0" smtClean="0"/>
              <a:t>استدعي </a:t>
            </a:r>
            <a:r>
              <a:rPr lang="ar-SA" sz="2800" dirty="0"/>
              <a:t>ايقاف الحملة </a:t>
            </a:r>
            <a:r>
              <a:rPr lang="ar-SA" sz="2800" dirty="0" smtClean="0"/>
              <a:t>و </a:t>
            </a:r>
            <a:r>
              <a:rPr lang="ar-SA" sz="2800" dirty="0"/>
              <a:t>تغيير بعض الرسائل </a:t>
            </a:r>
            <a:r>
              <a:rPr lang="ar-SA" sz="2800" dirty="0" smtClean="0"/>
              <a:t>وتوقيت </a:t>
            </a:r>
            <a:r>
              <a:rPr lang="ar-SA" sz="2800" dirty="0"/>
              <a:t>البث </a:t>
            </a:r>
            <a:r>
              <a:rPr lang="ar-SA" sz="2800" dirty="0" smtClean="0"/>
              <a:t>و </a:t>
            </a:r>
            <a:r>
              <a:rPr lang="ar-SA" sz="2800" dirty="0"/>
              <a:t>تكرار بث الرسائل </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09536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سادساً: التنفيذ والمتابعة </a:t>
            </a:r>
            <a:r>
              <a:rPr lang="en-GB" sz="3200" b="1" dirty="0" smtClean="0"/>
              <a:t/>
            </a:r>
            <a:br>
              <a:rPr lang="en-GB" sz="3200" b="1" dirty="0" smtClean="0"/>
            </a:br>
            <a:endParaRPr lang="en-GB" sz="3200" dirty="0"/>
          </a:p>
        </p:txBody>
      </p:sp>
      <p:sp>
        <p:nvSpPr>
          <p:cNvPr id="4" name="Rectangle 3"/>
          <p:cNvSpPr/>
          <p:nvPr/>
        </p:nvSpPr>
        <p:spPr>
          <a:xfrm>
            <a:off x="755576" y="1484784"/>
            <a:ext cx="7704856" cy="3108543"/>
          </a:xfrm>
          <a:prstGeom prst="rect">
            <a:avLst/>
          </a:prstGeom>
        </p:spPr>
        <p:txBody>
          <a:bodyPr wrap="square">
            <a:spAutoFit/>
          </a:bodyPr>
          <a:lstStyle/>
          <a:p>
            <a:pPr algn="r" rtl="1"/>
            <a:r>
              <a:rPr lang="ar-SA" sz="2800" dirty="0" smtClean="0"/>
              <a:t>     بدء تنفيذ </a:t>
            </a:r>
            <a:r>
              <a:rPr lang="ar-SA" sz="2800" dirty="0"/>
              <a:t>هذه الحملة وفقا للجدول الزمني المقترح مع متابعة </a:t>
            </a:r>
            <a:r>
              <a:rPr lang="ar-SA" sz="2800" dirty="0" smtClean="0"/>
              <a:t>.المستجدات </a:t>
            </a:r>
            <a:r>
              <a:rPr lang="ar-SA" sz="2800" dirty="0"/>
              <a:t>من أحداث قد تؤثر سلبا على سير الحملة .</a:t>
            </a:r>
            <a:endParaRPr lang="ar-SA" sz="2800" dirty="0" smtClean="0"/>
          </a:p>
          <a:p>
            <a:pPr algn="r"/>
            <a:r>
              <a:rPr lang="ar-SA" sz="2800" dirty="0" smtClean="0"/>
              <a:t>فقد اضطر </a:t>
            </a:r>
            <a:r>
              <a:rPr lang="ar-SA" sz="2800" dirty="0"/>
              <a:t>منظمو الحملة الى </a:t>
            </a:r>
            <a:r>
              <a:rPr lang="ar-SA" sz="2800" dirty="0" smtClean="0"/>
              <a:t> تعديل الجدول </a:t>
            </a:r>
            <a:r>
              <a:rPr lang="ar-SA" sz="2800" dirty="0"/>
              <a:t>الزمني المقترح في بدء بث الرسائل الاعلامية بسبب تغير في المناخ السياسي للبلد كما </a:t>
            </a:r>
            <a:r>
              <a:rPr lang="ar-SA" sz="2800" dirty="0" smtClean="0"/>
              <a:t>تعرضت  </a:t>
            </a:r>
            <a:r>
              <a:rPr lang="ar-SA" sz="2800" dirty="0"/>
              <a:t>رسائل الحملة نفسها الى انتقادات اثناء عملية التنفيذ الامر الذي قد </a:t>
            </a:r>
            <a:r>
              <a:rPr lang="ar-SA" sz="2800" dirty="0" smtClean="0"/>
              <a:t>استدعي </a:t>
            </a:r>
            <a:r>
              <a:rPr lang="ar-SA" sz="2800" dirty="0"/>
              <a:t>ايقاف الحملة </a:t>
            </a:r>
            <a:r>
              <a:rPr lang="ar-SA" sz="2800" dirty="0" smtClean="0"/>
              <a:t>و </a:t>
            </a:r>
            <a:r>
              <a:rPr lang="ar-SA" sz="2800" dirty="0"/>
              <a:t>تغيير بعض الرسائل </a:t>
            </a:r>
            <a:r>
              <a:rPr lang="ar-SA" sz="2800" dirty="0" smtClean="0"/>
              <a:t>وتوقيت </a:t>
            </a:r>
            <a:r>
              <a:rPr lang="ar-SA" sz="2800" dirty="0"/>
              <a:t>البث </a:t>
            </a:r>
            <a:r>
              <a:rPr lang="ar-SA" sz="2800" dirty="0" smtClean="0"/>
              <a:t>و </a:t>
            </a:r>
            <a:r>
              <a:rPr lang="ar-SA" sz="2800" dirty="0"/>
              <a:t>تكرار بث الرسائل </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09536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Title 1"/>
          <p:cNvSpPr>
            <a:spLocks noGrp="1"/>
          </p:cNvSpPr>
          <p:nvPr>
            <p:ph type="title"/>
          </p:nvPr>
        </p:nvSpPr>
        <p:spPr>
          <a:xfrm>
            <a:off x="0" y="-26988"/>
            <a:ext cx="9144000" cy="1143001"/>
          </a:xfrm>
          <a:solidFill>
            <a:schemeClr val="bg1">
              <a:lumMod val="95000"/>
            </a:schemeClr>
          </a:solidFill>
          <a:ln>
            <a:solidFill>
              <a:srgbClr val="FF0000"/>
            </a:solidFill>
          </a:ln>
        </p:spPr>
        <p:txBody>
          <a:bodyPr>
            <a:normAutofit fontScale="90000"/>
          </a:bodyPr>
          <a:lstStyle/>
          <a:p>
            <a:pPr>
              <a:defRPr/>
            </a:pPr>
            <a:r>
              <a:rPr lang="ar-SA" sz="2800" b="1" dirty="0" smtClean="0"/>
              <a:t/>
            </a:r>
            <a:br>
              <a:rPr lang="ar-SA" sz="2800" b="1" dirty="0" smtClean="0"/>
            </a:br>
            <a:r>
              <a:rPr lang="ar-SA" sz="2800" b="1" dirty="0" smtClean="0"/>
              <a:t>سابعاً   :تقييم  النتائج</a:t>
            </a:r>
            <a:r>
              <a:rPr lang="en-GB" sz="2800" b="1" dirty="0"/>
              <a:t/>
            </a:r>
            <a:br>
              <a:rPr lang="en-GB" sz="2800" b="1" dirty="0"/>
            </a:br>
            <a:endParaRPr lang="en-US" altLang="en-US" sz="2800" dirty="0" smtClean="0">
              <a:solidFill>
                <a:srgbClr val="C00000"/>
              </a:solidFill>
            </a:endParaRPr>
          </a:p>
        </p:txBody>
      </p:sp>
      <p:sp>
        <p:nvSpPr>
          <p:cNvPr id="157699" name="Content Placeholder 2"/>
          <p:cNvSpPr>
            <a:spLocks noGrp="1"/>
          </p:cNvSpPr>
          <p:nvPr>
            <p:ph idx="1"/>
          </p:nvPr>
        </p:nvSpPr>
        <p:spPr>
          <a:xfrm>
            <a:off x="-540568" y="1268413"/>
            <a:ext cx="8964612" cy="4525962"/>
          </a:xfrm>
        </p:spPr>
        <p:txBody>
          <a:bodyPr>
            <a:normAutofit/>
          </a:bodyPr>
          <a:lstStyle/>
          <a:p>
            <a:pPr marL="0" indent="0" algn="r" rtl="1">
              <a:buNone/>
            </a:pPr>
            <a:r>
              <a:rPr lang="ar-JO" altLang="en-US" sz="2800" b="1" u="sng" dirty="0" smtClean="0"/>
              <a:t>تقييم  الحملة </a:t>
            </a:r>
            <a:endParaRPr lang="en-US" altLang="en-US" sz="2800" b="1" u="sng" dirty="0" smtClean="0"/>
          </a:p>
          <a:p>
            <a:pPr algn="r" rtl="1">
              <a:buFontTx/>
              <a:buAutoNum type="arabicPeriod"/>
            </a:pPr>
            <a:r>
              <a:rPr lang="ar-JO" altLang="en-US" sz="2400" dirty="0" smtClean="0"/>
              <a:t>مراجعة شهرية </a:t>
            </a:r>
            <a:r>
              <a:rPr lang="ar-SA" altLang="en-US" sz="2400" dirty="0" smtClean="0"/>
              <a:t>–ربعية </a:t>
            </a:r>
            <a:endParaRPr lang="en-US" altLang="en-US" sz="2400" dirty="0" smtClean="0"/>
          </a:p>
          <a:p>
            <a:pPr algn="r" rtl="1">
              <a:buFontTx/>
              <a:buAutoNum type="arabicPeriod"/>
            </a:pPr>
            <a:r>
              <a:rPr lang="ar-JO" altLang="en-US" sz="2400" dirty="0" smtClean="0"/>
              <a:t>مراجعة  في نهاية  الفترة  الزمنية .</a:t>
            </a:r>
            <a:endParaRPr lang="en-US" altLang="en-US" sz="2400" dirty="0" smtClean="0"/>
          </a:p>
          <a:p>
            <a:pPr algn="r" rtl="1">
              <a:buFontTx/>
              <a:buAutoNum type="arabicPeriod"/>
            </a:pPr>
            <a:r>
              <a:rPr lang="ar-JO" altLang="en-US" sz="2400" b="1" dirty="0" smtClean="0"/>
              <a:t>القياس – التأكد من  تحقيق الأهداف </a:t>
            </a:r>
            <a:endParaRPr lang="ar-SA" altLang="en-US" sz="2400" b="1" dirty="0" smtClean="0"/>
          </a:p>
          <a:p>
            <a:pPr algn="r" rtl="1">
              <a:buFont typeface="Wingdings" panose="05000000000000000000" pitchFamily="2" charset="2"/>
              <a:buChar char="q"/>
            </a:pPr>
            <a:r>
              <a:rPr lang="ar-SA" altLang="en-US" sz="2400" b="1" dirty="0" smtClean="0"/>
              <a:t>اتضح مايلي:</a:t>
            </a:r>
          </a:p>
          <a:p>
            <a:pPr marL="0" indent="0" algn="just" rtl="1">
              <a:buNone/>
            </a:pPr>
            <a:r>
              <a:rPr lang="ar-SA" altLang="en-US" sz="2400" dirty="0" smtClean="0"/>
              <a:t>      أ- انخفاض كمية التهريب بنسبة 15 %</a:t>
            </a:r>
          </a:p>
          <a:p>
            <a:pPr marL="0" indent="0" algn="just" rtl="1">
              <a:buNone/>
            </a:pPr>
            <a:r>
              <a:rPr lang="ar-SA" altLang="en-US" sz="2400" dirty="0"/>
              <a:t> </a:t>
            </a:r>
            <a:r>
              <a:rPr lang="ar-SA" altLang="en-US" sz="2400" dirty="0" smtClean="0"/>
              <a:t>      ب- انخفاض عدد المرضى بنسبة 20%</a:t>
            </a:r>
          </a:p>
          <a:p>
            <a:pPr marL="0" indent="0" algn="just" rtl="1">
              <a:buNone/>
            </a:pPr>
            <a:r>
              <a:rPr lang="ar-SA" altLang="en-US" sz="2400" dirty="0"/>
              <a:t> </a:t>
            </a:r>
            <a:r>
              <a:rPr lang="ar-SA" altLang="en-US" sz="2400" dirty="0" smtClean="0"/>
              <a:t>      </a:t>
            </a:r>
            <a:r>
              <a:rPr lang="ar-SA" altLang="en-US" sz="2400" dirty="0"/>
              <a:t>ج- </a:t>
            </a:r>
            <a:r>
              <a:rPr lang="ar-SA" altLang="en-US" sz="2400" dirty="0" smtClean="0"/>
              <a:t>انخفاض عدد الوفيات بنسية 25%</a:t>
            </a:r>
          </a:p>
          <a:p>
            <a:pPr marL="0" indent="0" algn="just" rtl="1">
              <a:buNone/>
            </a:pPr>
            <a:r>
              <a:rPr lang="ar-SA" altLang="en-US" sz="2400" dirty="0"/>
              <a:t> </a:t>
            </a:r>
            <a:r>
              <a:rPr lang="ar-SA" altLang="en-US" sz="2400" dirty="0" smtClean="0"/>
              <a:t>        </a:t>
            </a:r>
            <a:r>
              <a:rPr lang="ar-SA" altLang="en-US" sz="2400" dirty="0"/>
              <a:t>ه- انخفاض عدد </a:t>
            </a:r>
            <a:r>
              <a:rPr lang="ar-SA" altLang="en-US" sz="2400" dirty="0" smtClean="0"/>
              <a:t>الموقوفين بنسبة 20%</a:t>
            </a:r>
            <a:endParaRPr lang="en-US" altLang="en-US" sz="2400" dirty="0" smtClean="0"/>
          </a:p>
        </p:txBody>
      </p:sp>
      <p:sp>
        <p:nvSpPr>
          <p:cNvPr id="15770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6310605E-3DAA-4B21-8F12-3ED1B26B3D6F}" type="slidenum">
              <a:rPr lang="ar-SA" altLang="en-US" sz="1400" smtClean="0"/>
              <a:pPr eaLnBrk="1" hangingPunct="1">
                <a:spcBef>
                  <a:spcPct val="0"/>
                </a:spcBef>
                <a:buFontTx/>
                <a:buNone/>
              </a:pPr>
              <a:t>132</a:t>
            </a:fld>
            <a:endParaRPr lang="en-US" altLang="en-US" sz="140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812489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fontScale="90000"/>
          </a:bodyPr>
          <a:lstStyle/>
          <a:p>
            <a:r>
              <a:rPr lang="ar-SA" sz="3200" b="1" dirty="0" smtClean="0"/>
              <a:t>2  - تطبيق </a:t>
            </a:r>
            <a:r>
              <a:rPr lang="ar-SA" sz="3200" dirty="0" smtClean="0"/>
              <a:t/>
            </a:r>
            <a:br>
              <a:rPr lang="ar-SA" sz="3200" dirty="0" smtClean="0"/>
            </a:br>
            <a:r>
              <a:rPr lang="ar-SA" sz="3200" dirty="0" smtClean="0"/>
              <a:t>حملة </a:t>
            </a:r>
            <a:r>
              <a:rPr lang="ar-SA" sz="3200" dirty="0"/>
              <a:t>إعلامية توعوية</a:t>
            </a:r>
            <a:r>
              <a:rPr lang="ar-SA" sz="3200" dirty="0" smtClean="0"/>
              <a:t> للتعريف بقانون الضمان الاجتماعي المعدل</a:t>
            </a:r>
            <a:endParaRPr lang="en-GB" sz="3200" dirty="0"/>
          </a:p>
        </p:txBody>
      </p:sp>
      <p:sp>
        <p:nvSpPr>
          <p:cNvPr id="3" name="Content Placeholder 2"/>
          <p:cNvSpPr>
            <a:spLocks noGrp="1"/>
          </p:cNvSpPr>
          <p:nvPr>
            <p:ph idx="1"/>
          </p:nvPr>
        </p:nvSpPr>
        <p:spPr/>
        <p:txBody>
          <a:bodyPr>
            <a:normAutofit/>
          </a:bodyPr>
          <a:lstStyle/>
          <a:p>
            <a:pPr algn="r" rtl="1"/>
            <a:r>
              <a:rPr lang="ar-SA" sz="2800" dirty="0" smtClean="0"/>
              <a:t>قامت المؤسسة </a:t>
            </a:r>
            <a:r>
              <a:rPr lang="ar-SA" sz="2800" dirty="0"/>
              <a:t>العامة للضمان الاجتماعي </a:t>
            </a:r>
            <a:r>
              <a:rPr lang="ar-SA" sz="2800" dirty="0" smtClean="0"/>
              <a:t>بتنفيذ </a:t>
            </a:r>
            <a:r>
              <a:rPr lang="ar-SA" sz="2800" dirty="0"/>
              <a:t>(6) حملات إعلامية توعوية، منذ بدء تطبيق القانون الجديد للضمان الاجتماعي رقم (1) لسنة 2014 ، بتاريخ  الأول من آذار العام الحالي 2014، للتعريف بالقانون الجديد، والتهرب التأميني، والسلامة والصحة المهنية، والانتساب الاختياري لربات المنازل والمغتربين، </a:t>
            </a:r>
            <a:r>
              <a:rPr lang="ar-SA" sz="2800" dirty="0" smtClean="0"/>
              <a:t>وتأميني </a:t>
            </a:r>
            <a:r>
              <a:rPr lang="ar-SA" sz="2800" dirty="0"/>
              <a:t>الأمومة والتعطل عن العمل</a:t>
            </a:r>
            <a:r>
              <a:rPr lang="ar-SA" dirty="0" smtClean="0"/>
              <a:t>. </a:t>
            </a:r>
            <a:r>
              <a:rPr lang="ar-SA" sz="2800" dirty="0" smtClean="0"/>
              <a:t>وقد تولى قسم الاعلام اعداد الحملة بالتنسيق مع الادارا ت المختصة ونقابة العمال  .</a:t>
            </a:r>
            <a:r>
              <a:rPr lang="ar-SA" sz="2800" dirty="0"/>
              <a:t/>
            </a:r>
            <a:br>
              <a:rPr lang="ar-SA" sz="2800" dirty="0"/>
            </a:b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623257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76"/>
            <a:ext cx="9144000" cy="1143000"/>
          </a:xfrm>
          <a:solidFill>
            <a:schemeClr val="bg1">
              <a:lumMod val="95000"/>
            </a:schemeClr>
          </a:solidFill>
          <a:ln>
            <a:solidFill>
              <a:srgbClr val="FF0000"/>
            </a:solidFill>
          </a:ln>
        </p:spPr>
        <p:txBody>
          <a:bodyPr>
            <a:normAutofit/>
          </a:bodyPr>
          <a:lstStyle/>
          <a:p>
            <a:r>
              <a:rPr lang="ar-SA" sz="3600" b="1" dirty="0" smtClean="0"/>
              <a:t>مكونات الحملة</a:t>
            </a:r>
            <a:endParaRPr lang="en-GB" sz="3600" b="1" dirty="0"/>
          </a:p>
        </p:txBody>
      </p:sp>
      <p:sp>
        <p:nvSpPr>
          <p:cNvPr id="3" name="Content Placeholder 2"/>
          <p:cNvSpPr>
            <a:spLocks noGrp="1"/>
          </p:cNvSpPr>
          <p:nvPr>
            <p:ph idx="1"/>
          </p:nvPr>
        </p:nvSpPr>
        <p:spPr>
          <a:xfrm>
            <a:off x="107504" y="1124744"/>
            <a:ext cx="8579296" cy="4525963"/>
          </a:xfrm>
        </p:spPr>
        <p:txBody>
          <a:bodyPr>
            <a:noAutofit/>
          </a:bodyPr>
          <a:lstStyle/>
          <a:p>
            <a:pPr algn="r" rtl="1">
              <a:buFont typeface="Wingdings" panose="05000000000000000000" pitchFamily="2" charset="2"/>
              <a:buChar char="§"/>
            </a:pPr>
            <a:r>
              <a:rPr lang="ar-SA" sz="2400" b="1" dirty="0" smtClean="0"/>
              <a:t>ذكرت </a:t>
            </a:r>
            <a:r>
              <a:rPr lang="ar-SA" sz="2400" b="1" dirty="0"/>
              <a:t>المؤسسة في تقرير  صحفي </a:t>
            </a:r>
            <a:r>
              <a:rPr lang="ar-SA" sz="2400" b="1" dirty="0" smtClean="0"/>
              <a:t>حول </a:t>
            </a:r>
            <a:r>
              <a:rPr lang="ar-SA" sz="2400" b="1" dirty="0"/>
              <a:t>نشاطها الإعلامي </a:t>
            </a:r>
            <a:r>
              <a:rPr lang="ar-SA" sz="2400" b="1" dirty="0" smtClean="0"/>
              <a:t>التوعوي حيث تضمن -</a:t>
            </a:r>
            <a:r>
              <a:rPr lang="ar-SA" sz="2400" dirty="0" smtClean="0"/>
              <a:t>أصدرت</a:t>
            </a:r>
            <a:r>
              <a:rPr lang="ar-SA" sz="2400" dirty="0"/>
              <a:t>  (48) بياناً صحفياً حول موضوعات مختلفة من خلال مركزها الاعلامي</a:t>
            </a:r>
            <a:r>
              <a:rPr lang="ar-SA" sz="2400" dirty="0" smtClean="0"/>
              <a:t>،</a:t>
            </a:r>
          </a:p>
          <a:p>
            <a:pPr algn="r" rtl="1">
              <a:buFont typeface="Wingdings" panose="05000000000000000000" pitchFamily="2" charset="2"/>
              <a:buChar char="§"/>
            </a:pPr>
            <a:r>
              <a:rPr lang="ar-SA" sz="2400" dirty="0" smtClean="0"/>
              <a:t>عقدت </a:t>
            </a:r>
            <a:r>
              <a:rPr lang="ar-SA" sz="2400" dirty="0"/>
              <a:t>(30) محاضرة وندوة وورشة عمل ضمن مبادرة (حواريات الضمان</a:t>
            </a:r>
            <a:r>
              <a:rPr lang="ar-SA" sz="2400" dirty="0" smtClean="0"/>
              <a:t>) </a:t>
            </a:r>
          </a:p>
          <a:p>
            <a:pPr algn="r" rtl="1">
              <a:buFont typeface="Wingdings" panose="05000000000000000000" pitchFamily="2" charset="2"/>
              <a:buChar char="§"/>
            </a:pPr>
            <a:r>
              <a:rPr lang="ar-SA" sz="2400" dirty="0" smtClean="0"/>
              <a:t>كما </a:t>
            </a:r>
            <a:r>
              <a:rPr lang="ar-SA" sz="2400" dirty="0"/>
              <a:t>قامت لجان التوعية التأمينية في فروع المؤسسة بتنفيذ (189) فعاليّة توعوية بقانون الضمان،. </a:t>
            </a:r>
            <a:endParaRPr lang="ar-SA" sz="2400" dirty="0" smtClean="0"/>
          </a:p>
          <a:p>
            <a:pPr algn="r" rtl="1">
              <a:buFont typeface="Wingdings" panose="05000000000000000000" pitchFamily="2" charset="2"/>
              <a:buChar char="§"/>
            </a:pPr>
            <a:r>
              <a:rPr lang="ar-SA" sz="2400" dirty="0" smtClean="0"/>
              <a:t> </a:t>
            </a:r>
            <a:r>
              <a:rPr lang="ar-SA" sz="2400" dirty="0"/>
              <a:t>كما تم  عقد (3) برامج تدريبية لمدرّبي مؤسسة التدريب المهني في أقاليم الوسط والجنوب والشمال ضمن مبادرة لإدخال ثقافة الضمان ضمن مناهج التدريب المهني، وتنظيم يوم توعوي ميداني في كافة محافظات المملكة للتعريف بتعديلات القانون الجديد</a:t>
            </a:r>
            <a:r>
              <a:rPr lang="ar-SA" sz="2400" dirty="0" smtClean="0"/>
              <a:t>،</a:t>
            </a:r>
          </a:p>
          <a:p>
            <a:pPr algn="r" rtl="1">
              <a:buFont typeface="Wingdings" panose="05000000000000000000" pitchFamily="2" charset="2"/>
              <a:buChar char="§"/>
            </a:pPr>
            <a:r>
              <a:rPr lang="ar-SA" sz="2400" dirty="0" smtClean="0"/>
              <a:t> </a:t>
            </a:r>
            <a:r>
              <a:rPr lang="ar-SA" sz="2400" dirty="0"/>
              <a:t>وكذلك تنظيم عقد جلسة حوارية لممثلات الهيئات النسائية في محافظة الزرقاء لاستعراض مزايا وحقوق المرأة في قانون الضمان الاجتماعي، </a:t>
            </a:r>
            <a:endParaRPr lang="ar-SA" sz="2400" dirty="0" smtClean="0"/>
          </a:p>
          <a:p>
            <a:pPr algn="r" rtl="1">
              <a:buFont typeface="Wingdings" panose="05000000000000000000" pitchFamily="2" charset="2"/>
              <a:buChar char="§"/>
            </a:pPr>
            <a:r>
              <a:rPr lang="ar-SA" sz="2400" dirty="0" smtClean="0"/>
              <a:t>وتجاوزت </a:t>
            </a:r>
            <a:r>
              <a:rPr lang="ar-SA" sz="2400" dirty="0"/>
              <a:t>لقاءات الناطق الرسمي الإذاعية والتلفازية خلال فترة الربع الثاني من العام الجاري الـ (130) لقاءً، بالإضافة الى متابعة ما ينشر في وسائل الاعلام والرد عليها</a:t>
            </a:r>
            <a:endParaRPr lang="en-GB" sz="2400" dirty="0"/>
          </a:p>
          <a:p>
            <a:pPr algn="r" rtl="1"/>
            <a:endParaRPr lang="en-GB" sz="2400" dirty="0"/>
          </a:p>
        </p:txBody>
      </p:sp>
    </p:spTree>
    <p:extLst>
      <p:ext uri="{BB962C8B-B14F-4D97-AF65-F5344CB8AC3E}">
        <p14:creationId xmlns:p14="http://schemas.microsoft.com/office/powerpoint/2010/main" val="72742706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0" y="-26988"/>
            <a:ext cx="9144000" cy="1143001"/>
          </a:xfrm>
          <a:solidFill>
            <a:schemeClr val="bg1">
              <a:lumMod val="85000"/>
            </a:schemeClr>
          </a:solidFill>
        </p:spPr>
        <p:txBody>
          <a:bodyPr>
            <a:normAutofit/>
          </a:bodyPr>
          <a:lstStyle/>
          <a:p>
            <a:pPr>
              <a:defRPr/>
            </a:pPr>
            <a:r>
              <a:rPr lang="ar-SA" altLang="en-US" sz="3600" b="1" dirty="0" smtClean="0">
                <a:solidFill>
                  <a:srgbClr val="C00000"/>
                </a:solidFill>
              </a:rPr>
              <a:t>ورشة عمل</a:t>
            </a:r>
            <a:endParaRPr lang="en-US" altLang="en-US" sz="3600" b="1" dirty="0" smtClean="0">
              <a:solidFill>
                <a:srgbClr val="C00000"/>
              </a:solidFill>
            </a:endParaRPr>
          </a:p>
        </p:txBody>
      </p:sp>
      <p:sp>
        <p:nvSpPr>
          <p:cNvPr id="159747" name="Content Placeholder 2"/>
          <p:cNvSpPr>
            <a:spLocks noGrp="1"/>
          </p:cNvSpPr>
          <p:nvPr>
            <p:ph idx="1"/>
          </p:nvPr>
        </p:nvSpPr>
        <p:spPr>
          <a:xfrm>
            <a:off x="179512" y="1700609"/>
            <a:ext cx="8784976" cy="5184775"/>
          </a:xfrm>
        </p:spPr>
        <p:txBody>
          <a:bodyPr>
            <a:normAutofit/>
          </a:bodyPr>
          <a:lstStyle/>
          <a:p>
            <a:pPr algn="ctr" rtl="1"/>
            <a:r>
              <a:rPr lang="ar-SA" altLang="en-US" sz="2800" dirty="0" smtClean="0"/>
              <a:t>في ضوء ممارستكم المهنية وفي ضوء خطوات ومراحل  اعداد الحملات الاعلامية التي تم استعراضها سابقاً يرجى تجهيز حملة اعلامية لمكافحة التدخين بالتعاون مع هيئات المجتمع المدني المهتمة.</a:t>
            </a:r>
            <a:endParaRPr lang="en-US" altLang="en-US" sz="2800" dirty="0" smtClean="0"/>
          </a:p>
        </p:txBody>
      </p:sp>
      <p:sp>
        <p:nvSpPr>
          <p:cNvPr id="15974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304E1A1F-892C-4575-B1CA-9645C676080D}" type="slidenum">
              <a:rPr lang="ar-SA" altLang="en-US" sz="1400" smtClean="0"/>
              <a:pPr eaLnBrk="1" hangingPunct="1">
                <a:spcBef>
                  <a:spcPct val="0"/>
                </a:spcBef>
                <a:buFontTx/>
                <a:buNone/>
              </a:pPr>
              <a:t>135</a:t>
            </a:fld>
            <a:endParaRPr lang="en-US" altLang="en-US" sz="140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285761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ChangeArrowheads="1"/>
          </p:cNvSpPr>
          <p:nvPr/>
        </p:nvSpPr>
        <p:spPr bwMode="auto">
          <a:xfrm>
            <a:off x="611188" y="1484313"/>
            <a:ext cx="8066087" cy="440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90000"/>
              </a:lnSpc>
              <a:spcBef>
                <a:spcPct val="20000"/>
              </a:spcBef>
              <a:defRPr/>
            </a:pPr>
            <a:r>
              <a:rPr lang="ar-SA" sz="4000" b="1" dirty="0">
                <a:solidFill>
                  <a:srgbClr val="C00000"/>
                </a:solidFill>
                <a:latin typeface="Edwardian Script ITC" pitchFamily="66" charset="0"/>
                <a:cs typeface="+mn-cs"/>
              </a:rPr>
              <a:t>شكرا لمشارتكم</a:t>
            </a:r>
          </a:p>
          <a:p>
            <a:pPr algn="ctr">
              <a:lnSpc>
                <a:spcPct val="90000"/>
              </a:lnSpc>
              <a:spcBef>
                <a:spcPct val="20000"/>
              </a:spcBef>
              <a:defRPr/>
            </a:pPr>
            <a:r>
              <a:rPr lang="en-US" sz="6000" dirty="0">
                <a:latin typeface="Edwardian Script ITC" pitchFamily="66" charset="0"/>
                <a:cs typeface="Diwani Simple Outline" pitchFamily="2" charset="-78"/>
              </a:rPr>
              <a:t>Thank You</a:t>
            </a:r>
            <a:endParaRPr lang="ar-SA" sz="6000" dirty="0">
              <a:latin typeface="Edwardian Script ITC" pitchFamily="66" charset="0"/>
              <a:cs typeface="Diwani Simple Outline" pitchFamily="2" charset="-78"/>
            </a:endParaRPr>
          </a:p>
          <a:p>
            <a:pPr algn="ctr">
              <a:defRPr/>
            </a:pPr>
            <a:endParaRPr lang="ar-SA" altLang="en-US" sz="2800" dirty="0"/>
          </a:p>
          <a:p>
            <a:pPr algn="ctr">
              <a:defRPr/>
            </a:pPr>
            <a:endParaRPr lang="ar-SA" altLang="en-US" sz="2800" dirty="0"/>
          </a:p>
          <a:p>
            <a:pPr algn="ctr">
              <a:defRPr/>
            </a:pPr>
            <a:r>
              <a:rPr lang="ar-SA" altLang="en-US" sz="2400" b="1" dirty="0"/>
              <a:t>محمد ابوزيد</a:t>
            </a:r>
          </a:p>
          <a:p>
            <a:pPr algn="ctr">
              <a:defRPr/>
            </a:pPr>
            <a:r>
              <a:rPr lang="ar-SA" altLang="en-US" sz="2400" b="1" dirty="0"/>
              <a:t>المدرب والمستشار</a:t>
            </a:r>
          </a:p>
          <a:p>
            <a:pPr algn="ctr">
              <a:defRPr/>
            </a:pPr>
            <a:r>
              <a:rPr lang="ar-SA" altLang="en-US" sz="2400" b="1" dirty="0"/>
              <a:t> لشوؤن التخطيط الاسترتيجي </a:t>
            </a:r>
            <a:r>
              <a:rPr lang="ar-SA" altLang="en-US" sz="2400" b="1" dirty="0" smtClean="0"/>
              <a:t>والتسويق والاعلام</a:t>
            </a:r>
            <a:endParaRPr lang="ar-SA" altLang="en-US" sz="2400" b="1" dirty="0"/>
          </a:p>
          <a:p>
            <a:pPr algn="ctr">
              <a:defRPr/>
            </a:pPr>
            <a:r>
              <a:rPr lang="ar-SA" altLang="en-US" sz="2400" b="1" dirty="0"/>
              <a:t>0795539992</a:t>
            </a:r>
            <a:endParaRPr lang="en-US" altLang="en-US" sz="2400" b="1" dirty="0"/>
          </a:p>
          <a:p>
            <a:pPr algn="ctr">
              <a:lnSpc>
                <a:spcPct val="90000"/>
              </a:lnSpc>
              <a:spcBef>
                <a:spcPct val="20000"/>
              </a:spcBef>
              <a:defRPr/>
            </a:pPr>
            <a:r>
              <a:rPr lang="en-US" sz="2400" dirty="0">
                <a:latin typeface="Edwardian Script ITC" pitchFamily="66" charset="0"/>
                <a:cs typeface="Diwani Simple Outline" pitchFamily="2" charset="-78"/>
              </a:rPr>
              <a:t>m.abuzaid51@yahoo.com</a:t>
            </a:r>
            <a:endParaRPr lang="ar-BH" sz="2400" dirty="0">
              <a:latin typeface="Edwardian Script ITC" pitchFamily="66" charset="0"/>
              <a:cs typeface="Diwani Simple Outline" pitchFamily="2" charset="-78"/>
            </a:endParaRPr>
          </a:p>
        </p:txBody>
      </p:sp>
      <p:sp>
        <p:nvSpPr>
          <p:cNvPr id="1914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A6E7B6DF-C110-4B8C-9F97-59A39995A33F}" type="slidenum">
              <a:rPr lang="ar-SA" altLang="en-US" sz="1400" smtClean="0"/>
              <a:pPr eaLnBrk="1" hangingPunct="1">
                <a:spcBef>
                  <a:spcPct val="0"/>
                </a:spcBef>
                <a:buFontTx/>
                <a:buNone/>
              </a:pPr>
              <a:t>136</a:t>
            </a:fld>
            <a:endParaRPr lang="en-US" altLang="en-US" sz="1400" smtClean="0"/>
          </a:p>
        </p:txBody>
      </p:sp>
    </p:spTree>
    <p:extLst>
      <p:ext uri="{BB962C8B-B14F-4D97-AF65-F5344CB8AC3E}">
        <p14:creationId xmlns:p14="http://schemas.microsoft.com/office/powerpoint/2010/main" val="12940648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8852">
                                            <p:txEl>
                                              <p:pRg st="0" end="0"/>
                                            </p:txEl>
                                          </p:spTgt>
                                        </p:tgtEl>
                                        <p:attrNameLst>
                                          <p:attrName>style.visibility</p:attrName>
                                        </p:attrNameLst>
                                      </p:cBhvr>
                                      <p:to>
                                        <p:strVal val="visible"/>
                                      </p:to>
                                    </p:set>
                                    <p:animEffect transition="in" filter="strips(downLeft)">
                                      <p:cBhvr>
                                        <p:cTn id="7" dur="500"/>
                                        <p:tgtEl>
                                          <p:spTgt spid="7885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8852">
                                            <p:txEl>
                                              <p:pRg st="1" end="1"/>
                                            </p:txEl>
                                          </p:spTgt>
                                        </p:tgtEl>
                                        <p:attrNameLst>
                                          <p:attrName>style.visibility</p:attrName>
                                        </p:attrNameLst>
                                      </p:cBhvr>
                                      <p:to>
                                        <p:strVal val="visible"/>
                                      </p:to>
                                    </p:set>
                                    <p:animEffect transition="in" filter="strips(downLeft)">
                                      <p:cBhvr>
                                        <p:cTn id="12" dur="500"/>
                                        <p:tgtEl>
                                          <p:spTgt spid="7885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8852">
                                            <p:txEl>
                                              <p:pRg st="4" end="4"/>
                                            </p:txEl>
                                          </p:spTgt>
                                        </p:tgtEl>
                                        <p:attrNameLst>
                                          <p:attrName>style.visibility</p:attrName>
                                        </p:attrNameLst>
                                      </p:cBhvr>
                                      <p:to>
                                        <p:strVal val="visible"/>
                                      </p:to>
                                    </p:set>
                                    <p:animEffect transition="in" filter="strips(downLeft)">
                                      <p:cBhvr>
                                        <p:cTn id="17" dur="500"/>
                                        <p:tgtEl>
                                          <p:spTgt spid="78852">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78852">
                                            <p:txEl>
                                              <p:pRg st="5" end="5"/>
                                            </p:txEl>
                                          </p:spTgt>
                                        </p:tgtEl>
                                        <p:attrNameLst>
                                          <p:attrName>style.visibility</p:attrName>
                                        </p:attrNameLst>
                                      </p:cBhvr>
                                      <p:to>
                                        <p:strVal val="visible"/>
                                      </p:to>
                                    </p:set>
                                    <p:animEffect transition="in" filter="strips(downLeft)">
                                      <p:cBhvr>
                                        <p:cTn id="22" dur="500"/>
                                        <p:tgtEl>
                                          <p:spTgt spid="78852">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78852">
                                            <p:txEl>
                                              <p:pRg st="6" end="6"/>
                                            </p:txEl>
                                          </p:spTgt>
                                        </p:tgtEl>
                                        <p:attrNameLst>
                                          <p:attrName>style.visibility</p:attrName>
                                        </p:attrNameLst>
                                      </p:cBhvr>
                                      <p:to>
                                        <p:strVal val="visible"/>
                                      </p:to>
                                    </p:set>
                                    <p:animEffect transition="in" filter="strips(downLeft)">
                                      <p:cBhvr>
                                        <p:cTn id="27" dur="500"/>
                                        <p:tgtEl>
                                          <p:spTgt spid="78852">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78852">
                                            <p:txEl>
                                              <p:pRg st="7" end="7"/>
                                            </p:txEl>
                                          </p:spTgt>
                                        </p:tgtEl>
                                        <p:attrNameLst>
                                          <p:attrName>style.visibility</p:attrName>
                                        </p:attrNameLst>
                                      </p:cBhvr>
                                      <p:to>
                                        <p:strVal val="visible"/>
                                      </p:to>
                                    </p:set>
                                    <p:animEffect transition="in" filter="strips(downLeft)">
                                      <p:cBhvr>
                                        <p:cTn id="32" dur="500"/>
                                        <p:tgtEl>
                                          <p:spTgt spid="78852">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78852">
                                            <p:txEl>
                                              <p:pRg st="8" end="8"/>
                                            </p:txEl>
                                          </p:spTgt>
                                        </p:tgtEl>
                                        <p:attrNameLst>
                                          <p:attrName>style.visibility</p:attrName>
                                        </p:attrNameLst>
                                      </p:cBhvr>
                                      <p:to>
                                        <p:strVal val="visible"/>
                                      </p:to>
                                    </p:set>
                                    <p:animEffect transition="in" filter="strips(downLeft)">
                                      <p:cBhvr>
                                        <p:cTn id="37" dur="500"/>
                                        <p:tgtEl>
                                          <p:spTgt spid="7885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915" name="Rectangle 3"/>
          <p:cNvSpPr>
            <a:spLocks noGrp="1" noChangeArrowheads="1"/>
          </p:cNvSpPr>
          <p:nvPr>
            <p:ph idx="1"/>
          </p:nvPr>
        </p:nvSpPr>
        <p:spPr>
          <a:xfrm>
            <a:off x="457200" y="1052513"/>
            <a:ext cx="8229600" cy="4525962"/>
          </a:xfrm>
        </p:spPr>
        <p:txBody>
          <a:bodyPr/>
          <a:lstStyle/>
          <a:p>
            <a:pPr algn="r" rtl="1" eaLnBrk="1" hangingPunct="1">
              <a:buFont typeface="Wingdings" pitchFamily="2" charset="2"/>
              <a:buNone/>
            </a:pPr>
            <a:r>
              <a:rPr lang="ar-SA" altLang="en-US" b="1" dirty="0" smtClean="0">
                <a:solidFill>
                  <a:srgbClr val="C00000"/>
                </a:solidFill>
              </a:rPr>
              <a:t>نتائج عدم الاستقرار</a:t>
            </a:r>
            <a:r>
              <a:rPr lang="ar-SA" altLang="en-US" sz="3600" dirty="0" smtClean="0"/>
              <a:t>:</a:t>
            </a:r>
          </a:p>
          <a:p>
            <a:pPr algn="r" rtl="1" eaLnBrk="1" hangingPunct="1"/>
            <a:r>
              <a:rPr lang="ar-SA" altLang="en-US" sz="2800" dirty="0" smtClean="0"/>
              <a:t>تشويه اسم وصورة المؤسسة في المجتمع.</a:t>
            </a:r>
          </a:p>
          <a:p>
            <a:pPr algn="r" rtl="1" eaLnBrk="1" hangingPunct="1"/>
            <a:r>
              <a:rPr lang="ar-SA" altLang="en-US" sz="2800" dirty="0" smtClean="0"/>
              <a:t>عدم رضا الجمهورعن المؤسسة.</a:t>
            </a:r>
          </a:p>
          <a:p>
            <a:pPr algn="r" rtl="1" eaLnBrk="1" hangingPunct="1"/>
            <a:r>
              <a:rPr lang="ar-SA" altLang="en-US" sz="2800" dirty="0" smtClean="0"/>
              <a:t>وقف التعامل مع المؤسسة </a:t>
            </a:r>
            <a:r>
              <a:rPr lang="ar-JO" altLang="en-US" sz="2800" dirty="0" smtClean="0"/>
              <a:t>والتوقف عن طلب الخدمه</a:t>
            </a:r>
            <a:r>
              <a:rPr lang="ar-SA" altLang="en-US" sz="2800" dirty="0" smtClean="0"/>
              <a:t>.</a:t>
            </a:r>
            <a:r>
              <a:rPr lang="ar-JO" altLang="en-US" sz="2800" dirty="0" smtClean="0"/>
              <a:t> </a:t>
            </a:r>
            <a:endParaRPr lang="ar-SA" altLang="en-US" sz="2800" dirty="0" smtClean="0"/>
          </a:p>
          <a:p>
            <a:pPr algn="r" rtl="1" eaLnBrk="1" hangingPunct="1"/>
            <a:r>
              <a:rPr lang="ar-SA" altLang="en-US" sz="2800" dirty="0" smtClean="0"/>
              <a:t> اللجوء الى من يحقق الاستقرار والرضا...              </a:t>
            </a:r>
          </a:p>
        </p:txBody>
      </p:sp>
      <p:pic>
        <p:nvPicPr>
          <p:cNvPr id="37891" name="Picture 2" descr="http://t1.gstatic.com/images?q=tbn:ANd9GcSj-maF-Vo9Q55XoiD1YEZ--i2qTP3E5VEwcNInMaPCXtZ40C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60800"/>
            <a:ext cx="3635896" cy="299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Title 1"/>
          <p:cNvSpPr>
            <a:spLocks noGrp="1"/>
          </p:cNvSpPr>
          <p:nvPr>
            <p:ph type="title"/>
          </p:nvPr>
        </p:nvSpPr>
        <p:spPr>
          <a:xfrm>
            <a:off x="-27296" y="0"/>
            <a:ext cx="9144000" cy="1035050"/>
          </a:xfrm>
          <a:solidFill>
            <a:schemeClr val="bg1">
              <a:lumMod val="95000"/>
            </a:schemeClr>
          </a:solidFill>
          <a:ln>
            <a:solidFill>
              <a:srgbClr val="C00000"/>
            </a:solidFill>
          </a:ln>
        </p:spPr>
        <p:txBody>
          <a:bodyPr/>
          <a:lstStyle/>
          <a:p>
            <a:pPr>
              <a:defRPr/>
            </a:pPr>
            <a:r>
              <a:rPr lang="ar-SA" altLang="en-US" sz="3200" b="1" dirty="0" smtClean="0"/>
              <a:t>الاستقرار في العلاقة ما بين المؤسسة والجمهور</a:t>
            </a:r>
            <a:endParaRPr lang="ar-SA" altLang="en-US" sz="3200" b="1" dirty="0" smtClean="0">
              <a:cs typeface="AL-Mohanad Bold" pitchFamily="2" charset="-78"/>
            </a:endParaRPr>
          </a:p>
        </p:txBody>
      </p:sp>
      <p:sp>
        <p:nvSpPr>
          <p:cNvPr id="3789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A899C9D4-7673-4DD9-B101-93252810201C}" type="slidenum">
              <a:rPr lang="ar-SA" altLang="en-US" sz="1400" smtClean="0"/>
              <a:pPr eaLnBrk="1" hangingPunct="1">
                <a:spcBef>
                  <a:spcPct val="0"/>
                </a:spcBef>
                <a:buFontTx/>
                <a:buNone/>
              </a:pPr>
              <a:t>14</a:t>
            </a:fld>
            <a:endParaRPr lang="en-US" altLang="en-US" sz="1400" dirty="0" smtClean="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472514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0246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Effect transition="in" filter="slide(fromBottom)">
                                      <p:cBhvr>
                                        <p:cTn id="7" dur="500">
                                          <p:stCondLst>
                                            <p:cond delay="0"/>
                                          </p:stCondLst>
                                        </p:cTn>
                                        <p:tgtEl>
                                          <p:spTgt spid="166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66915">
                                            <p:txEl>
                                              <p:pRg st="1" end="1"/>
                                            </p:txEl>
                                          </p:spTgt>
                                        </p:tgtEl>
                                        <p:attrNameLst>
                                          <p:attrName>style.visibility</p:attrName>
                                        </p:attrNameLst>
                                      </p:cBhvr>
                                      <p:to>
                                        <p:strVal val="visible"/>
                                      </p:to>
                                    </p:set>
                                    <p:animEffect transition="in" filter="slide(fromBottom)">
                                      <p:cBhvr>
                                        <p:cTn id="12" dur="500">
                                          <p:stCondLst>
                                            <p:cond delay="0"/>
                                          </p:stCondLst>
                                        </p:cTn>
                                        <p:tgtEl>
                                          <p:spTgt spid="166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66915">
                                            <p:txEl>
                                              <p:pRg st="2" end="2"/>
                                            </p:txEl>
                                          </p:spTgt>
                                        </p:tgtEl>
                                        <p:attrNameLst>
                                          <p:attrName>style.visibility</p:attrName>
                                        </p:attrNameLst>
                                      </p:cBhvr>
                                      <p:to>
                                        <p:strVal val="visible"/>
                                      </p:to>
                                    </p:set>
                                    <p:animEffect transition="in" filter="slide(fromBottom)">
                                      <p:cBhvr>
                                        <p:cTn id="17" dur="500">
                                          <p:stCondLst>
                                            <p:cond delay="0"/>
                                          </p:stCondLst>
                                        </p:cTn>
                                        <p:tgtEl>
                                          <p:spTgt spid="1669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66915">
                                            <p:txEl>
                                              <p:pRg st="3" end="3"/>
                                            </p:txEl>
                                          </p:spTgt>
                                        </p:tgtEl>
                                        <p:attrNameLst>
                                          <p:attrName>style.visibility</p:attrName>
                                        </p:attrNameLst>
                                      </p:cBhvr>
                                      <p:to>
                                        <p:strVal val="visible"/>
                                      </p:to>
                                    </p:set>
                                    <p:animEffect transition="in" filter="slide(fromBottom)">
                                      <p:cBhvr>
                                        <p:cTn id="22" dur="500">
                                          <p:stCondLst>
                                            <p:cond delay="0"/>
                                          </p:stCondLst>
                                        </p:cTn>
                                        <p:tgtEl>
                                          <p:spTgt spid="1669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66915">
                                            <p:txEl>
                                              <p:pRg st="4" end="4"/>
                                            </p:txEl>
                                          </p:spTgt>
                                        </p:tgtEl>
                                        <p:attrNameLst>
                                          <p:attrName>style.visibility</p:attrName>
                                        </p:attrNameLst>
                                      </p:cBhvr>
                                      <p:to>
                                        <p:strVal val="visible"/>
                                      </p:to>
                                    </p:set>
                                    <p:animEffect transition="in" filter="slide(fromBottom)">
                                      <p:cBhvr>
                                        <p:cTn id="27" dur="500">
                                          <p:stCondLst>
                                            <p:cond delay="0"/>
                                          </p:stCondLst>
                                        </p:cTn>
                                        <p:tgtEl>
                                          <p:spTgt spid="166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4343400" y="-374224"/>
            <a:ext cx="426720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a:spcBef>
                <a:spcPct val="0"/>
              </a:spcBef>
              <a:buFontTx/>
              <a:buNone/>
            </a:pPr>
            <a:endParaRPr lang="ar-SA" altLang="en-US" dirty="0">
              <a:solidFill>
                <a:srgbClr val="C00000"/>
              </a:solidFill>
              <a:latin typeface="كوفي 14 اسود"/>
              <a:cs typeface="Times New Roman" pitchFamily="18" charset="0"/>
            </a:endParaRPr>
          </a:p>
          <a:p>
            <a:pPr algn="ctr">
              <a:spcBef>
                <a:spcPct val="0"/>
              </a:spcBef>
              <a:buFontTx/>
              <a:buNone/>
            </a:pPr>
            <a:endParaRPr lang="ar-SA" altLang="en-US" dirty="0">
              <a:solidFill>
                <a:srgbClr val="C00000"/>
              </a:solidFill>
              <a:latin typeface="كوفي 14 اسود"/>
              <a:cs typeface="Times New Roman" pitchFamily="18" charset="0"/>
            </a:endParaRPr>
          </a:p>
          <a:p>
            <a:pPr algn="ctr">
              <a:spcBef>
                <a:spcPct val="0"/>
              </a:spcBef>
              <a:buFontTx/>
              <a:buNone/>
            </a:pPr>
            <a:endParaRPr lang="ar-SA" altLang="en-US" dirty="0">
              <a:solidFill>
                <a:srgbClr val="C00000"/>
              </a:solidFill>
              <a:latin typeface="كوفي 14 اسود"/>
              <a:cs typeface="Times New Roman" pitchFamily="18" charset="0"/>
            </a:endParaRPr>
          </a:p>
          <a:p>
            <a:pPr algn="ctr">
              <a:spcBef>
                <a:spcPct val="0"/>
              </a:spcBef>
              <a:buFontTx/>
              <a:buNone/>
            </a:pPr>
            <a:endParaRPr lang="ar-SA" altLang="en-US" dirty="0">
              <a:solidFill>
                <a:srgbClr val="C00000"/>
              </a:solidFill>
              <a:latin typeface="كوفي 14 اسود"/>
              <a:cs typeface="Times New Roman" pitchFamily="18" charset="0"/>
            </a:endParaRPr>
          </a:p>
          <a:p>
            <a:pPr algn="ctr">
              <a:spcBef>
                <a:spcPct val="0"/>
              </a:spcBef>
              <a:buFontTx/>
              <a:buNone/>
            </a:pPr>
            <a:r>
              <a:rPr lang="ar-SA" altLang="en-US" dirty="0">
                <a:solidFill>
                  <a:srgbClr val="C00000"/>
                </a:solidFill>
                <a:latin typeface="كوفي 14 اسود"/>
                <a:cs typeface="Times New Roman" pitchFamily="18" charset="0"/>
              </a:rPr>
              <a:t>ماهي الصورة الذهنية</a:t>
            </a:r>
          </a:p>
          <a:p>
            <a:pPr algn="ctr">
              <a:spcBef>
                <a:spcPct val="0"/>
              </a:spcBef>
              <a:buFontTx/>
              <a:buNone/>
            </a:pPr>
            <a:r>
              <a:rPr lang="ar-SA" altLang="en-US" sz="7200" dirty="0">
                <a:solidFill>
                  <a:srgbClr val="C00000"/>
                </a:solidFill>
                <a:latin typeface="كوفي 14 اسود"/>
                <a:cs typeface="Times New Roman" pitchFamily="18" charset="0"/>
              </a:rPr>
              <a:t>؟</a:t>
            </a:r>
          </a:p>
          <a:p>
            <a:pPr algn="ctr">
              <a:spcBef>
                <a:spcPct val="0"/>
              </a:spcBef>
              <a:buFontTx/>
              <a:buNone/>
            </a:pPr>
            <a:r>
              <a:rPr lang="ar-SA" altLang="en-US" sz="2800" dirty="0">
                <a:solidFill>
                  <a:srgbClr val="C00000"/>
                </a:solidFill>
                <a:latin typeface="كوفي 14 اسود"/>
                <a:cs typeface="Times New Roman" pitchFamily="18" charset="0"/>
              </a:rPr>
              <a:t>وماهي العوامل المؤثرة في تحديد المكانة الذهنية للم</a:t>
            </a:r>
            <a:r>
              <a:rPr lang="ar-JO" altLang="en-US" sz="2800" dirty="0">
                <a:solidFill>
                  <a:srgbClr val="C00000"/>
                </a:solidFill>
                <a:latin typeface="كوفي 14 اسود"/>
                <a:cs typeface="Times New Roman" pitchFamily="18" charset="0"/>
              </a:rPr>
              <a:t>ؤسسة</a:t>
            </a:r>
            <a:endParaRPr lang="ar-SA" altLang="en-US" sz="2800" dirty="0">
              <a:solidFill>
                <a:srgbClr val="C00000"/>
              </a:solidFill>
              <a:latin typeface="كوفي 14 اسود"/>
              <a:cs typeface="Times New Roman" pitchFamily="18" charset="0"/>
            </a:endParaRPr>
          </a:p>
          <a:p>
            <a:pPr algn="ctr">
              <a:spcBef>
                <a:spcPct val="0"/>
              </a:spcBef>
              <a:buFontTx/>
              <a:buNone/>
            </a:pPr>
            <a:r>
              <a:rPr lang="ar-SA" altLang="en-US" sz="8000" dirty="0">
                <a:solidFill>
                  <a:srgbClr val="C00000"/>
                </a:solidFill>
                <a:latin typeface="كوفي 14 اسود"/>
                <a:cs typeface="Times New Roman" pitchFamily="18" charset="0"/>
              </a:rPr>
              <a:t>؟</a:t>
            </a:r>
            <a:endParaRPr lang="en-US" altLang="en-US" sz="4400" dirty="0">
              <a:solidFill>
                <a:srgbClr val="C00000"/>
              </a:solidFill>
            </a:endParaRPr>
          </a:p>
        </p:txBody>
      </p:sp>
      <p:pic>
        <p:nvPicPr>
          <p:cNvPr id="38915" name="Picture 2" descr="http://t1.gstatic.com/images?q=tbn:ANd9GcQUaTU6jxtK41OppmDjrj-_jzeLvGXAhefPcrrK8_a__e78Xm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6576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Rectangle 4"/>
          <p:cNvSpPr>
            <a:spLocks noChangeArrowheads="1"/>
          </p:cNvSpPr>
          <p:nvPr/>
        </p:nvSpPr>
        <p:spPr bwMode="auto">
          <a:xfrm rot="-1518814">
            <a:off x="1558925" y="847725"/>
            <a:ext cx="30654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en-US" altLang="en-US" sz="3600" b="1" dirty="0">
                <a:solidFill>
                  <a:srgbClr val="FFC000"/>
                </a:solidFill>
                <a:latin typeface="كوفي 14 اسود"/>
                <a:cs typeface="Times New Roman" pitchFamily="18" charset="0"/>
              </a:rPr>
              <a:t>C.IMAGE</a:t>
            </a:r>
            <a:endParaRPr lang="en-US" altLang="en-US" sz="3600" b="1" dirty="0">
              <a:solidFill>
                <a:srgbClr val="FFC000"/>
              </a:solidFill>
            </a:endParaRPr>
          </a:p>
        </p:txBody>
      </p:sp>
      <p:sp>
        <p:nvSpPr>
          <p:cNvPr id="3891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EFBC473E-00B0-4F68-92C6-293B703899C6}" type="slidenum">
              <a:rPr lang="ar-SA" altLang="en-US" sz="1400" smtClean="0"/>
              <a:pPr eaLnBrk="1" hangingPunct="1">
                <a:spcBef>
                  <a:spcPct val="0"/>
                </a:spcBef>
                <a:buFontTx/>
                <a:buNone/>
              </a:pPr>
              <a:t>15</a:t>
            </a:fld>
            <a:endParaRPr lang="en-US" altLang="en-US" sz="1400" dirty="0" smtClean="0"/>
          </a:p>
        </p:txBody>
      </p:sp>
    </p:spTree>
    <p:extLst>
      <p:ext uri="{BB962C8B-B14F-4D97-AF65-F5344CB8AC3E}">
        <p14:creationId xmlns:p14="http://schemas.microsoft.com/office/powerpoint/2010/main" val="31774389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0" y="-26988"/>
            <a:ext cx="9144000" cy="1143001"/>
          </a:xfrm>
          <a:solidFill>
            <a:schemeClr val="bg1">
              <a:lumMod val="95000"/>
            </a:schemeClr>
          </a:solidFill>
          <a:ln>
            <a:solidFill>
              <a:srgbClr val="C00000"/>
            </a:solidFill>
          </a:ln>
        </p:spPr>
        <p:txBody>
          <a:bodyPr>
            <a:normAutofit/>
          </a:bodyPr>
          <a:lstStyle/>
          <a:p>
            <a:pPr>
              <a:defRPr/>
            </a:pPr>
            <a:r>
              <a:rPr lang="ar-SA" altLang="en-US" sz="3600" b="1" dirty="0" smtClean="0">
                <a:solidFill>
                  <a:srgbClr val="C00000"/>
                </a:solidFill>
              </a:rPr>
              <a:t>للمناقشة</a:t>
            </a:r>
            <a:endParaRPr lang="en-US" altLang="en-US" sz="3600" b="1" dirty="0" smtClean="0">
              <a:solidFill>
                <a:srgbClr val="C00000"/>
              </a:solidFill>
            </a:endParaRPr>
          </a:p>
        </p:txBody>
      </p:sp>
      <p:sp>
        <p:nvSpPr>
          <p:cNvPr id="3" name="Content Placeholder 2"/>
          <p:cNvSpPr>
            <a:spLocks noGrp="1"/>
          </p:cNvSpPr>
          <p:nvPr>
            <p:ph idx="1"/>
          </p:nvPr>
        </p:nvSpPr>
        <p:spPr>
          <a:xfrm>
            <a:off x="457200" y="2276872"/>
            <a:ext cx="8229600" cy="4525962"/>
          </a:xfrm>
        </p:spPr>
        <p:txBody>
          <a:bodyPr>
            <a:normAutofit/>
          </a:bodyPr>
          <a:lstStyle/>
          <a:p>
            <a:pPr algn="ctr" rtl="1">
              <a:defRPr/>
            </a:pPr>
            <a:r>
              <a:rPr lang="ar-SA" sz="3600" b="1" dirty="0" smtClean="0">
                <a:solidFill>
                  <a:srgbClr val="C00000"/>
                </a:solidFill>
              </a:rPr>
              <a:t>كيف  يتطلع المواطن الى مؤسستكم ؟</a:t>
            </a:r>
          </a:p>
          <a:p>
            <a:pPr algn="ctr" rtl="1">
              <a:defRPr/>
            </a:pPr>
            <a:r>
              <a:rPr lang="ar-SA" sz="2800" dirty="0" smtClean="0">
                <a:solidFill>
                  <a:srgbClr val="C00000"/>
                </a:solidFill>
              </a:rPr>
              <a:t>الصورة الذهنية </a:t>
            </a:r>
          </a:p>
          <a:p>
            <a:pPr marL="0" indent="0" algn="ctr" rtl="1">
              <a:buNone/>
              <a:defRPr/>
            </a:pPr>
            <a:r>
              <a:rPr lang="ar-SA" sz="2800" dirty="0" smtClean="0">
                <a:solidFill>
                  <a:srgbClr val="C00000"/>
                </a:solidFill>
              </a:rPr>
              <a:t>لمؤسستكم في المجتمع</a:t>
            </a:r>
          </a:p>
          <a:p>
            <a:pPr marL="0" indent="0">
              <a:buFontTx/>
              <a:buNone/>
              <a:defRPr/>
            </a:pPr>
            <a:r>
              <a:rPr lang="ar-SA" sz="3600" b="1" dirty="0" smtClean="0">
                <a:solidFill>
                  <a:srgbClr val="C00000"/>
                </a:solidFill>
              </a:rPr>
              <a:t>      </a:t>
            </a:r>
            <a:endParaRPr lang="ar-SA" sz="3600" dirty="0" smtClean="0">
              <a:solidFill>
                <a:srgbClr val="C00000"/>
              </a:solidFill>
            </a:endParaRPr>
          </a:p>
          <a:p>
            <a:pPr marL="0" indent="0">
              <a:buFontTx/>
              <a:buNone/>
              <a:defRPr/>
            </a:pPr>
            <a:r>
              <a:rPr lang="ar-SA" sz="3600" dirty="0">
                <a:solidFill>
                  <a:srgbClr val="C00000"/>
                </a:solidFill>
              </a:rPr>
              <a:t> </a:t>
            </a:r>
            <a:r>
              <a:rPr lang="ar-SA" sz="3600" dirty="0" smtClean="0">
                <a:solidFill>
                  <a:srgbClr val="C00000"/>
                </a:solidFill>
              </a:rPr>
              <a:t>        </a:t>
            </a:r>
            <a:endParaRPr lang="en-US" sz="3600" dirty="0">
              <a:solidFill>
                <a:srgbClr val="C00000"/>
              </a:solidFill>
            </a:endParaRPr>
          </a:p>
        </p:txBody>
      </p:sp>
      <p:sp>
        <p:nvSpPr>
          <p:cNvPr id="4608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F0118190-AD99-4B5D-8E85-5A4EFBF2C7EC}" type="slidenum">
              <a:rPr lang="ar-SA" altLang="en-US" sz="1400" smtClean="0"/>
              <a:pPr eaLnBrk="1" hangingPunct="1">
                <a:spcBef>
                  <a:spcPct val="0"/>
                </a:spcBef>
                <a:buFontTx/>
                <a:buNone/>
              </a:pPr>
              <a:t>16</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494116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345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rot="20553712">
            <a:off x="1524187" y="737834"/>
            <a:ext cx="4800600" cy="1060110"/>
          </a:xfrm>
          <a:solidFill>
            <a:schemeClr val="bg1">
              <a:lumMod val="95000"/>
            </a:schemeClr>
          </a:solidFill>
          <a:ln>
            <a:solidFill>
              <a:srgbClr val="FF0000"/>
            </a:solidFill>
          </a:ln>
        </p:spPr>
        <p:txBody>
          <a:bodyPr>
            <a:normAutofit fontScale="90000"/>
          </a:bodyPr>
          <a:lstStyle/>
          <a:p>
            <a:pPr eaLnBrk="1" hangingPunct="1"/>
            <a:r>
              <a:rPr lang="ar-SA" altLang="en-US" sz="4000" b="1" dirty="0" smtClean="0">
                <a:solidFill>
                  <a:srgbClr val="C00000"/>
                </a:solidFill>
                <a:latin typeface="كوفي 14 اسود"/>
                <a:cs typeface="Times New Roman" pitchFamily="18" charset="0"/>
              </a:rPr>
              <a:t>ماهي الصورة الذهنية؟</a:t>
            </a:r>
            <a:br>
              <a:rPr lang="ar-SA" altLang="en-US" sz="4000" b="1" dirty="0" smtClean="0">
                <a:solidFill>
                  <a:srgbClr val="C00000"/>
                </a:solidFill>
                <a:latin typeface="كوفي 14 اسود"/>
                <a:cs typeface="Times New Roman" pitchFamily="18" charset="0"/>
              </a:rPr>
            </a:br>
            <a:endParaRPr lang="en-US" altLang="en-US" sz="4000" b="1" dirty="0" smtClean="0">
              <a:solidFill>
                <a:srgbClr val="C00000"/>
              </a:solidFill>
            </a:endParaRPr>
          </a:p>
        </p:txBody>
      </p:sp>
      <p:sp>
        <p:nvSpPr>
          <p:cNvPr id="39939" name="Rectangle 2"/>
          <p:cNvSpPr>
            <a:spLocks noChangeArrowheads="1"/>
          </p:cNvSpPr>
          <p:nvPr/>
        </p:nvSpPr>
        <p:spPr bwMode="auto">
          <a:xfrm>
            <a:off x="251520" y="1325491"/>
            <a:ext cx="8712968"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r" eaLnBrk="1" hangingPunct="1">
              <a:spcBef>
                <a:spcPct val="0"/>
              </a:spcBef>
              <a:buFontTx/>
              <a:buNone/>
            </a:pPr>
            <a:r>
              <a:rPr lang="ar-DZ" altLang="en-US" sz="2800" b="1" dirty="0"/>
              <a:t/>
            </a:r>
            <a:br>
              <a:rPr lang="ar-DZ" altLang="en-US" sz="2800" b="1" dirty="0"/>
            </a:br>
            <a:endParaRPr lang="ar-SA" altLang="en-US" sz="2800" b="1" dirty="0" smtClean="0"/>
          </a:p>
          <a:p>
            <a:pPr algn="r" eaLnBrk="1" hangingPunct="1">
              <a:spcBef>
                <a:spcPct val="0"/>
              </a:spcBef>
              <a:buFontTx/>
              <a:buNone/>
            </a:pPr>
            <a:r>
              <a:rPr lang="ar-DZ" altLang="en-US" sz="5400" b="1" dirty="0" smtClean="0">
                <a:solidFill>
                  <a:srgbClr val="C00000"/>
                </a:solidFill>
              </a:rPr>
              <a:t>هي</a:t>
            </a:r>
            <a:r>
              <a:rPr lang="ar-DZ" altLang="en-US" sz="2800" b="1" dirty="0" smtClean="0"/>
              <a:t> </a:t>
            </a:r>
            <a:r>
              <a:rPr lang="ar-SA" altLang="en-US" sz="2800" b="1" dirty="0"/>
              <a:t>:</a:t>
            </a:r>
          </a:p>
          <a:p>
            <a:pPr algn="r" eaLnBrk="1" hangingPunct="1">
              <a:spcBef>
                <a:spcPct val="0"/>
              </a:spcBef>
              <a:buFontTx/>
              <a:buNone/>
            </a:pPr>
            <a:r>
              <a:rPr lang="ar-SA" altLang="en-US" sz="2400" dirty="0" smtClean="0"/>
              <a:t>   </a:t>
            </a:r>
            <a:r>
              <a:rPr lang="ar-DZ" altLang="en-US" sz="2400" dirty="0" smtClean="0"/>
              <a:t>الصورة </a:t>
            </a:r>
            <a:r>
              <a:rPr lang="ar-SA" altLang="en-US" sz="2400" dirty="0" smtClean="0"/>
              <a:t> </a:t>
            </a:r>
            <a:r>
              <a:rPr lang="ar-DZ" altLang="en-US" sz="2400" dirty="0"/>
              <a:t>الفعلية التي </a:t>
            </a:r>
            <a:r>
              <a:rPr lang="ar-SA" altLang="en-US" sz="2400" dirty="0"/>
              <a:t> </a:t>
            </a:r>
            <a:r>
              <a:rPr lang="ar-DZ" altLang="en-US" sz="2400" dirty="0"/>
              <a:t>تتكون في</a:t>
            </a:r>
            <a:r>
              <a:rPr lang="ar-SA" altLang="en-US" sz="2400" dirty="0"/>
              <a:t> </a:t>
            </a:r>
            <a:r>
              <a:rPr lang="ar-DZ" altLang="en-US" sz="2400" dirty="0"/>
              <a:t>أذهان الناس </a:t>
            </a:r>
            <a:r>
              <a:rPr lang="ar-DZ" altLang="en-US" sz="2400" dirty="0" smtClean="0"/>
              <a:t>عن</a:t>
            </a:r>
            <a:r>
              <a:rPr lang="ar-SA" altLang="en-US" sz="2400" dirty="0" smtClean="0"/>
              <a:t> </a:t>
            </a:r>
            <a:r>
              <a:rPr lang="ar-DZ" altLang="en-US" sz="2400" dirty="0"/>
              <a:t>المؤسسات المختلفة، وقد تتكون هذه الصورة من </a:t>
            </a:r>
            <a:r>
              <a:rPr lang="ar-SA" altLang="en-US" sz="2400" dirty="0" smtClean="0"/>
              <a:t> </a:t>
            </a:r>
            <a:r>
              <a:rPr lang="ar-DZ" altLang="en-US" sz="2400" dirty="0" smtClean="0"/>
              <a:t>التجربة </a:t>
            </a:r>
            <a:r>
              <a:rPr lang="ar-SA" altLang="en-US" sz="2400" dirty="0" smtClean="0"/>
              <a:t>ا</a:t>
            </a:r>
            <a:r>
              <a:rPr lang="ar-DZ" altLang="en-US" sz="2400" dirty="0" smtClean="0"/>
              <a:t>لمباشرة أو </a:t>
            </a:r>
            <a:r>
              <a:rPr lang="ar-DZ" altLang="en-US" sz="2400" dirty="0"/>
              <a:t>غير المباشرة وقد تكون </a:t>
            </a:r>
            <a:r>
              <a:rPr lang="ar-DZ" altLang="en-US" sz="2400" dirty="0" smtClean="0"/>
              <a:t>عقلانية </a:t>
            </a:r>
            <a:r>
              <a:rPr lang="ar-DZ" altLang="en-US" sz="2400" dirty="0"/>
              <a:t>أو غير </a:t>
            </a:r>
            <a:r>
              <a:rPr lang="ar-DZ" altLang="en-US" sz="2400" dirty="0" smtClean="0"/>
              <a:t>رشيد</a:t>
            </a:r>
            <a:r>
              <a:rPr lang="ar-SA" altLang="en-US" sz="2400" dirty="0" smtClean="0"/>
              <a:t>ة </a:t>
            </a:r>
            <a:r>
              <a:rPr lang="ar-DZ" altLang="en-US" sz="2400" dirty="0" smtClean="0"/>
              <a:t>وقد </a:t>
            </a:r>
            <a:r>
              <a:rPr lang="ar-DZ" altLang="en-US" sz="2400" dirty="0"/>
              <a:t>تعتمد على الأدلة </a:t>
            </a:r>
            <a:r>
              <a:rPr lang="ar-DZ" altLang="en-US" sz="2400" dirty="0" smtClean="0"/>
              <a:t>والوثائق</a:t>
            </a:r>
            <a:r>
              <a:rPr lang="ar-SA" altLang="en-US" sz="2400" dirty="0" smtClean="0"/>
              <a:t> </a:t>
            </a:r>
            <a:r>
              <a:rPr lang="ar-DZ" altLang="en-US" sz="2400" dirty="0" smtClean="0"/>
              <a:t>أو </a:t>
            </a:r>
            <a:r>
              <a:rPr lang="ar-DZ" altLang="en-US" sz="2400" dirty="0"/>
              <a:t>الإشاعات </a:t>
            </a:r>
            <a:r>
              <a:rPr lang="ar-SA" altLang="en-US" sz="2400" dirty="0"/>
              <a:t> </a:t>
            </a:r>
            <a:r>
              <a:rPr lang="ar-DZ" altLang="en-US" sz="2400" dirty="0" smtClean="0"/>
              <a:t>والأقوال</a:t>
            </a:r>
            <a:r>
              <a:rPr lang="ar-SA" altLang="en-US" sz="2400" dirty="0" smtClean="0"/>
              <a:t> </a:t>
            </a:r>
            <a:r>
              <a:rPr lang="ar-DZ" altLang="en-US" sz="2400" dirty="0" smtClean="0"/>
              <a:t>غير </a:t>
            </a:r>
            <a:r>
              <a:rPr lang="ar-SA" altLang="en-US" sz="2400" dirty="0" smtClean="0"/>
              <a:t> </a:t>
            </a:r>
            <a:r>
              <a:rPr lang="ar-DZ" altLang="en-US" sz="2400" dirty="0"/>
              <a:t>الموثقة،</a:t>
            </a:r>
            <a:r>
              <a:rPr lang="ar-SA" altLang="en-US" sz="2400" dirty="0"/>
              <a:t> </a:t>
            </a:r>
            <a:r>
              <a:rPr lang="ar-DZ" altLang="en-US" sz="2400" dirty="0"/>
              <a:t> لكنها</a:t>
            </a:r>
            <a:r>
              <a:rPr lang="ar-SA" altLang="en-US" sz="2400" dirty="0"/>
              <a:t> </a:t>
            </a:r>
            <a:r>
              <a:rPr lang="ar-DZ" altLang="en-US" sz="2400" dirty="0"/>
              <a:t> </a:t>
            </a:r>
            <a:r>
              <a:rPr lang="ar-DZ" altLang="en-US" sz="2400" dirty="0" smtClean="0"/>
              <a:t>في </a:t>
            </a:r>
            <a:r>
              <a:rPr lang="ar-DZ" altLang="en-US" sz="2400" dirty="0"/>
              <a:t>النهاية </a:t>
            </a:r>
            <a:r>
              <a:rPr lang="ar-SA" altLang="en-US" sz="2400" dirty="0"/>
              <a:t> </a:t>
            </a:r>
            <a:r>
              <a:rPr lang="ar-DZ" altLang="en-US" sz="2400" dirty="0"/>
              <a:t>مثل </a:t>
            </a:r>
            <a:r>
              <a:rPr lang="ar-SA" altLang="en-US" sz="2400" dirty="0"/>
              <a:t> </a:t>
            </a:r>
            <a:r>
              <a:rPr lang="ar-DZ" altLang="en-US" sz="2400" dirty="0"/>
              <a:t>واقعاً </a:t>
            </a:r>
            <a:r>
              <a:rPr lang="ar-SA" altLang="en-US" sz="2400" dirty="0"/>
              <a:t>  </a:t>
            </a:r>
            <a:r>
              <a:rPr lang="ar-DZ" altLang="en-US" sz="2400" dirty="0"/>
              <a:t>صادقاً </a:t>
            </a:r>
            <a:r>
              <a:rPr lang="ar-SA" altLang="en-US" sz="2400" dirty="0" smtClean="0"/>
              <a:t> </a:t>
            </a:r>
            <a:r>
              <a:rPr lang="ar-DZ" altLang="en-US" sz="2400" dirty="0"/>
              <a:t>بالنسبة </a:t>
            </a:r>
            <a:r>
              <a:rPr lang="ar-SA" altLang="en-US" sz="2400" dirty="0" smtClean="0"/>
              <a:t> </a:t>
            </a:r>
            <a:r>
              <a:rPr lang="ar-DZ" altLang="en-US" sz="2400" dirty="0"/>
              <a:t>لمن </a:t>
            </a:r>
            <a:r>
              <a:rPr lang="ar-SA" altLang="en-US" sz="2400" dirty="0"/>
              <a:t> </a:t>
            </a:r>
            <a:r>
              <a:rPr lang="ar-DZ" altLang="en-US" sz="2400" dirty="0"/>
              <a:t>يحملونها </a:t>
            </a:r>
            <a:r>
              <a:rPr lang="ar-SA" altLang="en-US" sz="2400" dirty="0" smtClean="0"/>
              <a:t> </a:t>
            </a:r>
            <a:r>
              <a:rPr lang="ar-DZ" altLang="en-US" sz="2400" dirty="0"/>
              <a:t>في</a:t>
            </a:r>
            <a:r>
              <a:rPr lang="ar-SA" altLang="en-US" sz="2400" dirty="0"/>
              <a:t> ر</a:t>
            </a:r>
            <a:r>
              <a:rPr lang="ar-DZ" altLang="en-US" sz="2400" dirty="0"/>
              <a:t>ؤوسهم</a:t>
            </a:r>
            <a:r>
              <a:rPr lang="ar-SA" altLang="en-US" sz="2400" dirty="0"/>
              <a:t> </a:t>
            </a:r>
            <a:r>
              <a:rPr lang="ar-SA" altLang="en-US" b="1" dirty="0"/>
              <a:t>.</a:t>
            </a:r>
            <a:endParaRPr lang="en-US" altLang="en-US" b="1" dirty="0"/>
          </a:p>
        </p:txBody>
      </p:sp>
      <p:sp>
        <p:nvSpPr>
          <p:cNvPr id="3994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4DA9754D-C252-4AB9-ABD7-519002BA0277}" type="slidenum">
              <a:rPr lang="ar-SA" altLang="en-US" sz="1400" smtClean="0"/>
              <a:pPr eaLnBrk="1" hangingPunct="1">
                <a:spcBef>
                  <a:spcPct val="0"/>
                </a:spcBef>
                <a:buFontTx/>
                <a:buNone/>
              </a:pPr>
              <a:t>17</a:t>
            </a:fld>
            <a:endParaRPr lang="en-US" altLang="en-US" sz="1400" dirty="0" smtClean="0"/>
          </a:p>
        </p:txBody>
      </p:sp>
      <p:sp>
        <p:nvSpPr>
          <p:cNvPr id="39942" name="Rectangle 4"/>
          <p:cNvSpPr>
            <a:spLocks noChangeArrowheads="1"/>
          </p:cNvSpPr>
          <p:nvPr/>
        </p:nvSpPr>
        <p:spPr bwMode="auto">
          <a:xfrm rot="-1054604">
            <a:off x="5102055" y="1390627"/>
            <a:ext cx="3065463" cy="646112"/>
          </a:xfrm>
          <a:prstGeom prst="rect">
            <a:avLst/>
          </a:prstGeom>
          <a:solidFill>
            <a:schemeClr val="bg1">
              <a:lumMod val="95000"/>
            </a:schemeClr>
          </a:solidFill>
          <a:ln>
            <a:solidFill>
              <a:srgbClr val="FF0000"/>
            </a:solidFill>
          </a:ln>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en-US" altLang="en-US" sz="3600" b="1" dirty="0">
                <a:solidFill>
                  <a:srgbClr val="C00000"/>
                </a:solidFill>
                <a:latin typeface="كوفي 14 اسود"/>
                <a:cs typeface="Times New Roman" pitchFamily="18" charset="0"/>
              </a:rPr>
              <a:t>C.IMAGE</a:t>
            </a:r>
            <a:endParaRPr lang="en-US" altLang="en-US" sz="3600" b="1" dirty="0">
              <a:solidFill>
                <a:srgbClr val="C00000"/>
              </a:solidFill>
            </a:endParaRPr>
          </a:p>
        </p:txBody>
      </p:sp>
      <p:pic>
        <p:nvPicPr>
          <p:cNvPr id="6"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5229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2848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0" y="125759"/>
            <a:ext cx="9140825" cy="1143001"/>
          </a:xfrm>
          <a:solidFill>
            <a:schemeClr val="bg1">
              <a:lumMod val="95000"/>
            </a:schemeClr>
          </a:solidFill>
          <a:ln>
            <a:solidFill>
              <a:srgbClr val="C00000"/>
            </a:solidFill>
          </a:ln>
        </p:spPr>
        <p:txBody>
          <a:bodyPr>
            <a:normAutofit/>
          </a:bodyPr>
          <a:lstStyle/>
          <a:p>
            <a:pPr>
              <a:defRPr/>
            </a:pPr>
            <a:r>
              <a:rPr lang="ar-DZ" altLang="en-US" sz="3200" b="1" dirty="0" smtClean="0">
                <a:solidFill>
                  <a:srgbClr val="C00000"/>
                </a:solidFill>
              </a:rPr>
              <a:t>أهمية الصورة الذهنية للم</a:t>
            </a:r>
            <a:r>
              <a:rPr lang="ar-SA" altLang="en-US" sz="3200" b="1" dirty="0" smtClean="0">
                <a:solidFill>
                  <a:srgbClr val="C00000"/>
                </a:solidFill>
              </a:rPr>
              <a:t>ؤسسات</a:t>
            </a:r>
            <a:endParaRPr lang="en-US" altLang="en-US" sz="3200" dirty="0" smtClean="0">
              <a:solidFill>
                <a:srgbClr val="C00000"/>
              </a:solidFill>
            </a:endParaRPr>
          </a:p>
        </p:txBody>
      </p:sp>
      <p:sp>
        <p:nvSpPr>
          <p:cNvPr id="40963" name="Content Placeholder 2"/>
          <p:cNvSpPr>
            <a:spLocks noGrp="1"/>
          </p:cNvSpPr>
          <p:nvPr>
            <p:ph idx="1"/>
          </p:nvPr>
        </p:nvSpPr>
        <p:spPr>
          <a:xfrm>
            <a:off x="0" y="1268413"/>
            <a:ext cx="8820472" cy="4713287"/>
          </a:xfrm>
        </p:spPr>
        <p:txBody>
          <a:bodyPr>
            <a:noAutofit/>
          </a:bodyPr>
          <a:lstStyle/>
          <a:p>
            <a:pPr algn="r">
              <a:buFontTx/>
              <a:buNone/>
            </a:pPr>
            <a:r>
              <a:rPr lang="ar-DZ" altLang="en-US" sz="2400" dirty="0" smtClean="0"/>
              <a:t/>
            </a:r>
            <a:br>
              <a:rPr lang="ar-DZ" altLang="en-US" sz="2400" dirty="0" smtClean="0"/>
            </a:br>
            <a:r>
              <a:rPr lang="ar-SA" altLang="en-US" sz="2400" b="1" dirty="0" smtClean="0"/>
              <a:t>ت</a:t>
            </a:r>
            <a:r>
              <a:rPr lang="ar-DZ" altLang="en-US" sz="2400" b="1" dirty="0" smtClean="0"/>
              <a:t>شكل </a:t>
            </a:r>
            <a:r>
              <a:rPr lang="ar-SA" altLang="en-US" sz="2400" b="1" dirty="0" smtClean="0"/>
              <a:t>الصورة الذهنية للمؤسسة </a:t>
            </a:r>
            <a:r>
              <a:rPr lang="ar-SA" altLang="en-US" sz="2400" dirty="0" smtClean="0"/>
              <a:t>احدى </a:t>
            </a:r>
            <a:r>
              <a:rPr lang="ar-DZ" altLang="en-US" sz="2400" dirty="0" smtClean="0"/>
              <a:t>أهم العوامل المؤثرة على نجاح </a:t>
            </a:r>
            <a:r>
              <a:rPr lang="ar-SA" altLang="en-US" sz="2400" dirty="0" smtClean="0"/>
              <a:t>المؤسسات  </a:t>
            </a:r>
            <a:r>
              <a:rPr lang="ar-DZ" altLang="en-US" sz="2400" dirty="0" smtClean="0"/>
              <a:t>في أداء رسالتها، ومدى قدرتها على البقاء والنمو،</a:t>
            </a:r>
            <a:r>
              <a:rPr lang="ar-SA" altLang="en-US" sz="2400" dirty="0" smtClean="0"/>
              <a:t> فالمؤسسات   </a:t>
            </a:r>
            <a:r>
              <a:rPr lang="ar-DZ" altLang="en-US" sz="2400" dirty="0" smtClean="0"/>
              <a:t> ستظل عاجزة عن تحقيق رسالتها وأهدافها لخدمة المجتمع عندما لا يتواجد الدعم والتمويل اللازم لأنشطتها، وإذا </a:t>
            </a:r>
            <a:endParaRPr lang="ar-SA" altLang="en-US" sz="2400" dirty="0" smtClean="0"/>
          </a:p>
          <a:p>
            <a:pPr algn="r">
              <a:buFontTx/>
              <a:buNone/>
            </a:pPr>
            <a:r>
              <a:rPr lang="ar-DZ" altLang="en-US" sz="2400" dirty="0" smtClean="0"/>
              <a:t>لم تتمكن من جذب أفراد المجتمع وتسويق منتجاتها أو خدماتها أو أنشطتها وبرامجها . </a:t>
            </a:r>
            <a:br>
              <a:rPr lang="ar-DZ" altLang="en-US" sz="2400" dirty="0" smtClean="0"/>
            </a:br>
            <a:r>
              <a:rPr lang="ar-DZ" altLang="en-US" sz="2400" dirty="0" smtClean="0"/>
              <a:t>وفي ظل تنافس الم</a:t>
            </a:r>
            <a:r>
              <a:rPr lang="ar-SA" altLang="en-US" sz="2400" dirty="0" smtClean="0"/>
              <a:t>ؤسسات </a:t>
            </a:r>
            <a:r>
              <a:rPr lang="ar-DZ" altLang="en-US" sz="2400" dirty="0" smtClean="0"/>
              <a:t> على جذب الجماهير المستهدفة، وكسب ثقتهم ودعمهم </a:t>
            </a:r>
            <a:r>
              <a:rPr lang="ar-DZ" altLang="en-US" sz="2400" b="1" dirty="0" smtClean="0">
                <a:solidFill>
                  <a:srgbClr val="C00000"/>
                </a:solidFill>
              </a:rPr>
              <a:t>يأتي </a:t>
            </a:r>
            <a:r>
              <a:rPr lang="ar-DZ" altLang="en-US" sz="2400" b="1" u="sng" dirty="0" smtClean="0"/>
              <a:t>دور </a:t>
            </a:r>
            <a:r>
              <a:rPr lang="ar-SA" altLang="en-US" sz="2400" b="1" u="sng" dirty="0" smtClean="0"/>
              <a:t>الاعلام في تكوين الصورة الذهنية الايجابية  للمؤسسة </a:t>
            </a:r>
            <a:r>
              <a:rPr lang="ar-DZ" altLang="en-US" sz="2400" dirty="0" smtClean="0"/>
              <a:t>، حيث تمثل </a:t>
            </a:r>
            <a:r>
              <a:rPr lang="ar-SA" altLang="en-US" sz="2400" dirty="0" smtClean="0"/>
              <a:t>ال</a:t>
            </a:r>
            <a:r>
              <a:rPr lang="ar-DZ" altLang="en-US" sz="2400" dirty="0" smtClean="0"/>
              <a:t>جهود </a:t>
            </a:r>
            <a:r>
              <a:rPr lang="ar-SA" altLang="en-US" sz="2400" dirty="0" smtClean="0"/>
              <a:t> </a:t>
            </a:r>
            <a:r>
              <a:rPr lang="ar-DZ" altLang="en-US" sz="2400" dirty="0" smtClean="0"/>
              <a:t>الاتصالية المستمرة لكسب ثقة وتأييد فئات الجماهير المختلفة، </a:t>
            </a:r>
            <a:r>
              <a:rPr lang="ar-SA" altLang="en-US" sz="2400" dirty="0" smtClean="0"/>
              <a:t>ركيزة ل</a:t>
            </a:r>
            <a:r>
              <a:rPr lang="ar-DZ" altLang="en-US" sz="2400" dirty="0" smtClean="0"/>
              <a:t>بناء صورة ذهنية إيجابية في أذهانهم عن الم</a:t>
            </a:r>
            <a:r>
              <a:rPr lang="ar-SA" altLang="en-US" sz="2400" dirty="0" smtClean="0"/>
              <a:t>ؤسسة </a:t>
            </a:r>
            <a:r>
              <a:rPr lang="ar-DZ" altLang="en-US" sz="2400" dirty="0" smtClean="0"/>
              <a:t>تدفعهم لدعمها مادياً ومعنوياً.</a:t>
            </a:r>
            <a:br>
              <a:rPr lang="ar-DZ" altLang="en-US" sz="2400" dirty="0" smtClean="0"/>
            </a:br>
            <a:r>
              <a:rPr lang="ar-DZ" altLang="en-US" sz="2400" dirty="0" smtClean="0"/>
              <a:t/>
            </a:r>
            <a:br>
              <a:rPr lang="ar-DZ" altLang="en-US" sz="2400" dirty="0" smtClean="0"/>
            </a:br>
            <a:r>
              <a:rPr lang="ar-DZ" altLang="en-US" sz="2400" dirty="0" smtClean="0"/>
              <a:t/>
            </a:r>
            <a:br>
              <a:rPr lang="ar-DZ" altLang="en-US" sz="2400" dirty="0" smtClean="0"/>
            </a:br>
            <a:r>
              <a:rPr lang="ar-DZ" altLang="en-US" sz="2400" dirty="0" smtClean="0"/>
              <a:t/>
            </a:r>
            <a:br>
              <a:rPr lang="ar-DZ" altLang="en-US" sz="2400" dirty="0" smtClean="0"/>
            </a:br>
            <a:endParaRPr lang="en-US" altLang="en-US" sz="2400" dirty="0" smtClean="0"/>
          </a:p>
        </p:txBody>
      </p:sp>
      <p:sp>
        <p:nvSpPr>
          <p:cNvPr id="4096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31CE3249-F199-452C-8BD5-88DE1725FABC}" type="slidenum">
              <a:rPr lang="ar-SA" altLang="en-US" sz="1400" smtClean="0"/>
              <a:pPr eaLnBrk="1" hangingPunct="1">
                <a:spcBef>
                  <a:spcPct val="0"/>
                </a:spcBef>
                <a:buFontTx/>
                <a:buNone/>
              </a:pPr>
              <a:t>18</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5229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13740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C00000"/>
            </a:solidFill>
          </a:ln>
        </p:spPr>
        <p:txBody>
          <a:bodyPr>
            <a:normAutofit/>
          </a:bodyPr>
          <a:lstStyle/>
          <a:p>
            <a:r>
              <a:rPr lang="ar-SA" altLang="en-US" sz="3200" b="1" dirty="0"/>
              <a:t>اشكال </a:t>
            </a:r>
            <a:r>
              <a:rPr lang="ar-DZ" altLang="en-US" sz="3200" b="1" dirty="0"/>
              <a:t>الصور الذهنية للم</a:t>
            </a:r>
            <a:r>
              <a:rPr lang="ar-SA" altLang="en-US" sz="3200" b="1" dirty="0"/>
              <a:t>ؤسسات</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898055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7891045" y="6372036"/>
            <a:ext cx="569387" cy="369332"/>
          </a:xfrm>
          <a:prstGeom prst="rect">
            <a:avLst/>
          </a:prstGeom>
        </p:spPr>
        <p:txBody>
          <a:bodyPr wrap="none">
            <a:spAutoFit/>
          </a:bodyPr>
          <a:lstStyle/>
          <a:p>
            <a:fld id="{B7E0F511-3348-4B9E-B151-3E699D73A8BB}" type="slidenum">
              <a:rPr lang="ar-SA" altLang="en-US"/>
              <a:pPr/>
              <a:t>19</a:t>
            </a:fld>
            <a:endParaRPr lang="en-GB" dirty="0"/>
          </a:p>
        </p:txBody>
      </p:sp>
      <p:pic>
        <p:nvPicPr>
          <p:cNvPr id="5" name="Picture 2" descr="C:\Users\Abu Yazan\Desktop\loges-adv\tamauz[1].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08304" y="486916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8141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altLang="en-US" dirty="0" smtClean="0"/>
          </a:p>
        </p:txBody>
      </p:sp>
      <p:sp>
        <p:nvSpPr>
          <p:cNvPr id="4099" name="Rectangle 3"/>
          <p:cNvSpPr>
            <a:spLocks noGrp="1" noChangeArrowheads="1"/>
          </p:cNvSpPr>
          <p:nvPr>
            <p:ph type="body" idx="1"/>
          </p:nvPr>
        </p:nvSpPr>
        <p:spPr>
          <a:xfrm>
            <a:off x="457200" y="2244725"/>
            <a:ext cx="8507413" cy="3921125"/>
          </a:xfrm>
        </p:spPr>
        <p:txBody>
          <a:bodyPr>
            <a:normAutofit/>
          </a:bodyPr>
          <a:lstStyle/>
          <a:p>
            <a:pPr algn="r" rtl="1" eaLnBrk="1" hangingPunct="1">
              <a:lnSpc>
                <a:spcPct val="90000"/>
              </a:lnSpc>
            </a:pPr>
            <a:r>
              <a:rPr lang="ar-EG" altLang="en-US" sz="2400" dirty="0" smtClean="0"/>
              <a:t>الاسم</a:t>
            </a:r>
            <a:r>
              <a:rPr lang="en-US" altLang="en-US" sz="2400" dirty="0" smtClean="0"/>
              <a:t>- </a:t>
            </a:r>
            <a:endParaRPr lang="ar-EG" altLang="en-US" sz="2400" dirty="0" smtClean="0"/>
          </a:p>
          <a:p>
            <a:pPr algn="r" rtl="1" eaLnBrk="1" hangingPunct="1">
              <a:lnSpc>
                <a:spcPct val="90000"/>
              </a:lnSpc>
            </a:pPr>
            <a:r>
              <a:rPr lang="ar-EG" altLang="en-US" sz="2400" dirty="0" smtClean="0"/>
              <a:t> الوظيفة</a:t>
            </a:r>
            <a:r>
              <a:rPr lang="en-US" altLang="en-US" sz="2400" dirty="0" smtClean="0"/>
              <a:t> </a:t>
            </a:r>
            <a:r>
              <a:rPr lang="ar-SA" altLang="en-US" sz="2400" dirty="0" smtClean="0"/>
              <a:t>– الخبرة .</a:t>
            </a:r>
          </a:p>
          <a:p>
            <a:pPr algn="r" rtl="1" eaLnBrk="1" hangingPunct="1">
              <a:lnSpc>
                <a:spcPct val="90000"/>
              </a:lnSpc>
            </a:pPr>
            <a:r>
              <a:rPr lang="ar-EG" altLang="en-US" sz="2400" dirty="0" smtClean="0"/>
              <a:t>هل سبق </a:t>
            </a:r>
            <a:r>
              <a:rPr lang="ar-SA" altLang="en-US" sz="2400" dirty="0" smtClean="0"/>
              <a:t>لكم </a:t>
            </a:r>
            <a:r>
              <a:rPr lang="ar-EG" altLang="en-US" sz="2400" dirty="0" smtClean="0"/>
              <a:t>حضور</a:t>
            </a:r>
            <a:r>
              <a:rPr lang="ar-SA" altLang="en-US" sz="2400" dirty="0" smtClean="0"/>
              <a:t>برامج تدريبية في ادارة وتخطيط الحملات الاعلامية </a:t>
            </a:r>
            <a:r>
              <a:rPr lang="ar-EG" altLang="en-US" sz="2400" dirty="0" smtClean="0"/>
              <a:t>؟</a:t>
            </a:r>
          </a:p>
          <a:p>
            <a:pPr algn="r" rtl="1" eaLnBrk="1" hangingPunct="1">
              <a:lnSpc>
                <a:spcPct val="90000"/>
              </a:lnSpc>
              <a:buFont typeface="Wingdings" pitchFamily="2" charset="2"/>
              <a:buNone/>
            </a:pPr>
            <a:r>
              <a:rPr lang="ar-SA" altLang="en-US" sz="2400" dirty="0" smtClean="0"/>
              <a:t>        </a:t>
            </a:r>
            <a:r>
              <a:rPr lang="ar-EG" altLang="en-US" sz="2400" dirty="0" smtClean="0"/>
              <a:t>نعم</a:t>
            </a:r>
            <a:r>
              <a:rPr lang="en-US" altLang="en-US" sz="2400" dirty="0" smtClean="0"/>
              <a:t>  </a:t>
            </a:r>
            <a:r>
              <a:rPr lang="ar-EG" altLang="en-US" sz="2400" dirty="0" smtClean="0"/>
              <a:t>-----------------لا</a:t>
            </a:r>
            <a:r>
              <a:rPr lang="en-US" altLang="en-US" sz="2400" dirty="0" smtClean="0"/>
              <a:t>  </a:t>
            </a:r>
            <a:r>
              <a:rPr lang="ar-EG" altLang="en-US" sz="2400" dirty="0" smtClean="0"/>
              <a:t>-----------------</a:t>
            </a:r>
          </a:p>
          <a:p>
            <a:pPr algn="r" rtl="1" eaLnBrk="1" hangingPunct="1">
              <a:lnSpc>
                <a:spcPct val="90000"/>
              </a:lnSpc>
            </a:pPr>
            <a:r>
              <a:rPr lang="ar-EG" altLang="en-US" sz="2400" b="1" dirty="0" smtClean="0"/>
              <a:t>فى حالة نعم</a:t>
            </a:r>
            <a:r>
              <a:rPr lang="ar-SA" altLang="en-US" sz="2400" dirty="0" smtClean="0"/>
              <a:t>.</a:t>
            </a:r>
            <a:endParaRPr lang="ar-EG" altLang="en-US" sz="2400" dirty="0" smtClean="0"/>
          </a:p>
          <a:p>
            <a:pPr algn="r" rtl="1" eaLnBrk="1" hangingPunct="1">
              <a:lnSpc>
                <a:spcPct val="90000"/>
              </a:lnSpc>
            </a:pPr>
            <a:r>
              <a:rPr lang="ar-EG" altLang="en-US" sz="2400" dirty="0" smtClean="0"/>
              <a:t>ما جوانبها الايجابية</a:t>
            </a:r>
            <a:r>
              <a:rPr lang="en-US" altLang="en-US" sz="2400" dirty="0" smtClean="0"/>
              <a:t>  </a:t>
            </a:r>
            <a:r>
              <a:rPr lang="ar-SA" altLang="en-US" sz="2400" dirty="0" smtClean="0"/>
              <a:t>- مدى الاستفادة</a:t>
            </a:r>
            <a:r>
              <a:rPr lang="en-US" altLang="en-US" sz="2400" dirty="0" smtClean="0"/>
              <a:t> </a:t>
            </a:r>
            <a:r>
              <a:rPr lang="ar-EG" altLang="en-US" sz="2400" dirty="0" smtClean="0"/>
              <a:t>؟---------------------</a:t>
            </a:r>
          </a:p>
          <a:p>
            <a:pPr algn="r" rtl="1" eaLnBrk="1" hangingPunct="1">
              <a:lnSpc>
                <a:spcPct val="90000"/>
              </a:lnSpc>
            </a:pPr>
            <a:r>
              <a:rPr lang="ar-EG" altLang="en-US" sz="2400" dirty="0" smtClean="0"/>
              <a:t>ما جوانبها السلبية؟ </a:t>
            </a:r>
            <a:r>
              <a:rPr lang="ar-SA" altLang="en-US" sz="2400" dirty="0" smtClean="0"/>
              <a:t> ------------------------------  </a:t>
            </a:r>
            <a:endParaRPr lang="en-US" altLang="en-US" sz="2400" dirty="0" smtClean="0"/>
          </a:p>
          <a:p>
            <a:pPr algn="r" rtl="1" eaLnBrk="1" hangingPunct="1">
              <a:lnSpc>
                <a:spcPct val="90000"/>
              </a:lnSpc>
            </a:pPr>
            <a:r>
              <a:rPr lang="ar-SA" altLang="en-US" sz="2400" b="1" dirty="0" smtClean="0"/>
              <a:t>ماذا تتوقع ان تستفيد من هذا البرنامج؟</a:t>
            </a:r>
            <a:endParaRPr lang="en-US" altLang="en-US" sz="2400" b="1" dirty="0" smtClean="0"/>
          </a:p>
        </p:txBody>
      </p:sp>
      <p:pic>
        <p:nvPicPr>
          <p:cNvPr id="4100" name="Picture 2" descr="http://t0.gstatic.com/images?q=tbn:ANd9GcRvcyn5erZaySi_DAhtGaEiv-drerTvxLL5P5cXC_eiAzcST3j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5"/>
          <p:cNvSpPr>
            <a:spLocks noChangeArrowheads="1"/>
          </p:cNvSpPr>
          <p:nvPr/>
        </p:nvSpPr>
        <p:spPr bwMode="auto">
          <a:xfrm>
            <a:off x="2987675" y="620713"/>
            <a:ext cx="28082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JO" altLang="en-US" b="1" dirty="0">
                <a:solidFill>
                  <a:srgbClr val="C00000"/>
                </a:solidFill>
              </a:rPr>
              <a:t>وقفة تعارف</a:t>
            </a:r>
            <a:endParaRPr lang="en-US" altLang="en-US" b="1" dirty="0">
              <a:solidFill>
                <a:srgbClr val="C00000"/>
              </a:solidFill>
            </a:endParaRPr>
          </a:p>
        </p:txBody>
      </p:sp>
      <p:pic>
        <p:nvPicPr>
          <p:cNvPr id="4102"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494188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E47D0619-5BD4-4235-88AC-FCA2DEE46404}" type="slidenum">
              <a:rPr lang="ar-SA" altLang="en-US" sz="1400" smtClean="0"/>
              <a:pPr eaLnBrk="1" hangingPunct="1">
                <a:spcBef>
                  <a:spcPct val="0"/>
                </a:spcBef>
                <a:buFontTx/>
                <a:buNone/>
              </a:pPr>
              <a:t>2</a:t>
            </a:fld>
            <a:endParaRPr lang="en-US" altLang="en-US" sz="1400" dirty="0" smtClean="0"/>
          </a:p>
        </p:txBody>
      </p:sp>
    </p:spTree>
    <p:extLst>
      <p:ext uri="{BB962C8B-B14F-4D97-AF65-F5344CB8AC3E}">
        <p14:creationId xmlns:p14="http://schemas.microsoft.com/office/powerpoint/2010/main" val="526442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0" y="0"/>
            <a:ext cx="9144000" cy="1417638"/>
          </a:xfrm>
          <a:solidFill>
            <a:schemeClr val="bg1">
              <a:lumMod val="95000"/>
            </a:schemeClr>
          </a:solidFill>
          <a:ln>
            <a:solidFill>
              <a:srgbClr val="C00000"/>
            </a:solidFill>
          </a:ln>
        </p:spPr>
        <p:txBody>
          <a:bodyPr>
            <a:normAutofit/>
          </a:bodyPr>
          <a:lstStyle/>
          <a:p>
            <a:pPr>
              <a:defRPr/>
            </a:pPr>
            <a:r>
              <a:rPr lang="ar-SA" altLang="en-US" sz="3600" b="1" dirty="0" smtClean="0"/>
              <a:t>اشكال </a:t>
            </a:r>
            <a:r>
              <a:rPr lang="ar-DZ" altLang="en-US" sz="3600" b="1" dirty="0" smtClean="0"/>
              <a:t>الصور الذهنية للم</a:t>
            </a:r>
            <a:r>
              <a:rPr lang="ar-SA" altLang="en-US" sz="3600" b="1" dirty="0" smtClean="0"/>
              <a:t>ؤسسات</a:t>
            </a:r>
            <a:endParaRPr lang="en-US" altLang="en-US" sz="3600" dirty="0" smtClean="0"/>
          </a:p>
        </p:txBody>
      </p:sp>
      <p:sp>
        <p:nvSpPr>
          <p:cNvPr id="41987" name="Content Placeholder 2"/>
          <p:cNvSpPr>
            <a:spLocks noGrp="1"/>
          </p:cNvSpPr>
          <p:nvPr>
            <p:ph idx="1"/>
          </p:nvPr>
        </p:nvSpPr>
        <p:spPr>
          <a:xfrm>
            <a:off x="322957" y="1412875"/>
            <a:ext cx="9001571" cy="4525963"/>
          </a:xfrm>
        </p:spPr>
        <p:txBody>
          <a:bodyPr>
            <a:noAutofit/>
          </a:bodyPr>
          <a:lstStyle/>
          <a:p>
            <a:pPr lvl="1" algn="r" rtl="1">
              <a:buFont typeface="Wingdings" pitchFamily="2" charset="2"/>
              <a:buChar char="§"/>
            </a:pPr>
            <a:r>
              <a:rPr lang="ar-SA" altLang="en-US" b="1" dirty="0" smtClean="0"/>
              <a:t>               </a:t>
            </a:r>
            <a:r>
              <a:rPr lang="ar-DZ" altLang="en-US" b="1" dirty="0" smtClean="0">
                <a:solidFill>
                  <a:srgbClr val="C00000"/>
                </a:solidFill>
              </a:rPr>
              <a:t>الانطباعات التي يحملها الأفراد، إما أن تكون</a:t>
            </a:r>
            <a:r>
              <a:rPr lang="ar-DZ" altLang="en-US" b="1" dirty="0" smtClean="0"/>
              <a:t>: </a:t>
            </a:r>
            <a:endParaRPr lang="ar-SA" altLang="en-US" b="1" dirty="0" smtClean="0"/>
          </a:p>
          <a:p>
            <a:pPr lvl="1" algn="r" rtl="1">
              <a:buFont typeface="Wingdings" pitchFamily="2" charset="2"/>
              <a:buChar char="§"/>
            </a:pPr>
            <a:r>
              <a:rPr lang="ar-SA" altLang="en-US" dirty="0" smtClean="0"/>
              <a:t> </a:t>
            </a:r>
            <a:r>
              <a:rPr lang="ar-SA" altLang="en-US" b="1" dirty="0" smtClean="0"/>
              <a:t>1</a:t>
            </a:r>
            <a:r>
              <a:rPr lang="ar-SA" altLang="en-US" dirty="0" smtClean="0"/>
              <a:t>- </a:t>
            </a:r>
            <a:r>
              <a:rPr lang="ar-DZ" altLang="en-US" b="1" u="sng" dirty="0" smtClean="0">
                <a:solidFill>
                  <a:srgbClr val="C00000"/>
                </a:solidFill>
              </a:rPr>
              <a:t>سلبية (معارضة</a:t>
            </a:r>
            <a:r>
              <a:rPr lang="ar-DZ" altLang="en-US" b="1" u="sng" dirty="0" smtClean="0"/>
              <a:t>): </a:t>
            </a:r>
            <a:r>
              <a:rPr lang="ar-DZ" altLang="en-US" dirty="0" smtClean="0"/>
              <a:t>نسعى للتأثير عليها بأساليب مختلفة لتغييرها.</a:t>
            </a:r>
            <a:endParaRPr lang="ar-SA" altLang="en-US" dirty="0" smtClean="0"/>
          </a:p>
          <a:p>
            <a:pPr lvl="1" algn="r" rtl="1">
              <a:buFont typeface="Wingdings" pitchFamily="2" charset="2"/>
              <a:buChar char="§"/>
            </a:pPr>
            <a:r>
              <a:rPr lang="ar-SA" altLang="en-US" b="1" dirty="0" smtClean="0"/>
              <a:t> 2- </a:t>
            </a:r>
            <a:r>
              <a:rPr lang="ar-DZ" altLang="en-US" b="1" u="sng" dirty="0" smtClean="0">
                <a:solidFill>
                  <a:srgbClr val="C00000"/>
                </a:solidFill>
              </a:rPr>
              <a:t>إيجابية (مؤيدة): </a:t>
            </a:r>
            <a:r>
              <a:rPr lang="ar-DZ" altLang="en-US" dirty="0" smtClean="0"/>
              <a:t>نسعى لتعزيزها والحفاظ على استمراريتها.</a:t>
            </a:r>
            <a:endParaRPr lang="ar-SA" altLang="en-US" dirty="0" smtClean="0"/>
          </a:p>
          <a:p>
            <a:pPr lvl="1" algn="ctr" rtl="1">
              <a:buFont typeface="Wingdings" pitchFamily="2" charset="2"/>
              <a:buChar char="§"/>
            </a:pPr>
            <a:r>
              <a:rPr lang="ar-SA" altLang="en-US" dirty="0" smtClean="0"/>
              <a:t>  </a:t>
            </a:r>
            <a:r>
              <a:rPr lang="ar-SA" altLang="en-US" b="1" dirty="0" smtClean="0"/>
              <a:t>3</a:t>
            </a:r>
            <a:r>
              <a:rPr lang="ar-SA" altLang="en-US" dirty="0" smtClean="0"/>
              <a:t>-</a:t>
            </a:r>
            <a:r>
              <a:rPr lang="ar-SA" altLang="en-US" b="1" dirty="0" smtClean="0"/>
              <a:t> </a:t>
            </a:r>
            <a:r>
              <a:rPr lang="ar-DZ" altLang="en-US" b="1" u="sng" dirty="0" smtClean="0">
                <a:solidFill>
                  <a:srgbClr val="C00000"/>
                </a:solidFill>
              </a:rPr>
              <a:t>محايدة</a:t>
            </a:r>
            <a:r>
              <a:rPr lang="ar-DZ" altLang="en-US" b="1" dirty="0" smtClean="0"/>
              <a:t> </a:t>
            </a:r>
            <a:r>
              <a:rPr lang="ar-SA" altLang="en-US" b="1" dirty="0" smtClean="0"/>
              <a:t>:</a:t>
            </a:r>
            <a:r>
              <a:rPr lang="ar-DZ" altLang="en-US" dirty="0" smtClean="0"/>
              <a:t>(ما بين مؤيد ومعارض</a:t>
            </a:r>
            <a:r>
              <a:rPr lang="ar-SA" altLang="en-US" dirty="0" smtClean="0"/>
              <a:t>)</a:t>
            </a:r>
          </a:p>
          <a:p>
            <a:pPr lvl="1" algn="ctr" rtl="1">
              <a:buFont typeface="Wingdings" pitchFamily="2" charset="2"/>
              <a:buChar char="§"/>
            </a:pPr>
            <a:r>
              <a:rPr lang="ar-DZ" altLang="en-US" b="1" dirty="0" smtClean="0"/>
              <a:t>ويمكن تصنيف الصور الذهنية التي يحملها الجمهور تجاه الم</a:t>
            </a:r>
            <a:r>
              <a:rPr lang="ar-SA" altLang="en-US" b="1" dirty="0" smtClean="0"/>
              <a:t>ؤسسة </a:t>
            </a:r>
            <a:r>
              <a:rPr lang="ar-DZ" altLang="en-US" b="1" dirty="0" smtClean="0"/>
              <a:t> إلى الأنواع التالية: </a:t>
            </a:r>
            <a:r>
              <a:rPr lang="ar-DZ" altLang="en-US" dirty="0" smtClean="0"/>
              <a:t/>
            </a:r>
            <a:br>
              <a:rPr lang="ar-DZ" altLang="en-US" dirty="0" smtClean="0"/>
            </a:br>
            <a:r>
              <a:rPr lang="ar-DZ" altLang="en-US" dirty="0" smtClean="0"/>
              <a:t> </a:t>
            </a:r>
            <a:r>
              <a:rPr lang="ar-SA" altLang="en-US" dirty="0" smtClean="0"/>
              <a:t>1-</a:t>
            </a:r>
            <a:r>
              <a:rPr lang="ar-DZ" altLang="en-US" dirty="0" smtClean="0">
                <a:solidFill>
                  <a:srgbClr val="C00000"/>
                </a:solidFill>
              </a:rPr>
              <a:t>صورة المرآة: </a:t>
            </a:r>
            <a:r>
              <a:rPr lang="ar-DZ" altLang="en-US" dirty="0" smtClean="0"/>
              <a:t>هي الصورة التي </a:t>
            </a:r>
            <a:r>
              <a:rPr lang="ar-SA" altLang="en-US" dirty="0" smtClean="0"/>
              <a:t>تعتقد ادارة </a:t>
            </a:r>
            <a:r>
              <a:rPr lang="ar-DZ" altLang="en-US" dirty="0" smtClean="0"/>
              <a:t>الم</a:t>
            </a:r>
            <a:r>
              <a:rPr lang="ar-SA" altLang="en-US" dirty="0" smtClean="0"/>
              <a:t>ؤسسة</a:t>
            </a:r>
            <a:r>
              <a:rPr lang="ar-DZ" altLang="en-US" dirty="0" smtClean="0"/>
              <a:t> أنها الصورة التي يحملها الجمهور تجاهها، وترى نفسها من خلالها. وهذه الصورة يمكن أن تكون مختلفة تماماً عما يعتقده المسئولون في الم</a:t>
            </a:r>
            <a:r>
              <a:rPr lang="ar-SA" altLang="en-US" dirty="0" smtClean="0"/>
              <a:t>ؤسسة</a:t>
            </a:r>
            <a:r>
              <a:rPr lang="ar-DZ" altLang="en-US" dirty="0" smtClean="0"/>
              <a:t> وذلك </a:t>
            </a:r>
            <a:r>
              <a:rPr lang="ar-DZ" altLang="en-US" b="1" dirty="0" smtClean="0"/>
              <a:t>بسبب ضعف المعرفة في اتجاهات الجمهور نحو الم</a:t>
            </a:r>
            <a:r>
              <a:rPr lang="ar-SA" altLang="en-US" b="1" dirty="0" smtClean="0"/>
              <a:t>ؤسسة</a:t>
            </a:r>
            <a:r>
              <a:rPr lang="ar-DZ" altLang="en-US" b="1" dirty="0" smtClean="0"/>
              <a:t>.</a:t>
            </a:r>
            <a:br>
              <a:rPr lang="ar-DZ" altLang="en-US" b="1" dirty="0" smtClean="0"/>
            </a:br>
            <a:r>
              <a:rPr lang="ar-DZ" altLang="en-US" dirty="0" smtClean="0"/>
              <a:t/>
            </a:r>
            <a:br>
              <a:rPr lang="ar-DZ" altLang="en-US" dirty="0" smtClean="0"/>
            </a:br>
            <a:endParaRPr lang="en-US" altLang="en-US" dirty="0" smtClean="0"/>
          </a:p>
        </p:txBody>
      </p:sp>
      <p:sp>
        <p:nvSpPr>
          <p:cNvPr id="4198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AF56288E-40D9-46D0-A698-8720DF637AA9}" type="slidenum">
              <a:rPr lang="ar-SA" altLang="en-US" sz="1400" smtClean="0"/>
              <a:pPr eaLnBrk="1" hangingPunct="1">
                <a:spcBef>
                  <a:spcPct val="0"/>
                </a:spcBef>
                <a:buFontTx/>
                <a:buNone/>
              </a:pPr>
              <a:t>20</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26064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00326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0" y="-26988"/>
            <a:ext cx="9144000" cy="1143001"/>
          </a:xfrm>
          <a:solidFill>
            <a:schemeClr val="bg1">
              <a:lumMod val="95000"/>
            </a:schemeClr>
          </a:solidFill>
          <a:ln>
            <a:solidFill>
              <a:srgbClr val="C00000"/>
            </a:solidFill>
          </a:ln>
        </p:spPr>
        <p:txBody>
          <a:bodyPr>
            <a:normAutofit/>
          </a:bodyPr>
          <a:lstStyle/>
          <a:p>
            <a:pPr>
              <a:defRPr/>
            </a:pPr>
            <a:r>
              <a:rPr lang="ar-SA" altLang="en-US" sz="3600" b="1" dirty="0" smtClean="0">
                <a:solidFill>
                  <a:srgbClr val="C00000"/>
                </a:solidFill>
              </a:rPr>
              <a:t>اشكال </a:t>
            </a:r>
            <a:r>
              <a:rPr lang="ar-DZ" altLang="en-US" sz="3600" b="1" dirty="0" smtClean="0">
                <a:solidFill>
                  <a:srgbClr val="C00000"/>
                </a:solidFill>
              </a:rPr>
              <a:t>الصورة الذهنية للم</a:t>
            </a:r>
            <a:r>
              <a:rPr lang="ar-SA" altLang="en-US" sz="3600" b="1" dirty="0" smtClean="0">
                <a:solidFill>
                  <a:srgbClr val="C00000"/>
                </a:solidFill>
              </a:rPr>
              <a:t>ؤسسات</a:t>
            </a:r>
            <a:endParaRPr lang="en-US" altLang="en-US" sz="3600" dirty="0" smtClean="0">
              <a:solidFill>
                <a:srgbClr val="C00000"/>
              </a:solidFill>
            </a:endParaRPr>
          </a:p>
        </p:txBody>
      </p:sp>
      <p:sp>
        <p:nvSpPr>
          <p:cNvPr id="43011" name="Content Placeholder 2"/>
          <p:cNvSpPr>
            <a:spLocks noGrp="1"/>
          </p:cNvSpPr>
          <p:nvPr>
            <p:ph idx="1"/>
          </p:nvPr>
        </p:nvSpPr>
        <p:spPr>
          <a:xfrm>
            <a:off x="-180528" y="1567333"/>
            <a:ext cx="9073703" cy="4525963"/>
          </a:xfrm>
        </p:spPr>
        <p:txBody>
          <a:bodyPr>
            <a:normAutofit fontScale="92500" lnSpcReduction="10000"/>
          </a:bodyPr>
          <a:lstStyle/>
          <a:p>
            <a:pPr algn="r" rtl="1"/>
            <a:r>
              <a:rPr lang="ar-DZ" altLang="en-US" sz="2800" dirty="0" smtClean="0"/>
              <a:t> </a:t>
            </a:r>
            <a:r>
              <a:rPr lang="ar-SA" altLang="en-US" sz="2800" dirty="0" smtClean="0">
                <a:solidFill>
                  <a:srgbClr val="C00000"/>
                </a:solidFill>
              </a:rPr>
              <a:t>2</a:t>
            </a:r>
            <a:r>
              <a:rPr lang="ar-SA" altLang="en-US" sz="2800" dirty="0" smtClean="0"/>
              <a:t>-</a:t>
            </a:r>
            <a:r>
              <a:rPr lang="ar-DZ" altLang="en-US" sz="2800" dirty="0" smtClean="0">
                <a:solidFill>
                  <a:srgbClr val="C00000"/>
                </a:solidFill>
              </a:rPr>
              <a:t>الصورة </a:t>
            </a:r>
            <a:r>
              <a:rPr lang="ar-SA" altLang="en-US" sz="2800" dirty="0" smtClean="0">
                <a:solidFill>
                  <a:srgbClr val="C00000"/>
                </a:solidFill>
              </a:rPr>
              <a:t>الحقيقية </a:t>
            </a:r>
            <a:r>
              <a:rPr lang="ar-DZ" altLang="en-US" sz="2800" dirty="0" smtClean="0">
                <a:solidFill>
                  <a:srgbClr val="C00000"/>
                </a:solidFill>
              </a:rPr>
              <a:t>الحالية</a:t>
            </a:r>
            <a:r>
              <a:rPr lang="ar-SA" altLang="en-US" sz="2800" dirty="0" smtClean="0">
                <a:solidFill>
                  <a:srgbClr val="C00000"/>
                </a:solidFill>
              </a:rPr>
              <a:t>  </a:t>
            </a:r>
            <a:r>
              <a:rPr lang="ar-DZ" altLang="en-US" sz="2800" dirty="0" smtClean="0"/>
              <a:t>: وهي الصورة التي يحملها الجمهور تجاه الم</a:t>
            </a:r>
            <a:r>
              <a:rPr lang="ar-SA" altLang="en-US" sz="2800" dirty="0" smtClean="0"/>
              <a:t>ؤسسة</a:t>
            </a:r>
            <a:r>
              <a:rPr lang="ar-DZ" altLang="en-US" sz="2800" dirty="0" smtClean="0"/>
              <a:t>، والتي تكون مبنية على الخبرة والمعرفة الجيدة للم</a:t>
            </a:r>
            <a:r>
              <a:rPr lang="ar-SA" altLang="en-US" sz="2800" dirty="0" smtClean="0"/>
              <a:t>ؤسسة</a:t>
            </a:r>
            <a:r>
              <a:rPr lang="ar-DZ" altLang="en-US" sz="2800" dirty="0" smtClean="0"/>
              <a:t>.</a:t>
            </a:r>
            <a:br>
              <a:rPr lang="ar-DZ" altLang="en-US" sz="2800" dirty="0" smtClean="0"/>
            </a:br>
            <a:r>
              <a:rPr lang="ar-SA" altLang="en-US" sz="2800" dirty="0" smtClean="0">
                <a:solidFill>
                  <a:srgbClr val="C00000"/>
                </a:solidFill>
              </a:rPr>
              <a:t>3</a:t>
            </a:r>
            <a:r>
              <a:rPr lang="ar-SA" altLang="en-US" sz="2800" dirty="0" smtClean="0"/>
              <a:t>- </a:t>
            </a:r>
            <a:r>
              <a:rPr lang="ar-DZ" altLang="en-US" sz="2800" dirty="0" smtClean="0">
                <a:solidFill>
                  <a:srgbClr val="C00000"/>
                </a:solidFill>
              </a:rPr>
              <a:t>الصورة المرتجاة (المرغوبة): </a:t>
            </a:r>
            <a:r>
              <a:rPr lang="ar-DZ" altLang="en-US" sz="2800" dirty="0" smtClean="0"/>
              <a:t>هي الصورة التي ترغب </a:t>
            </a:r>
            <a:r>
              <a:rPr lang="ar-SA" altLang="en-US" sz="2800" dirty="0" smtClean="0"/>
              <a:t>ادارة </a:t>
            </a:r>
            <a:r>
              <a:rPr lang="ar-DZ" altLang="en-US" sz="2800" dirty="0" smtClean="0"/>
              <a:t>الم</a:t>
            </a:r>
            <a:r>
              <a:rPr lang="ar-SA" altLang="en-US" sz="2800" dirty="0" smtClean="0"/>
              <a:t>ؤسسة </a:t>
            </a:r>
            <a:r>
              <a:rPr lang="ar-DZ" altLang="en-US" sz="2800" dirty="0" smtClean="0"/>
              <a:t> أن تكونها في أذهان الجماهير، وهي غالباً ما تكون انطباعات جديدة غير معروفة للجمهور، وتسعى الم</a:t>
            </a:r>
            <a:r>
              <a:rPr lang="ar-SA" altLang="en-US" sz="2800" dirty="0" smtClean="0"/>
              <a:t>ؤسسة </a:t>
            </a:r>
            <a:r>
              <a:rPr lang="ar-DZ" altLang="en-US" sz="2800" dirty="0" smtClean="0"/>
              <a:t>لتكوينها</a:t>
            </a:r>
            <a:r>
              <a:rPr lang="ar-SA" altLang="en-US" sz="2800" dirty="0" smtClean="0"/>
              <a:t>.</a:t>
            </a:r>
          </a:p>
          <a:p>
            <a:pPr algn="r" rtl="1"/>
            <a:r>
              <a:rPr lang="ar-SA" altLang="en-US" sz="2800" dirty="0" smtClean="0">
                <a:solidFill>
                  <a:srgbClr val="C00000"/>
                </a:solidFill>
              </a:rPr>
              <a:t>4-</a:t>
            </a:r>
            <a:r>
              <a:rPr lang="ar-DZ" altLang="en-US" sz="2800" dirty="0" smtClean="0">
                <a:solidFill>
                  <a:srgbClr val="C00000"/>
                </a:solidFill>
              </a:rPr>
              <a:t>الصورة المثالية</a:t>
            </a:r>
            <a:r>
              <a:rPr lang="ar-DZ" altLang="en-US" sz="2800" dirty="0" smtClean="0"/>
              <a:t>: هي</a:t>
            </a:r>
            <a:r>
              <a:rPr lang="ar-SA" altLang="en-US" sz="2800" dirty="0" smtClean="0"/>
              <a:t> افضل</a:t>
            </a:r>
            <a:r>
              <a:rPr lang="ar-DZ" altLang="en-US" sz="2800" dirty="0" smtClean="0"/>
              <a:t> صورة يمكن أن يحملها الجمهور تجاه الم</a:t>
            </a:r>
            <a:r>
              <a:rPr lang="ar-SA" altLang="en-US" sz="2800" dirty="0" smtClean="0"/>
              <a:t>ؤسسة..</a:t>
            </a:r>
          </a:p>
          <a:p>
            <a:pPr algn="r" rtl="1"/>
            <a:r>
              <a:rPr lang="ar-SA" altLang="en-US" sz="2800" dirty="0">
                <a:solidFill>
                  <a:srgbClr val="C00000"/>
                </a:solidFill>
              </a:rPr>
              <a:t>5</a:t>
            </a:r>
            <a:r>
              <a:rPr lang="ar-SA" altLang="en-US" sz="2800" dirty="0"/>
              <a:t>-</a:t>
            </a:r>
            <a:r>
              <a:rPr lang="ar-DZ" altLang="en-US" sz="2800" dirty="0">
                <a:solidFill>
                  <a:srgbClr val="C00000"/>
                </a:solidFill>
              </a:rPr>
              <a:t>الصورة المتعددة</a:t>
            </a:r>
            <a:r>
              <a:rPr lang="ar-DZ" altLang="en-US" sz="2800" dirty="0"/>
              <a:t>: تتكون عندما يتعرض الجمهور لنموذجين مختلفين للمنظمة يعطي كل منهما انطباعاً مختلفاً عنها، ومن الطبيعي ألا يستمر هذا التباين في الانطباعات، فإما أن يتحول إلى صورة إيجابية أو إلى صورة</a:t>
            </a:r>
            <a:r>
              <a:rPr lang="ar-SA" altLang="en-US" sz="2800" dirty="0"/>
              <a:t> سلبية</a:t>
            </a:r>
            <a:r>
              <a:rPr lang="ar-DZ" altLang="en-US" sz="2800" dirty="0"/>
              <a:t>، أو أن تجمع بين الجانبين في صورة موحدة تضم العناصر الإيجابية والسلبية تبعاً لشدة تأثير </a:t>
            </a:r>
            <a:endParaRPr lang="ar-SA" altLang="en-US" sz="2800" dirty="0" smtClean="0"/>
          </a:p>
          <a:p>
            <a:pPr marL="0" indent="0" algn="r" rtl="1">
              <a:buNone/>
            </a:pPr>
            <a:r>
              <a:rPr lang="ar-SA" altLang="en-US" sz="2800" dirty="0" smtClean="0"/>
              <a:t>    </a:t>
            </a:r>
            <a:r>
              <a:rPr lang="ar-DZ" altLang="en-US" sz="2800" dirty="0" smtClean="0"/>
              <a:t>كل </a:t>
            </a:r>
            <a:r>
              <a:rPr lang="ar-DZ" altLang="en-US" sz="2800" dirty="0"/>
              <a:t>منهما على أفراد الجمهور</a:t>
            </a:r>
            <a:endParaRPr lang="en-US" altLang="en-US" sz="2800" dirty="0" smtClean="0"/>
          </a:p>
        </p:txBody>
      </p:sp>
      <p:sp>
        <p:nvSpPr>
          <p:cNvPr id="4301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82D6A285-C1EF-4D33-B048-CECC34DCBBB7}" type="slidenum">
              <a:rPr lang="ar-SA" altLang="en-US" sz="1400" smtClean="0"/>
              <a:pPr eaLnBrk="1" hangingPunct="1">
                <a:spcBef>
                  <a:spcPct val="0"/>
                </a:spcBef>
                <a:buFontTx/>
                <a:buNone/>
              </a:pPr>
              <a:t>21</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7027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47453"/>
            <a:ext cx="8229600" cy="1357611"/>
          </a:xfrm>
          <a:ln>
            <a:solidFill>
              <a:srgbClr val="C00000"/>
            </a:solidFill>
          </a:ln>
        </p:spPr>
        <p:style>
          <a:lnRef idx="1">
            <a:schemeClr val="dk1"/>
          </a:lnRef>
          <a:fillRef idx="2">
            <a:schemeClr val="dk1"/>
          </a:fillRef>
          <a:effectRef idx="1">
            <a:schemeClr val="dk1"/>
          </a:effectRef>
          <a:fontRef idx="minor">
            <a:schemeClr val="dk1"/>
          </a:fontRef>
        </p:style>
        <p:txBody>
          <a:bodyPr>
            <a:normAutofit/>
          </a:bodyPr>
          <a:lstStyle/>
          <a:p>
            <a:pPr marL="0" indent="0" algn="ctr" rtl="1">
              <a:buNone/>
            </a:pPr>
            <a:r>
              <a:rPr lang="ar-SA" b="1" dirty="0" smtClean="0">
                <a:solidFill>
                  <a:srgbClr val="C00000"/>
                </a:solidFill>
              </a:rPr>
              <a:t>سلوكيات واخلاقيات مهنة الاعلام</a:t>
            </a:r>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8" y="5467350"/>
            <a:ext cx="12239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47421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smtClean="0"/>
              <a:t>السلوك </a:t>
            </a:r>
            <a:r>
              <a:rPr lang="ar-SA" sz="3200" b="1" dirty="0"/>
              <a:t>الأخلاقي للإعلاميين</a:t>
            </a:r>
            <a:endParaRPr lang="en-GB" sz="3200" b="1" dirty="0"/>
          </a:p>
        </p:txBody>
      </p:sp>
      <p:sp>
        <p:nvSpPr>
          <p:cNvPr id="3" name="Content Placeholder 2"/>
          <p:cNvSpPr>
            <a:spLocks noGrp="1"/>
          </p:cNvSpPr>
          <p:nvPr>
            <p:ph idx="1"/>
          </p:nvPr>
        </p:nvSpPr>
        <p:spPr>
          <a:xfrm>
            <a:off x="457200" y="1340768"/>
            <a:ext cx="8229600" cy="4525963"/>
          </a:xfrm>
        </p:spPr>
        <p:txBody>
          <a:bodyPr>
            <a:noAutofit/>
          </a:bodyPr>
          <a:lstStyle/>
          <a:p>
            <a:pPr marL="0" indent="0" algn="r">
              <a:buNone/>
            </a:pPr>
            <a:r>
              <a:rPr lang="ar-SA" sz="2400" dirty="0"/>
              <a:t/>
            </a:r>
            <a:br>
              <a:rPr lang="ar-SA" sz="2400" dirty="0"/>
            </a:br>
            <a:r>
              <a:rPr lang="ar-SA" sz="2400" dirty="0"/>
              <a:t>1- يحرص الإعلامي على </a:t>
            </a:r>
            <a:r>
              <a:rPr lang="ar-SA" sz="2400" u="sng" dirty="0"/>
              <a:t>اطلاع</a:t>
            </a:r>
            <a:r>
              <a:rPr lang="ar-SA" sz="2400" dirty="0"/>
              <a:t> الجمهور على المعلومات الموثقة، والتي يتأكد من </a:t>
            </a:r>
            <a:r>
              <a:rPr lang="ar-SA" sz="2400" u="sng" dirty="0"/>
              <a:t>دقتها </a:t>
            </a:r>
            <a:r>
              <a:rPr lang="ar-SA" sz="2400" dirty="0" smtClean="0"/>
              <a:t>قبل النشرر والبث</a:t>
            </a:r>
            <a:r>
              <a:rPr lang="ar-SA" sz="2400" dirty="0"/>
              <a:t>.</a:t>
            </a:r>
            <a:br>
              <a:rPr lang="ar-SA" sz="2400" dirty="0"/>
            </a:br>
            <a:r>
              <a:rPr lang="ar-SA" sz="2400" dirty="0"/>
              <a:t>2- </a:t>
            </a:r>
            <a:r>
              <a:rPr lang="ar-SA" sz="2400" u="sng" dirty="0"/>
              <a:t>لا يتدخل </a:t>
            </a:r>
            <a:r>
              <a:rPr lang="ar-SA" sz="2400" dirty="0"/>
              <a:t>الإعلامي في </a:t>
            </a:r>
            <a:r>
              <a:rPr lang="ar-SA" sz="2400" u="sng" dirty="0"/>
              <a:t>مضمون </a:t>
            </a:r>
            <a:r>
              <a:rPr lang="ar-SA" sz="2400" dirty="0"/>
              <a:t>المادة الإعلامية أو الصوت أو الصورة لتغيير الحقائق.</a:t>
            </a:r>
            <a:br>
              <a:rPr lang="ar-SA" sz="2400" dirty="0"/>
            </a:br>
            <a:r>
              <a:rPr lang="ar-SA" sz="2400" dirty="0"/>
              <a:t>3- الإعلامي دائم الحرص عند صياغة الأخبار وبثها من أنها </a:t>
            </a:r>
            <a:r>
              <a:rPr lang="ar-SA" sz="2400" u="sng" dirty="0"/>
              <a:t>تعكس وقائع </a:t>
            </a:r>
            <a:r>
              <a:rPr lang="ar-SA" sz="2400" dirty="0"/>
              <a:t>القصة كاملة دون انتقاص.</a:t>
            </a:r>
            <a:br>
              <a:rPr lang="ar-SA" sz="2400" dirty="0"/>
            </a:br>
            <a:r>
              <a:rPr lang="ar-SA" sz="2400" dirty="0"/>
              <a:t>4- لا يتردد الإعلامي </a:t>
            </a:r>
            <a:r>
              <a:rPr lang="ar-SA" sz="2400" u="sng" dirty="0"/>
              <a:t>بالاعتراف بالخطأ المهني </a:t>
            </a:r>
            <a:r>
              <a:rPr lang="ar-SA" sz="2400" dirty="0"/>
              <a:t>الذي يؤثر على الحقيقة، مع بيان أسباب وقوعه، وتصحيح ما قد يقع فيه من أخطاء، وإعطاء حق الرد لكل من وقع الخطأ بحقه.</a:t>
            </a:r>
            <a:br>
              <a:rPr lang="ar-SA" sz="2400" dirty="0"/>
            </a:br>
            <a:r>
              <a:rPr lang="ar-SA" sz="2400" dirty="0"/>
              <a:t/>
            </a:r>
            <a:br>
              <a:rPr lang="ar-SA" sz="2400" dirty="0"/>
            </a:b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2188"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03421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smtClean="0"/>
              <a:t>السلوك </a:t>
            </a:r>
            <a:r>
              <a:rPr lang="ar-SA" sz="3200" b="1" dirty="0"/>
              <a:t>الأخلاقي للإعلاميين</a:t>
            </a:r>
            <a:endParaRPr lang="en-GB" sz="3200" dirty="0"/>
          </a:p>
        </p:txBody>
      </p:sp>
      <p:sp>
        <p:nvSpPr>
          <p:cNvPr id="3" name="Content Placeholder 2"/>
          <p:cNvSpPr>
            <a:spLocks noGrp="1"/>
          </p:cNvSpPr>
          <p:nvPr>
            <p:ph idx="1"/>
          </p:nvPr>
        </p:nvSpPr>
        <p:spPr/>
        <p:txBody>
          <a:bodyPr>
            <a:normAutofit/>
          </a:bodyPr>
          <a:lstStyle/>
          <a:p>
            <a:pPr algn="r" rtl="1"/>
            <a:r>
              <a:rPr lang="ar-SA" sz="2400" dirty="0" smtClean="0"/>
              <a:t>5- </a:t>
            </a:r>
            <a:r>
              <a:rPr lang="ar-SA" sz="2400" dirty="0"/>
              <a:t>الإشارة إلى </a:t>
            </a:r>
            <a:r>
              <a:rPr lang="ar-SA" sz="2400" u="sng" dirty="0"/>
              <a:t>مصادر المعلومات </a:t>
            </a:r>
            <a:r>
              <a:rPr lang="ar-SA" sz="2400" dirty="0"/>
              <a:t>ضروري للحفاظ على المصداقية، مع احتفاظ الإعلامي بحق سرية المصادر الخاصة عند رغبة المصدر في عدم الإفصاح عن نفسه.</a:t>
            </a:r>
            <a:br>
              <a:rPr lang="ar-SA" sz="2400" dirty="0"/>
            </a:br>
            <a:r>
              <a:rPr lang="ar-SA" sz="2400" dirty="0" smtClean="0"/>
              <a:t>6- </a:t>
            </a:r>
            <a:r>
              <a:rPr lang="ar-SA" sz="2400" dirty="0"/>
              <a:t>المعلومات الواردة في محاضر جلسات مغلقة على الإعلام </a:t>
            </a:r>
            <a:r>
              <a:rPr lang="ar-SA" sz="2400" u="sng" dirty="0"/>
              <a:t>لا يبثها </a:t>
            </a:r>
            <a:r>
              <a:rPr lang="ar-SA" sz="2400" dirty="0"/>
              <a:t>الإعلامي حتى لو حصل عليها، إلا إذا وجد أنها تشكل خطرا على المصلحة العامة.</a:t>
            </a:r>
            <a:br>
              <a:rPr lang="ar-SA" sz="2400" dirty="0"/>
            </a:br>
            <a:r>
              <a:rPr lang="ar-SA" sz="2400" dirty="0" smtClean="0"/>
              <a:t>7- </a:t>
            </a:r>
            <a:r>
              <a:rPr lang="ar-SA" sz="2400" dirty="0"/>
              <a:t>إن الإعلامي يدرك أن من واجبه </a:t>
            </a:r>
            <a:r>
              <a:rPr lang="ar-SA" sz="2400" u="sng" dirty="0"/>
              <a:t>إعطاء الفرص المتساوية </a:t>
            </a:r>
            <a:r>
              <a:rPr lang="ar-SA" sz="2400" dirty="0"/>
              <a:t>لجميع الأطراف في أية </a:t>
            </a:r>
            <a:r>
              <a:rPr lang="ar-SA" sz="2400" dirty="0" smtClean="0"/>
              <a:t>قضية</a:t>
            </a:r>
          </a:p>
          <a:p>
            <a:pPr algn="r" rtl="1"/>
            <a:r>
              <a:rPr lang="ar-SA" sz="2400" dirty="0"/>
              <a:t>8</a:t>
            </a:r>
            <a:r>
              <a:rPr lang="ar-SA" sz="2400" dirty="0" smtClean="0"/>
              <a:t>- </a:t>
            </a:r>
            <a:r>
              <a:rPr lang="ar-SA" sz="2400" dirty="0"/>
              <a:t>الحصول على المعلومات يكون </a:t>
            </a:r>
            <a:r>
              <a:rPr lang="ar-SA" sz="2400" u="sng" dirty="0"/>
              <a:t>بالطرق </a:t>
            </a:r>
            <a:r>
              <a:rPr lang="ar-SA" sz="2400" u="sng" dirty="0" smtClean="0"/>
              <a:t>المشروعة</a:t>
            </a:r>
            <a:r>
              <a:rPr lang="ar-SA" sz="2400" dirty="0" smtClean="0"/>
              <a:t>.</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804" y="5229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32551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smtClean="0"/>
              <a:t>السلوك </a:t>
            </a:r>
            <a:r>
              <a:rPr lang="ar-SA" sz="3200" b="1" dirty="0"/>
              <a:t>الأخلاقي للإعلاميين</a:t>
            </a:r>
            <a:endParaRPr lang="en-GB" sz="3200" dirty="0"/>
          </a:p>
        </p:txBody>
      </p:sp>
      <p:sp>
        <p:nvSpPr>
          <p:cNvPr id="3" name="Content Placeholder 2"/>
          <p:cNvSpPr>
            <a:spLocks noGrp="1"/>
          </p:cNvSpPr>
          <p:nvPr>
            <p:ph idx="1"/>
          </p:nvPr>
        </p:nvSpPr>
        <p:spPr>
          <a:xfrm>
            <a:off x="457200" y="1600200"/>
            <a:ext cx="8435280" cy="4525963"/>
          </a:xfrm>
        </p:spPr>
        <p:txBody>
          <a:bodyPr>
            <a:normAutofit/>
          </a:bodyPr>
          <a:lstStyle/>
          <a:p>
            <a:pPr marL="0" indent="0" algn="r" rtl="1">
              <a:buNone/>
            </a:pPr>
            <a:r>
              <a:rPr lang="ar-SA" sz="2400" dirty="0" smtClean="0"/>
              <a:t>9- الإعلامي </a:t>
            </a:r>
            <a:r>
              <a:rPr lang="ar-SA" sz="2400" dirty="0"/>
              <a:t>يدرك أن من واجبه إعطاء الفرص المتساوية لجميع الأطراف في أية قضية للتعبير عن موقفها سواء كان البث للمادة الإعلامية مسجلا أو مباشرا</a:t>
            </a:r>
            <a:r>
              <a:rPr lang="ar-SA" sz="2400" dirty="0" smtClean="0"/>
              <a:t>.</a:t>
            </a:r>
          </a:p>
          <a:p>
            <a:pPr marL="0" indent="0" algn="r" rtl="1">
              <a:buNone/>
            </a:pPr>
            <a:r>
              <a:rPr lang="ar-SA" sz="2400" dirty="0"/>
              <a:t/>
            </a:r>
            <a:br>
              <a:rPr lang="ar-SA" sz="2400" dirty="0"/>
            </a:br>
            <a:r>
              <a:rPr lang="ar-SA" sz="2400" dirty="0"/>
              <a:t>9- </a:t>
            </a:r>
            <a:r>
              <a:rPr lang="ar-SA" sz="2400" u="sng" dirty="0"/>
              <a:t>لا يغلب </a:t>
            </a:r>
            <a:r>
              <a:rPr lang="ar-SA" sz="2400" dirty="0"/>
              <a:t>الإعلامي </a:t>
            </a:r>
            <a:r>
              <a:rPr lang="ar-SA" sz="2400" u="sng" dirty="0"/>
              <a:t>الأجندات الشخصية </a:t>
            </a:r>
            <a:r>
              <a:rPr lang="ar-SA" sz="2400" dirty="0"/>
              <a:t>والفئوية والعشائرية والإقليمية والمصالح الحزبية في عمله على المصلحة العامة</a:t>
            </a:r>
            <a:r>
              <a:rPr lang="ar-SA" sz="2400" dirty="0" smtClean="0"/>
              <a:t>.</a:t>
            </a:r>
          </a:p>
          <a:p>
            <a:pPr marL="0" indent="0" algn="r" rtl="1">
              <a:buNone/>
            </a:pPr>
            <a:r>
              <a:rPr lang="ar-SA" sz="2400" dirty="0"/>
              <a:t/>
            </a:r>
            <a:br>
              <a:rPr lang="ar-SA" sz="2400" dirty="0"/>
            </a:br>
            <a:r>
              <a:rPr lang="ar-SA" sz="2400" dirty="0"/>
              <a:t>10-يدرك الإعلامي أن جوهر عمله يقوم على حقه في القيام </a:t>
            </a:r>
            <a:r>
              <a:rPr lang="ar-SA" sz="2400" u="sng" dirty="0"/>
              <a:t>بدور الرقيب </a:t>
            </a:r>
            <a:r>
              <a:rPr lang="ar-SA" sz="2400" dirty="0"/>
              <a:t>على أصحاب النفوذ والسلطة السياسية ومساءلتهم عن أدائهم الوظيفي.</a:t>
            </a:r>
            <a:br>
              <a:rPr lang="ar-SA" sz="2400" dirty="0"/>
            </a:br>
            <a:r>
              <a:rPr lang="ar-SA" sz="2400" dirty="0"/>
              <a:t/>
            </a:r>
            <a:br>
              <a:rPr lang="ar-SA" sz="2400" dirty="0"/>
            </a:br>
            <a:r>
              <a:rPr lang="ar-SA" sz="2400" dirty="0" smtClean="0"/>
              <a:t>11-يؤمن </a:t>
            </a:r>
            <a:r>
              <a:rPr lang="ar-SA" sz="2400" dirty="0"/>
              <a:t>الإعلاميون أن </a:t>
            </a:r>
            <a:r>
              <a:rPr lang="ar-SA" sz="2400" u="sng" dirty="0"/>
              <a:t>استغلال المهنة </a:t>
            </a:r>
            <a:r>
              <a:rPr lang="ar-SA" sz="2400" dirty="0"/>
              <a:t>للحصول على أية مكاسب شخصية أو مادية </a:t>
            </a:r>
            <a:r>
              <a:rPr lang="ar-SA" sz="2400" u="sng" dirty="0"/>
              <a:t>أمر مرفوض </a:t>
            </a:r>
            <a:r>
              <a:rPr lang="ar-SA" sz="2400" dirty="0"/>
              <a:t>ولا يجوز الوقوع في هذا الخطأ الأخلاقي</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66124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9474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a:t>السلوك الأخلاقي للإعلاميين</a:t>
            </a:r>
            <a:endParaRPr lang="en-GB" sz="3200" dirty="0"/>
          </a:p>
        </p:txBody>
      </p:sp>
      <p:sp>
        <p:nvSpPr>
          <p:cNvPr id="3" name="Content Placeholder 2"/>
          <p:cNvSpPr>
            <a:spLocks noGrp="1"/>
          </p:cNvSpPr>
          <p:nvPr>
            <p:ph idx="1"/>
          </p:nvPr>
        </p:nvSpPr>
        <p:spPr>
          <a:xfrm>
            <a:off x="-252536" y="1423317"/>
            <a:ext cx="9217024" cy="4525963"/>
          </a:xfrm>
        </p:spPr>
        <p:txBody>
          <a:bodyPr>
            <a:normAutofit fontScale="92500" lnSpcReduction="10000"/>
          </a:bodyPr>
          <a:lstStyle/>
          <a:p>
            <a:pPr marL="0" indent="0" algn="r" rtl="1">
              <a:buNone/>
            </a:pPr>
            <a:r>
              <a:rPr lang="ar-SA" sz="2800" dirty="0"/>
              <a:t/>
            </a:r>
            <a:br>
              <a:rPr lang="ar-SA" sz="2800" dirty="0"/>
            </a:br>
            <a:r>
              <a:rPr lang="ar-SA" sz="2800" dirty="0" smtClean="0"/>
              <a:t>12- </a:t>
            </a:r>
            <a:r>
              <a:rPr lang="ar-SA" sz="2800" dirty="0"/>
              <a:t>يؤمن الإعلامي أن علاقته بالجمهور يجب أن تكون </a:t>
            </a:r>
            <a:r>
              <a:rPr lang="ar-SA" sz="2800" u="sng" dirty="0"/>
              <a:t>بعيدة عن استغلال المهنة </a:t>
            </a:r>
            <a:r>
              <a:rPr lang="ar-SA" sz="2800" dirty="0"/>
              <a:t>لتهديد هذا الجمهور أو المؤسسات أو ابتزازها، ويعتبر ذلك عملا غير أخلاقي ومرفوض</a:t>
            </a:r>
            <a:r>
              <a:rPr lang="ar-SA" sz="2800" dirty="0" smtClean="0"/>
              <a:t>.</a:t>
            </a:r>
          </a:p>
          <a:p>
            <a:pPr marL="0" indent="0" algn="r" rtl="1">
              <a:buNone/>
            </a:pPr>
            <a:r>
              <a:rPr lang="ar-SA" sz="2800" dirty="0"/>
              <a:t/>
            </a:r>
            <a:br>
              <a:rPr lang="ar-SA" sz="2800" dirty="0"/>
            </a:br>
            <a:r>
              <a:rPr lang="ar-SA" sz="2800" dirty="0" smtClean="0"/>
              <a:t>13- </a:t>
            </a:r>
            <a:r>
              <a:rPr lang="ar-SA" sz="2800" dirty="0"/>
              <a:t>الإعلامي </a:t>
            </a:r>
            <a:r>
              <a:rPr lang="ar-SA" sz="2800" u="sng" dirty="0"/>
              <a:t>لا يتقاضى أي أجر مادي أو مكافأة أو هدايا أو امتيازات </a:t>
            </a:r>
            <a:r>
              <a:rPr lang="ar-SA" sz="2800" dirty="0"/>
              <a:t>من أية جهة مقابل بثه خبرا أو مادة إعلامية معينة، بل يتقاضى أجره من المؤسسة الإعلامية التي يعمل بها</a:t>
            </a:r>
            <a:r>
              <a:rPr lang="ar-SA" sz="2800" dirty="0" smtClean="0"/>
              <a:t>.</a:t>
            </a:r>
          </a:p>
          <a:p>
            <a:pPr marL="0" indent="0" algn="r" rtl="1">
              <a:buNone/>
            </a:pPr>
            <a:endParaRPr lang="ar-SA" sz="2800" dirty="0" smtClean="0"/>
          </a:p>
          <a:p>
            <a:pPr marL="0" indent="0" algn="r" rtl="1">
              <a:buNone/>
            </a:pPr>
            <a:r>
              <a:rPr lang="ar-SA" sz="2800" dirty="0"/>
              <a:t/>
            </a:r>
            <a:br>
              <a:rPr lang="ar-SA" sz="2800" dirty="0"/>
            </a:b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558924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9950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a:t>السلوك الأخلاقي للإعلاميين</a:t>
            </a:r>
            <a:endParaRPr lang="en-GB" sz="3200" dirty="0"/>
          </a:p>
        </p:txBody>
      </p:sp>
      <p:sp>
        <p:nvSpPr>
          <p:cNvPr id="3" name="Content Placeholder 2"/>
          <p:cNvSpPr>
            <a:spLocks noGrp="1"/>
          </p:cNvSpPr>
          <p:nvPr>
            <p:ph idx="1"/>
          </p:nvPr>
        </p:nvSpPr>
        <p:spPr>
          <a:xfrm>
            <a:off x="179512" y="980728"/>
            <a:ext cx="8507288" cy="4525963"/>
          </a:xfrm>
        </p:spPr>
        <p:txBody>
          <a:bodyPr>
            <a:noAutofit/>
          </a:bodyPr>
          <a:lstStyle/>
          <a:p>
            <a:pPr marL="0" indent="0" algn="r" rtl="1">
              <a:buNone/>
            </a:pPr>
            <a:r>
              <a:rPr lang="ar-SA" sz="2400" dirty="0"/>
              <a:t/>
            </a:r>
            <a:br>
              <a:rPr lang="ar-SA" sz="2400" dirty="0"/>
            </a:br>
            <a:r>
              <a:rPr lang="ar-SA" sz="2400" dirty="0"/>
              <a:t/>
            </a:r>
            <a:br>
              <a:rPr lang="ar-SA" sz="2400" dirty="0"/>
            </a:br>
            <a:r>
              <a:rPr lang="ar-SA" sz="2400" dirty="0" smtClean="0"/>
              <a:t>15-الإعلامي </a:t>
            </a:r>
            <a:r>
              <a:rPr lang="ar-SA" sz="2400" dirty="0"/>
              <a:t>يتحسس قضايا الرأي العام من خلال المعلومات الموثقة والحقيقية</a:t>
            </a:r>
            <a:r>
              <a:rPr lang="ar-SA" sz="2400" dirty="0" smtClean="0"/>
              <a:t>.</a:t>
            </a:r>
          </a:p>
          <a:p>
            <a:pPr marL="0" indent="0" algn="r" rtl="1">
              <a:buNone/>
            </a:pPr>
            <a:r>
              <a:rPr lang="ar-SA" sz="2400" dirty="0"/>
              <a:t/>
            </a:r>
            <a:br>
              <a:rPr lang="ar-SA" sz="2400" dirty="0"/>
            </a:br>
            <a:r>
              <a:rPr lang="ar-SA" sz="2400" dirty="0" smtClean="0"/>
              <a:t>16</a:t>
            </a:r>
            <a:r>
              <a:rPr lang="ar-SA" sz="2400" u="sng" dirty="0" smtClean="0"/>
              <a:t>-يتأكد </a:t>
            </a:r>
            <a:r>
              <a:rPr lang="ar-SA" sz="2400" u="sng" dirty="0"/>
              <a:t>الإعلامي قبل بث أسماء </a:t>
            </a:r>
            <a:r>
              <a:rPr lang="ar-SA" sz="2400" dirty="0"/>
              <a:t>الضحايا أو القتلى أو المصابين أو المنكوبين أن ذويهم على علم بما تعرضوا له، ويدقق هوياتهم من أكثر من مصدر </a:t>
            </a:r>
            <a:r>
              <a:rPr lang="ar-SA" sz="2400" dirty="0" smtClean="0"/>
              <a:t>موثوق،ويحرص </a:t>
            </a:r>
            <a:r>
              <a:rPr lang="ar-SA" sz="2400" dirty="0"/>
              <a:t>على بث معلوماتهم بدقة ووضوح وبطريقة تناسب الحدث.</a:t>
            </a:r>
            <a:br>
              <a:rPr lang="ar-SA" sz="2400" dirty="0"/>
            </a:br>
            <a:r>
              <a:rPr lang="ar-SA" sz="2400" dirty="0"/>
              <a:t/>
            </a:r>
            <a:br>
              <a:rPr lang="ar-SA" sz="2400" dirty="0"/>
            </a:br>
            <a:r>
              <a:rPr lang="ar-SA" sz="2400" dirty="0" smtClean="0"/>
              <a:t>17-الإعلامي </a:t>
            </a:r>
            <a:r>
              <a:rPr lang="ar-SA" sz="2400" u="sng" dirty="0"/>
              <a:t>يحترم الحياة الخاصة للأفراد</a:t>
            </a:r>
            <a:r>
              <a:rPr lang="ar-SA" sz="2400" dirty="0"/>
              <a:t>، ولا يستخدمها لأغراض سيئة، كما يحرص على الحصول على موافقة الأشخاص عند رغبته نشر أي معلومة خاصة بهم</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530120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2550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200" b="1" dirty="0"/>
              <a:t>السلوك الأخلاقي للإعلاميين</a:t>
            </a:r>
            <a:endParaRPr lang="en-GB" sz="3200" dirty="0"/>
          </a:p>
        </p:txBody>
      </p:sp>
      <p:sp>
        <p:nvSpPr>
          <p:cNvPr id="3" name="Content Placeholder 2"/>
          <p:cNvSpPr>
            <a:spLocks noGrp="1"/>
          </p:cNvSpPr>
          <p:nvPr>
            <p:ph idx="1"/>
          </p:nvPr>
        </p:nvSpPr>
        <p:spPr>
          <a:xfrm>
            <a:off x="107504" y="1207293"/>
            <a:ext cx="8579296" cy="4525963"/>
          </a:xfrm>
        </p:spPr>
        <p:txBody>
          <a:bodyPr>
            <a:noAutofit/>
          </a:bodyPr>
          <a:lstStyle/>
          <a:p>
            <a:pPr marL="0" indent="0" algn="r" rtl="1">
              <a:buNone/>
            </a:pPr>
            <a:r>
              <a:rPr lang="ar-SA" sz="2400" dirty="0"/>
              <a:t/>
            </a:r>
            <a:br>
              <a:rPr lang="ar-SA" sz="2400" dirty="0"/>
            </a:br>
            <a:r>
              <a:rPr lang="ar-SA" sz="2400" dirty="0" smtClean="0"/>
              <a:t>18-الإعلامي </a:t>
            </a:r>
            <a:r>
              <a:rPr lang="ar-SA" sz="2400" u="sng" dirty="0"/>
              <a:t>مؤمن بواجبه تجاه زملاءه </a:t>
            </a:r>
            <a:r>
              <a:rPr lang="ar-SA" sz="2400" dirty="0"/>
              <a:t>الذين تعرضوا لمضايقات بسبب عملهم الإعلامي، ويتضامن معهم من أجل الدفاع عن حقوقهم ومصالح المهنة</a:t>
            </a:r>
            <a:r>
              <a:rPr lang="ar-SA" sz="2400" dirty="0" smtClean="0"/>
              <a:t>.</a:t>
            </a:r>
            <a:r>
              <a:rPr lang="ar-SA" sz="2400" dirty="0"/>
              <a:t/>
            </a:r>
            <a:br>
              <a:rPr lang="ar-SA" sz="2400" dirty="0"/>
            </a:br>
            <a:r>
              <a:rPr lang="ar-SA" sz="2400" dirty="0" smtClean="0"/>
              <a:t>19الإعلاميون </a:t>
            </a:r>
            <a:r>
              <a:rPr lang="ar-SA" sz="2400" dirty="0"/>
              <a:t>(رؤساء التحرير وأصحاب المسؤوليات الإعلامية) يحرصون على الحقوق المادية والمعنوية لمن يعمل تحت إمرتهم من الإعلاميين</a:t>
            </a:r>
            <a:r>
              <a:rPr lang="ar-SA" sz="2400" dirty="0" smtClean="0"/>
              <a:t>.</a:t>
            </a:r>
            <a:r>
              <a:rPr lang="ar-SA" sz="2400" dirty="0"/>
              <a:t/>
            </a:r>
            <a:br>
              <a:rPr lang="ar-SA" sz="2400" dirty="0"/>
            </a:br>
            <a:r>
              <a:rPr lang="ar-SA" sz="2400" dirty="0" smtClean="0"/>
              <a:t>20-يحرص </a:t>
            </a:r>
            <a:r>
              <a:rPr lang="ar-SA" sz="2400" dirty="0"/>
              <a:t>الإعلاميون على </a:t>
            </a:r>
            <a:r>
              <a:rPr lang="ar-SA" sz="2400" u="sng" dirty="0"/>
              <a:t>التحضير الجيد </a:t>
            </a:r>
            <a:r>
              <a:rPr lang="ar-SA" sz="2400" dirty="0"/>
              <a:t>لبرامجهم الإذاعية والتلفزيونية حيث تبنى البرامج المقدمة للجمهور على البحث والتقصي والدراسة المعمقة</a:t>
            </a:r>
            <a:r>
              <a:rPr lang="ar-SA" sz="2400" dirty="0" smtClean="0"/>
              <a:t>.</a:t>
            </a:r>
            <a:r>
              <a:rPr lang="ar-SA" sz="2400" dirty="0"/>
              <a:t/>
            </a:r>
            <a:br>
              <a:rPr lang="ar-SA" sz="2400" dirty="0"/>
            </a:br>
            <a:r>
              <a:rPr lang="ar-SA" sz="2400" dirty="0" smtClean="0"/>
              <a:t>21- </a:t>
            </a:r>
            <a:r>
              <a:rPr lang="ar-SA" sz="2400" dirty="0"/>
              <a:t>يؤمن الإعلاميون أن المعلومات التي تبث على الهواء يجب أن تكون مدروسة ومبنية على </a:t>
            </a:r>
            <a:r>
              <a:rPr lang="ar-SA" sz="2400" u="sng" dirty="0"/>
              <a:t>البحث والتقصي</a:t>
            </a:r>
            <a:r>
              <a:rPr lang="ar-SA" sz="2400" u="sng" dirty="0" smtClean="0"/>
              <a:t>.</a:t>
            </a:r>
            <a:r>
              <a:rPr lang="ar-SA" sz="2400" dirty="0"/>
              <a:t/>
            </a:r>
            <a:br>
              <a:rPr lang="ar-SA" sz="2400" dirty="0"/>
            </a:br>
            <a:r>
              <a:rPr lang="ar-SA" sz="2400" dirty="0" smtClean="0"/>
              <a:t>22- </a:t>
            </a:r>
            <a:r>
              <a:rPr lang="ar-SA" sz="2400" dirty="0"/>
              <a:t>يبذل الإعلاميون جهدا في بث موادهم الإعلامية بلغة سليمة وأداء سليم ومراعاة الذوق الجيد في طريقة العرض، وخاصة استخدام المواد المساعدة كالموسيقى.</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58924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3332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a:solidFill>
            <a:schemeClr val="bg1">
              <a:lumMod val="95000"/>
            </a:schemeClr>
          </a:solidFill>
          <a:ln>
            <a:solidFill>
              <a:srgbClr val="FF0000"/>
            </a:solidFill>
          </a:ln>
        </p:spPr>
        <p:txBody>
          <a:bodyPr>
            <a:normAutofit/>
          </a:bodyPr>
          <a:lstStyle/>
          <a:p>
            <a:r>
              <a:rPr lang="ar-SA" sz="3200" b="1" dirty="0" smtClean="0"/>
              <a:t>المتطلبات المهنية  </a:t>
            </a:r>
            <a:endParaRPr lang="en-GB" sz="3200" b="1" dirty="0"/>
          </a:p>
        </p:txBody>
      </p:sp>
      <p:sp>
        <p:nvSpPr>
          <p:cNvPr id="3" name="Content Placeholder 2"/>
          <p:cNvSpPr>
            <a:spLocks noGrp="1"/>
          </p:cNvSpPr>
          <p:nvPr>
            <p:ph idx="1"/>
          </p:nvPr>
        </p:nvSpPr>
        <p:spPr>
          <a:xfrm>
            <a:off x="457200" y="991269"/>
            <a:ext cx="8229600" cy="4525963"/>
          </a:xfrm>
        </p:spPr>
        <p:txBody>
          <a:bodyPr>
            <a:noAutofit/>
          </a:bodyPr>
          <a:lstStyle/>
          <a:p>
            <a:pPr marL="0" indent="0" algn="r" rtl="1">
              <a:buNone/>
            </a:pPr>
            <a:r>
              <a:rPr lang="ar-SA" sz="2400" dirty="0"/>
              <a:t/>
            </a:r>
            <a:br>
              <a:rPr lang="ar-SA" sz="2400" dirty="0"/>
            </a:br>
            <a:r>
              <a:rPr lang="ar-SA" sz="2400" dirty="0" smtClean="0"/>
              <a:t>1-  </a:t>
            </a:r>
            <a:r>
              <a:rPr lang="ar-SA" sz="2400" b="1" dirty="0" smtClean="0"/>
              <a:t>يجب</a:t>
            </a:r>
            <a:r>
              <a:rPr lang="ar-SA" sz="2400" dirty="0" smtClean="0"/>
              <a:t>  </a:t>
            </a:r>
            <a:r>
              <a:rPr lang="ar-SA" sz="2400" b="1" dirty="0"/>
              <a:t>مراعاة البديهيات </a:t>
            </a:r>
            <a:r>
              <a:rPr lang="ar-SA" sz="2400" b="1" dirty="0" smtClean="0"/>
              <a:t>التالية  في  العمل الإعلامي :</a:t>
            </a:r>
            <a:r>
              <a:rPr lang="ar-SA" sz="2400" dirty="0"/>
              <a:t/>
            </a:r>
            <a:br>
              <a:rPr lang="ar-SA" sz="2400" dirty="0"/>
            </a:br>
            <a:r>
              <a:rPr lang="ar-SA" sz="2400" dirty="0"/>
              <a:t>أ-</a:t>
            </a:r>
            <a:r>
              <a:rPr lang="ar-SA" sz="2400" b="1" dirty="0"/>
              <a:t> الدقة </a:t>
            </a:r>
            <a:r>
              <a:rPr lang="ar-SA" sz="2400" dirty="0"/>
              <a:t>أهم من السرعة. ب- الإنصاف أولى من الإثارة.</a:t>
            </a:r>
            <a:br>
              <a:rPr lang="ar-SA" sz="2400" dirty="0"/>
            </a:br>
            <a:r>
              <a:rPr lang="ar-SA" sz="2400" dirty="0"/>
              <a:t>ج- إبلاغ المشاهد أو المستمع بالحقيقة هو الهدف.</a:t>
            </a:r>
            <a:br>
              <a:rPr lang="ar-SA" sz="2400" dirty="0"/>
            </a:br>
            <a:r>
              <a:rPr lang="ar-SA" sz="2400" dirty="0"/>
              <a:t>2- </a:t>
            </a:r>
            <a:r>
              <a:rPr lang="ar-SA" sz="2400" b="1" dirty="0"/>
              <a:t>الإنصاف</a:t>
            </a:r>
            <a:r>
              <a:rPr lang="ar-SA" sz="2400" dirty="0"/>
              <a:t>: أن لا تتسبب تغطية الموضوع بضرر احد، بمعنى أن لا يضار احد بضرر نفسي أو أخلاقي أو جسدي.</a:t>
            </a:r>
            <a:br>
              <a:rPr lang="ar-SA" sz="2400" dirty="0"/>
            </a:br>
            <a:r>
              <a:rPr lang="ar-SA" sz="2400" dirty="0"/>
              <a:t>3- </a:t>
            </a:r>
            <a:r>
              <a:rPr lang="ar-SA" sz="2400" b="1" dirty="0"/>
              <a:t>الحياد</a:t>
            </a:r>
            <a:r>
              <a:rPr lang="ar-SA" sz="2400" dirty="0"/>
              <a:t>: أن تكون على مسافة واحدة من جميع الأطراف.</a:t>
            </a:r>
            <a:br>
              <a:rPr lang="ar-SA" sz="2400" dirty="0"/>
            </a:br>
            <a:r>
              <a:rPr lang="ar-SA" sz="2400" dirty="0"/>
              <a:t>4- </a:t>
            </a:r>
            <a:r>
              <a:rPr lang="ar-SA" sz="2400" b="1" dirty="0"/>
              <a:t>الدقة: </a:t>
            </a:r>
            <a:r>
              <a:rPr lang="ar-SA" sz="2400" dirty="0"/>
              <a:t>وهي تفادي الأخطاء بأنواعها.</a:t>
            </a:r>
            <a:br>
              <a:rPr lang="ar-SA" sz="2400" dirty="0"/>
            </a:br>
            <a:r>
              <a:rPr lang="ar-SA" sz="2400" dirty="0"/>
              <a:t>5- ا</a:t>
            </a:r>
            <a:r>
              <a:rPr lang="ar-SA" sz="2400" b="1" dirty="0"/>
              <a:t>لتوازن</a:t>
            </a:r>
            <a:r>
              <a:rPr lang="ar-SA" sz="2400" dirty="0"/>
              <a:t>: منح فرص كافية لأطراف الحدث داخل القصة.</a:t>
            </a:r>
            <a:br>
              <a:rPr lang="ar-SA" sz="2400" dirty="0"/>
            </a:br>
            <a:r>
              <a:rPr lang="ar-SA" sz="2400" dirty="0"/>
              <a:t>6-</a:t>
            </a:r>
            <a:r>
              <a:rPr lang="ar-SA" sz="2400" b="1" dirty="0"/>
              <a:t> التكافؤ</a:t>
            </a:r>
            <a:r>
              <a:rPr lang="ar-SA" sz="2400" dirty="0"/>
              <a:t>: وهو انتخاب أفضل ما لدى الأطراف من حجج.</a:t>
            </a:r>
            <a:br>
              <a:rPr lang="ar-SA" sz="2400" dirty="0"/>
            </a:br>
            <a:r>
              <a:rPr lang="ar-SA" sz="2400" dirty="0"/>
              <a:t>7- </a:t>
            </a:r>
            <a:r>
              <a:rPr lang="ar-SA" sz="2400" b="1" dirty="0"/>
              <a:t>التجرد: </a:t>
            </a:r>
            <a:r>
              <a:rPr lang="ar-SA" sz="2400" dirty="0" smtClean="0"/>
              <a:t>الابتعاد عن الشخصنة في المعالجة الاعلامية.</a:t>
            </a:r>
            <a:r>
              <a:rPr lang="ar-SA" sz="2400" dirty="0"/>
              <a:t/>
            </a:r>
            <a:br>
              <a:rPr lang="ar-SA" sz="2400" dirty="0"/>
            </a:b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530120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5243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r>
              <a:rPr lang="en-US" altLang="en-US" sz="2000" dirty="0" smtClean="0">
                <a:cs typeface="Times New Roman" pitchFamily="18" charset="0"/>
              </a:rPr>
              <a:t/>
            </a:r>
            <a:br>
              <a:rPr lang="en-US" altLang="en-US" sz="2000" dirty="0" smtClean="0">
                <a:cs typeface="Times New Roman" pitchFamily="18" charset="0"/>
              </a:rPr>
            </a:br>
            <a:endParaRPr lang="en-US" altLang="en-US" sz="2000" dirty="0" smtClean="0">
              <a:cs typeface="Times New Roman" pitchFamily="18" charset="0"/>
            </a:endParaRPr>
          </a:p>
        </p:txBody>
      </p:sp>
      <p:sp>
        <p:nvSpPr>
          <p:cNvPr id="5123" name="Content Placeholder 2"/>
          <p:cNvSpPr>
            <a:spLocks noGrp="1"/>
          </p:cNvSpPr>
          <p:nvPr>
            <p:ph type="subTitle" idx="1"/>
          </p:nvPr>
        </p:nvSpPr>
        <p:spPr>
          <a:xfrm>
            <a:off x="-228600" y="981075"/>
            <a:ext cx="8839200" cy="3505200"/>
          </a:xfrm>
        </p:spPr>
        <p:txBody>
          <a:bodyPr>
            <a:noAutofit/>
          </a:bodyPr>
          <a:lstStyle/>
          <a:p>
            <a:pPr algn="r"/>
            <a:r>
              <a:rPr lang="ar-SA" altLang="en-US" sz="2400" dirty="0" smtClean="0">
                <a:solidFill>
                  <a:schemeClr val="tx1"/>
                </a:solidFill>
              </a:rPr>
              <a:t> </a:t>
            </a:r>
            <a:endParaRPr lang="en-US" altLang="en-US" sz="2400" dirty="0" smtClean="0">
              <a:solidFill>
                <a:schemeClr val="tx1"/>
              </a:solidFill>
            </a:endParaRPr>
          </a:p>
          <a:p>
            <a:pPr algn="r"/>
            <a:r>
              <a:rPr lang="ar-SA" altLang="en-US" sz="2400" b="1" dirty="0" smtClean="0">
                <a:solidFill>
                  <a:schemeClr val="tx1"/>
                </a:solidFill>
              </a:rPr>
              <a:t>ذو خبرة مصرفية وتسويقية واعلامية </a:t>
            </a:r>
            <a:r>
              <a:rPr lang="ar-SA" altLang="en-US" sz="2400" dirty="0" smtClean="0">
                <a:solidFill>
                  <a:schemeClr val="tx1"/>
                </a:solidFill>
              </a:rPr>
              <a:t>طويلة امتدت قرابة 35 </a:t>
            </a:r>
          </a:p>
          <a:p>
            <a:pPr algn="r"/>
            <a:r>
              <a:rPr lang="ar-SA" altLang="en-US" sz="2400" dirty="0" smtClean="0">
                <a:solidFill>
                  <a:schemeClr val="tx1"/>
                </a:solidFill>
              </a:rPr>
              <a:t>عاما تركزت في مصارف ومؤسسات اردنية وعربية  حيث تولى مراكز</a:t>
            </a:r>
          </a:p>
          <a:p>
            <a:pPr algn="r"/>
            <a:r>
              <a:rPr lang="ar-SA" altLang="en-US" sz="2400" dirty="0" smtClean="0">
                <a:solidFill>
                  <a:schemeClr val="tx1"/>
                </a:solidFill>
              </a:rPr>
              <a:t> قيادية عديدة من ابرزها-</a:t>
            </a:r>
            <a:endParaRPr lang="en-US" altLang="en-US" sz="2400" dirty="0" smtClean="0">
              <a:solidFill>
                <a:schemeClr val="tx1"/>
              </a:solidFill>
            </a:endParaRPr>
          </a:p>
          <a:p>
            <a:pPr algn="r"/>
            <a:r>
              <a:rPr lang="ar-SA" altLang="en-US" sz="2400" dirty="0" smtClean="0">
                <a:solidFill>
                  <a:schemeClr val="tx1"/>
                </a:solidFill>
              </a:rPr>
              <a:t>1- مساعد اول لمدير عام بنك الاسكان للتجارة والتمويل الاردني لشؤون </a:t>
            </a:r>
          </a:p>
          <a:p>
            <a:pPr algn="r"/>
            <a:r>
              <a:rPr lang="ar-SA" altLang="en-US" sz="2400" dirty="0" smtClean="0">
                <a:solidFill>
                  <a:schemeClr val="tx1"/>
                </a:solidFill>
              </a:rPr>
              <a:t>التخطيط الاستراتيجي والتسويق والابحاث والعلاقات  العامة 1980 -2004</a:t>
            </a:r>
          </a:p>
          <a:p>
            <a:pPr algn="r"/>
            <a:r>
              <a:rPr lang="ar-SA" altLang="en-US" sz="2400" dirty="0" smtClean="0">
                <a:solidFill>
                  <a:schemeClr val="tx1"/>
                </a:solidFill>
              </a:rPr>
              <a:t>2--</a:t>
            </a:r>
            <a:r>
              <a:rPr lang="ar-SA" altLang="en-US" sz="2400" dirty="0">
                <a:solidFill>
                  <a:schemeClr val="tx1"/>
                </a:solidFill>
              </a:rPr>
              <a:t>مستشار اول لدى شركة الامين للدراسات </a:t>
            </a:r>
            <a:r>
              <a:rPr lang="ar-SA" altLang="en-US" sz="2400" dirty="0" smtClean="0">
                <a:solidFill>
                  <a:schemeClr val="tx1"/>
                </a:solidFill>
              </a:rPr>
              <a:t>والاستشارات.2004-2006 </a:t>
            </a:r>
            <a:endParaRPr lang="en-US" altLang="en-US" sz="2400" dirty="0" smtClean="0">
              <a:solidFill>
                <a:schemeClr val="tx1"/>
              </a:solidFill>
            </a:endParaRPr>
          </a:p>
          <a:p>
            <a:pPr algn="r"/>
            <a:r>
              <a:rPr lang="ar-SA" altLang="en-US" sz="2400" dirty="0">
                <a:solidFill>
                  <a:schemeClr val="tx1"/>
                </a:solidFill>
              </a:rPr>
              <a:t>3</a:t>
            </a:r>
            <a:r>
              <a:rPr lang="ar-SA" altLang="en-US" sz="2400" dirty="0" smtClean="0">
                <a:solidFill>
                  <a:schemeClr val="tx1"/>
                </a:solidFill>
              </a:rPr>
              <a:t>-مستشار الرئيس التنفيذي في البنك التجاري الاردني 2006-2007</a:t>
            </a:r>
            <a:endParaRPr lang="en-US" altLang="en-US" sz="2400" dirty="0" smtClean="0">
              <a:solidFill>
                <a:schemeClr val="tx1"/>
              </a:solidFill>
            </a:endParaRPr>
          </a:p>
          <a:p>
            <a:pPr algn="r"/>
            <a:r>
              <a:rPr lang="ar-SA" altLang="en-US" sz="2400" dirty="0">
                <a:solidFill>
                  <a:schemeClr val="tx1"/>
                </a:solidFill>
              </a:rPr>
              <a:t>4</a:t>
            </a:r>
            <a:r>
              <a:rPr lang="ar-SA" altLang="en-US" sz="2400" dirty="0" smtClean="0">
                <a:solidFill>
                  <a:schemeClr val="tx1"/>
                </a:solidFill>
              </a:rPr>
              <a:t>- المدير التنفيذي لادارات التخطيط الاستراتيجي  والتسويق   وتطوير المنتجات </a:t>
            </a:r>
          </a:p>
          <a:p>
            <a:pPr algn="r"/>
            <a:r>
              <a:rPr lang="ar-SA" altLang="en-US" sz="2400" dirty="0" smtClean="0">
                <a:solidFill>
                  <a:schemeClr val="tx1"/>
                </a:solidFill>
              </a:rPr>
              <a:t> والفروع  لدى بنك سورية الدولي الاسلامي2007-2009 </a:t>
            </a:r>
            <a:endParaRPr lang="en-US" altLang="en-US" sz="2400" dirty="0" smtClean="0">
              <a:solidFill>
                <a:schemeClr val="tx1"/>
              </a:solidFill>
            </a:endParaRPr>
          </a:p>
          <a:p>
            <a:pPr algn="r"/>
            <a:r>
              <a:rPr lang="ar-SA" altLang="en-US" sz="2400" dirty="0" smtClean="0">
                <a:solidFill>
                  <a:schemeClr val="tx1"/>
                </a:solidFill>
              </a:rPr>
              <a:t>5- مديرادارة الاخبار في التلفزيون الاردني-1975-1980</a:t>
            </a:r>
            <a:endParaRPr lang="en-US" altLang="en-US" sz="2400" dirty="0" smtClean="0">
              <a:solidFill>
                <a:schemeClr val="tx1"/>
              </a:solidFill>
            </a:endParaRPr>
          </a:p>
          <a:p>
            <a:pPr algn="r" rtl="1"/>
            <a:r>
              <a:rPr lang="ar-SA" altLang="en-US" sz="2400" dirty="0">
                <a:solidFill>
                  <a:schemeClr val="tx1"/>
                </a:solidFill>
              </a:rPr>
              <a:t>6</a:t>
            </a:r>
            <a:r>
              <a:rPr lang="ar-SA" altLang="en-US" sz="2400" dirty="0" smtClean="0">
                <a:solidFill>
                  <a:schemeClr val="tx1"/>
                </a:solidFill>
              </a:rPr>
              <a:t>- </a:t>
            </a:r>
            <a:r>
              <a:rPr lang="ar-SA" altLang="en-US" sz="2400" b="1" dirty="0" smtClean="0">
                <a:solidFill>
                  <a:schemeClr val="tx1"/>
                </a:solidFill>
              </a:rPr>
              <a:t>يعمل</a:t>
            </a:r>
            <a:r>
              <a:rPr lang="ar-SA" altLang="en-US" sz="2400" dirty="0" smtClean="0">
                <a:solidFill>
                  <a:schemeClr val="tx1"/>
                </a:solidFill>
              </a:rPr>
              <a:t> </a:t>
            </a:r>
            <a:r>
              <a:rPr lang="ar-SA" altLang="en-US" sz="2400" b="1" dirty="0" smtClean="0">
                <a:solidFill>
                  <a:schemeClr val="tx1"/>
                </a:solidFill>
              </a:rPr>
              <a:t>حاليا</a:t>
            </a:r>
            <a:r>
              <a:rPr lang="ar-SA" altLang="en-US" sz="2400" dirty="0" smtClean="0">
                <a:solidFill>
                  <a:schemeClr val="tx1"/>
                </a:solidFill>
              </a:rPr>
              <a:t> </a:t>
            </a:r>
            <a:r>
              <a:rPr lang="ar-SA" altLang="en-US" sz="2400" b="1" dirty="0" smtClean="0">
                <a:solidFill>
                  <a:schemeClr val="tx1"/>
                </a:solidFill>
              </a:rPr>
              <a:t>كمستشاروخبيرومدرب لدى مؤسسات اردنية و عربية </a:t>
            </a:r>
            <a:r>
              <a:rPr lang="ar-SA" altLang="en-US" sz="2400" dirty="0" smtClean="0">
                <a:solidFill>
                  <a:schemeClr val="tx1"/>
                </a:solidFill>
              </a:rPr>
              <a:t>.</a:t>
            </a:r>
            <a:r>
              <a:rPr lang="en-US" altLang="en-US" sz="2400" dirty="0" smtClean="0">
                <a:solidFill>
                  <a:schemeClr val="tx1"/>
                </a:solidFill>
              </a:rPr>
              <a:t> free -lance</a:t>
            </a:r>
          </a:p>
        </p:txBody>
      </p:sp>
      <p:pic>
        <p:nvPicPr>
          <p:cNvPr id="5124" name="Picture 2" descr="IMG_9132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5538"/>
            <a:ext cx="1524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2" descr="http://www.webbuildersuk.co.uk/communities/7/004/009/103/567/images/4547396096_525x18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5"/>
          <p:cNvSpPr>
            <a:spLocks noChangeArrowheads="1"/>
          </p:cNvSpPr>
          <p:nvPr/>
        </p:nvSpPr>
        <p:spPr bwMode="auto">
          <a:xfrm>
            <a:off x="0" y="-26988"/>
            <a:ext cx="6588224"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SA" altLang="en-US" sz="2400" dirty="0">
                <a:solidFill>
                  <a:schemeClr val="bg1"/>
                </a:solidFill>
              </a:rPr>
              <a:t>محمد ابوزيد- </a:t>
            </a:r>
          </a:p>
          <a:p>
            <a:pPr algn="ctr" eaLnBrk="1" hangingPunct="1">
              <a:spcBef>
                <a:spcPct val="0"/>
              </a:spcBef>
              <a:buFontTx/>
              <a:buNone/>
            </a:pPr>
            <a:r>
              <a:rPr lang="ar-SA" altLang="en-US" sz="2400" dirty="0">
                <a:solidFill>
                  <a:schemeClr val="bg1"/>
                </a:solidFill>
              </a:rPr>
              <a:t> المستشار لشؤون التخطيط الاستراتيجي والتسويق                 </a:t>
            </a:r>
            <a:r>
              <a:rPr lang="ar-SA" altLang="en-US" sz="2400" dirty="0" smtClean="0">
                <a:solidFill>
                  <a:schemeClr val="bg1"/>
                </a:solidFill>
              </a:rPr>
              <a:t>   </a:t>
            </a:r>
            <a:r>
              <a:rPr lang="ar-SA" altLang="en-US" sz="2400" dirty="0">
                <a:solidFill>
                  <a:schemeClr val="bg1"/>
                </a:solidFill>
              </a:rPr>
              <a:t>والعلاقات العامة والاعلام</a:t>
            </a:r>
            <a:endParaRPr lang="en-US" altLang="en-US" sz="2400" dirty="0">
              <a:solidFill>
                <a:schemeClr val="bg1"/>
              </a:solidFill>
            </a:endParaRPr>
          </a:p>
        </p:txBody>
      </p:sp>
      <p:sp>
        <p:nvSpPr>
          <p:cNvPr id="512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E72E883D-9AFE-409D-8DEB-A91946942B95}" type="slidenum">
              <a:rPr lang="ar-SA" altLang="en-US" sz="1400" smtClean="0"/>
              <a:pPr eaLnBrk="1" hangingPunct="1">
                <a:spcBef>
                  <a:spcPct val="0"/>
                </a:spcBef>
                <a:buFontTx/>
                <a:buNone/>
              </a:pPr>
              <a:t>3</a:t>
            </a:fld>
            <a:endParaRPr lang="en-US" altLang="en-US" sz="1400" dirty="0" smtClean="0"/>
          </a:p>
        </p:txBody>
      </p:sp>
    </p:spTree>
    <p:extLst>
      <p:ext uri="{BB962C8B-B14F-4D97-AF65-F5344CB8AC3E}">
        <p14:creationId xmlns:p14="http://schemas.microsoft.com/office/powerpoint/2010/main" val="34294202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lstStyle/>
          <a:p>
            <a:r>
              <a:rPr lang="ar-SA" dirty="0" smtClean="0"/>
              <a:t>للمناقشة</a:t>
            </a:r>
            <a:endParaRPr lang="en-GB" dirty="0"/>
          </a:p>
        </p:txBody>
      </p:sp>
      <p:sp>
        <p:nvSpPr>
          <p:cNvPr id="3" name="Content Placeholder 2"/>
          <p:cNvSpPr>
            <a:spLocks noGrp="1"/>
          </p:cNvSpPr>
          <p:nvPr>
            <p:ph idx="1"/>
          </p:nvPr>
        </p:nvSpPr>
        <p:spPr/>
        <p:txBody>
          <a:bodyPr>
            <a:normAutofit lnSpcReduction="10000"/>
          </a:bodyPr>
          <a:lstStyle/>
          <a:p>
            <a:pPr marL="0" indent="0" algn="r" rtl="1">
              <a:buNone/>
            </a:pPr>
            <a:r>
              <a:rPr lang="ar-SA" dirty="0" smtClean="0"/>
              <a:t> 1- برأيك هل يتم الالتزام بهذه المعاييرالاخلاقية المهنية في العمل الاعلام</a:t>
            </a:r>
          </a:p>
          <a:p>
            <a:pPr marL="0" indent="0" algn="ctr" rtl="1">
              <a:buNone/>
            </a:pPr>
            <a:r>
              <a:rPr lang="ar-SA" dirty="0"/>
              <a:t> </a:t>
            </a:r>
            <a:r>
              <a:rPr lang="ar-SA" dirty="0" smtClean="0"/>
              <a:t>   </a:t>
            </a:r>
            <a:r>
              <a:rPr lang="ar-SA" sz="6600" dirty="0" smtClean="0">
                <a:solidFill>
                  <a:srgbClr val="C00000"/>
                </a:solidFill>
              </a:rPr>
              <a:t>؟</a:t>
            </a:r>
            <a:r>
              <a:rPr lang="ar-SA" dirty="0" smtClean="0">
                <a:solidFill>
                  <a:srgbClr val="C00000"/>
                </a:solidFill>
              </a:rPr>
              <a:t> </a:t>
            </a:r>
          </a:p>
          <a:p>
            <a:pPr marL="0" indent="0" algn="ctr" rtl="1">
              <a:buNone/>
            </a:pPr>
            <a:r>
              <a:rPr lang="ar-SA" dirty="0" smtClean="0"/>
              <a:t>2-هل صادف واكتشفت اي خلل في تطبيق هذه المعايير من قبل احد رجال الاعلام او اي مؤسسة اعلامية</a:t>
            </a:r>
          </a:p>
          <a:p>
            <a:pPr marL="0" indent="0" algn="ctr" rtl="1">
              <a:buNone/>
            </a:pPr>
            <a:r>
              <a:rPr lang="ar-SA" b="1" u="sng" dirty="0" smtClean="0"/>
              <a:t>امثلة بدون ذكر الاسماء</a:t>
            </a:r>
          </a:p>
          <a:p>
            <a:pPr marL="0" indent="0" algn="ctr" rtl="1">
              <a:buNone/>
            </a:pPr>
            <a:r>
              <a:rPr lang="ar-SA" sz="5400" dirty="0" smtClean="0">
                <a:solidFill>
                  <a:srgbClr val="C00000"/>
                </a:solidFill>
              </a:rPr>
              <a:t>؟</a:t>
            </a:r>
            <a:endParaRPr lang="en-GB" sz="5400" dirty="0">
              <a:solidFill>
                <a:srgbClr val="C00000"/>
              </a:solidFill>
            </a:endParaRPr>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18087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251520" y="2276872"/>
            <a:ext cx="8783960" cy="2448272"/>
          </a:xfrm>
          <a:solidFill>
            <a:schemeClr val="bg1">
              <a:lumMod val="95000"/>
            </a:schemeClr>
          </a:solidFill>
          <a:ln>
            <a:solidFill>
              <a:srgbClr val="FF0000"/>
            </a:solidFill>
            <a:miter lim="800000"/>
            <a:headEnd/>
            <a:tailEnd/>
          </a:ln>
        </p:spPr>
        <p:txBody>
          <a:bodyPr>
            <a:noAutofit/>
          </a:bodyPr>
          <a:lstStyle/>
          <a:p>
            <a:pPr algn="ctr" rtl="1">
              <a:defRPr/>
            </a:pPr>
            <a:r>
              <a:rPr lang="ar-SA" altLang="en-US" b="1" dirty="0" smtClean="0">
                <a:solidFill>
                  <a:srgbClr val="C00000"/>
                </a:solidFill>
              </a:rPr>
              <a:t>المربع الاعلامي</a:t>
            </a:r>
          </a:p>
          <a:p>
            <a:pPr algn="ctr" rtl="1">
              <a:defRPr/>
            </a:pPr>
            <a:r>
              <a:rPr lang="ar-SA" altLang="en-US" dirty="0" smtClean="0">
                <a:solidFill>
                  <a:srgbClr val="C00000"/>
                </a:solidFill>
              </a:rPr>
              <a:t>فكر خارج المربع الاعلامي </a:t>
            </a:r>
          </a:p>
          <a:p>
            <a:pPr algn="ctr" rtl="1">
              <a:defRPr/>
            </a:pPr>
            <a:r>
              <a:rPr lang="ar-SA" altLang="en-US" dirty="0" smtClean="0">
                <a:solidFill>
                  <a:srgbClr val="C00000"/>
                </a:solidFill>
              </a:rPr>
              <a:t>لكن المهم ان تلتزم باخلاقيات المهنة</a:t>
            </a:r>
            <a:endParaRPr lang="en-US" altLang="en-US" dirty="0" smtClean="0">
              <a:solidFill>
                <a:srgbClr val="C00000"/>
              </a:solidFill>
            </a:endParaRPr>
          </a:p>
        </p:txBody>
      </p:sp>
      <p:sp>
        <p:nvSpPr>
          <p:cNvPr id="4915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16E1C1C7-602B-45A9-903B-0112C6E063EC}" type="slidenum">
              <a:rPr lang="ar-SA" altLang="en-US" sz="1400" smtClean="0"/>
              <a:pPr eaLnBrk="1" hangingPunct="1">
                <a:spcBef>
                  <a:spcPct val="0"/>
                </a:spcBef>
                <a:buFontTx/>
                <a:buNone/>
              </a:pPr>
              <a:t>31</a:t>
            </a:fld>
            <a:endParaRPr lang="en-US" altLang="en-US" sz="14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54868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13936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a:t>المربع الاعلامي</a:t>
            </a:r>
            <a:endParaRPr lang="en-GB" sz="3600" b="1" dirty="0"/>
          </a:p>
        </p:txBody>
      </p:sp>
      <p:graphicFrame>
        <p:nvGraphicFramePr>
          <p:cNvPr id="4" name="Diagram 3"/>
          <p:cNvGraphicFramePr/>
          <p:nvPr>
            <p:extLst>
              <p:ext uri="{D42A27DB-BD31-4B8C-83A1-F6EECF244321}">
                <p14:modId xmlns:p14="http://schemas.microsoft.com/office/powerpoint/2010/main" val="337250196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6516216" y="1700808"/>
            <a:ext cx="1032655" cy="523220"/>
          </a:xfrm>
          <a:prstGeom prst="rect">
            <a:avLst/>
          </a:prstGeom>
        </p:spPr>
        <p:txBody>
          <a:bodyPr wrap="none">
            <a:spAutoFit/>
          </a:bodyPr>
          <a:lstStyle/>
          <a:p>
            <a:r>
              <a:rPr lang="ar-SA" sz="2800" b="1" dirty="0">
                <a:solidFill>
                  <a:srgbClr val="FFC000"/>
                </a:solidFill>
              </a:rPr>
              <a:t>المرسل</a:t>
            </a:r>
            <a:endParaRPr lang="en-GB" sz="2800" b="1" dirty="0">
              <a:solidFill>
                <a:srgbClr val="FFC000"/>
              </a:solidFill>
            </a:endParaRPr>
          </a:p>
        </p:txBody>
      </p:sp>
      <p:sp>
        <p:nvSpPr>
          <p:cNvPr id="6" name="Rectangle 5"/>
          <p:cNvSpPr/>
          <p:nvPr/>
        </p:nvSpPr>
        <p:spPr>
          <a:xfrm>
            <a:off x="6516216" y="4787860"/>
            <a:ext cx="1059906" cy="523220"/>
          </a:xfrm>
          <a:prstGeom prst="rect">
            <a:avLst/>
          </a:prstGeom>
        </p:spPr>
        <p:txBody>
          <a:bodyPr wrap="none">
            <a:spAutoFit/>
          </a:bodyPr>
          <a:lstStyle/>
          <a:p>
            <a:r>
              <a:rPr lang="ar-SA" sz="2800" b="1" dirty="0" smtClean="0">
                <a:solidFill>
                  <a:srgbClr val="FFC000"/>
                </a:solidFill>
              </a:rPr>
              <a:t>الوسيلة</a:t>
            </a:r>
            <a:endParaRPr lang="en-GB" sz="2800" b="1" dirty="0">
              <a:solidFill>
                <a:srgbClr val="FFC000"/>
              </a:solidFill>
            </a:endParaRPr>
          </a:p>
        </p:txBody>
      </p:sp>
      <p:sp>
        <p:nvSpPr>
          <p:cNvPr id="7" name="Rectangle 6"/>
          <p:cNvSpPr/>
          <p:nvPr/>
        </p:nvSpPr>
        <p:spPr>
          <a:xfrm>
            <a:off x="1691680" y="1772816"/>
            <a:ext cx="1189749" cy="523220"/>
          </a:xfrm>
          <a:prstGeom prst="rect">
            <a:avLst/>
          </a:prstGeom>
        </p:spPr>
        <p:txBody>
          <a:bodyPr wrap="none">
            <a:spAutoFit/>
          </a:bodyPr>
          <a:lstStyle/>
          <a:p>
            <a:r>
              <a:rPr lang="ar-SA" sz="2800" b="1" dirty="0" smtClean="0">
                <a:solidFill>
                  <a:srgbClr val="FFC000"/>
                </a:solidFill>
              </a:rPr>
              <a:t>المستقبل</a:t>
            </a:r>
            <a:endParaRPr lang="en-GB" sz="2800" b="1" dirty="0">
              <a:solidFill>
                <a:srgbClr val="FFC000"/>
              </a:solidFill>
            </a:endParaRPr>
          </a:p>
        </p:txBody>
      </p:sp>
      <p:sp>
        <p:nvSpPr>
          <p:cNvPr id="8" name="Rectangle 7"/>
          <p:cNvSpPr/>
          <p:nvPr/>
        </p:nvSpPr>
        <p:spPr>
          <a:xfrm>
            <a:off x="1691680" y="4715852"/>
            <a:ext cx="1208985" cy="461665"/>
          </a:xfrm>
          <a:prstGeom prst="rect">
            <a:avLst/>
          </a:prstGeom>
        </p:spPr>
        <p:txBody>
          <a:bodyPr wrap="none">
            <a:spAutoFit/>
          </a:bodyPr>
          <a:lstStyle/>
          <a:p>
            <a:r>
              <a:rPr lang="ar-SA" sz="2400" b="1" dirty="0" smtClean="0">
                <a:solidFill>
                  <a:srgbClr val="FFC000"/>
                </a:solidFill>
              </a:rPr>
              <a:t>المضمون </a:t>
            </a:r>
            <a:endParaRPr lang="en-GB" sz="2400" b="1" dirty="0">
              <a:solidFill>
                <a:srgbClr val="FFC000"/>
              </a:solidFill>
            </a:endParaRPr>
          </a:p>
        </p:txBody>
      </p:sp>
      <p:sp>
        <p:nvSpPr>
          <p:cNvPr id="3" name="Rectangle 2"/>
          <p:cNvSpPr/>
          <p:nvPr/>
        </p:nvSpPr>
        <p:spPr>
          <a:xfrm rot="19904792">
            <a:off x="101600" y="3244334"/>
            <a:ext cx="1213794" cy="584775"/>
          </a:xfrm>
          <a:prstGeom prst="rect">
            <a:avLst/>
          </a:prstGeom>
        </p:spPr>
        <p:txBody>
          <a:bodyPr wrap="none">
            <a:spAutoFit/>
          </a:bodyPr>
          <a:lstStyle/>
          <a:p>
            <a:pPr algn="ctr">
              <a:spcBef>
                <a:spcPct val="0"/>
              </a:spcBef>
              <a:defRPr/>
            </a:pPr>
            <a:r>
              <a:rPr lang="ar-SA" altLang="en-US" sz="3200" b="1" dirty="0">
                <a:solidFill>
                  <a:srgbClr val="C00000"/>
                </a:solidFill>
                <a:latin typeface="Algerian" panose="04020705040A02060702" pitchFamily="82" charset="0"/>
              </a:rPr>
              <a:t>تشويش</a:t>
            </a:r>
            <a:endParaRPr lang="en-US" altLang="en-US" sz="3200" b="1" dirty="0">
              <a:solidFill>
                <a:srgbClr val="C00000"/>
              </a:solidFill>
              <a:latin typeface="Algerian" panose="04020705040A02060702" pitchFamily="82" charset="0"/>
            </a:endParaRPr>
          </a:p>
        </p:txBody>
      </p:sp>
      <p:pic>
        <p:nvPicPr>
          <p:cNvPr id="9" name="Picture 2" descr="C:\Users\Abu Yazan\Desktop\loges-adv\tamauz[1].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6296" y="558924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10078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4000" b="1" dirty="0" smtClean="0"/>
              <a:t>المربع الاعلامي</a:t>
            </a:r>
            <a:endParaRPr lang="en-GB" sz="4000" b="1" dirty="0"/>
          </a:p>
        </p:txBody>
      </p:sp>
      <p:sp>
        <p:nvSpPr>
          <p:cNvPr id="3" name="Content Placeholder 2"/>
          <p:cNvSpPr>
            <a:spLocks noGrp="1"/>
          </p:cNvSpPr>
          <p:nvPr>
            <p:ph idx="1"/>
          </p:nvPr>
        </p:nvSpPr>
        <p:spPr/>
        <p:txBody>
          <a:bodyPr/>
          <a:lstStyle/>
          <a:p>
            <a:pPr algn="r" rtl="1"/>
            <a:r>
              <a:rPr lang="ar-SA" b="1" dirty="0" smtClean="0"/>
              <a:t>1- المرسل  ....</a:t>
            </a:r>
            <a:r>
              <a:rPr lang="ar-SA" sz="4000" b="1" dirty="0" smtClean="0">
                <a:solidFill>
                  <a:srgbClr val="C00000"/>
                </a:solidFill>
              </a:rPr>
              <a:t>من هو</a:t>
            </a:r>
            <a:r>
              <a:rPr lang="ar-SA" sz="5400" b="1" dirty="0" smtClean="0">
                <a:solidFill>
                  <a:srgbClr val="C00000"/>
                </a:solidFill>
              </a:rPr>
              <a:t>؟</a:t>
            </a:r>
          </a:p>
          <a:p>
            <a:pPr algn="r" rtl="1"/>
            <a:r>
              <a:rPr lang="ar-SA" dirty="0" smtClean="0"/>
              <a:t>جهة حكومية</a:t>
            </a:r>
          </a:p>
          <a:p>
            <a:pPr algn="r" rtl="1"/>
            <a:r>
              <a:rPr lang="ar-SA" dirty="0"/>
              <a:t>جهة اعلامية </a:t>
            </a:r>
            <a:r>
              <a:rPr lang="ar-SA" dirty="0" smtClean="0"/>
              <a:t>مفتوحة</a:t>
            </a:r>
          </a:p>
          <a:p>
            <a:pPr algn="r" rtl="1"/>
            <a:r>
              <a:rPr lang="ar-SA" dirty="0"/>
              <a:t> جهة </a:t>
            </a:r>
            <a:r>
              <a:rPr lang="ar-SA" dirty="0" smtClean="0"/>
              <a:t>حزبية</a:t>
            </a:r>
          </a:p>
          <a:p>
            <a:pPr algn="r" rtl="1"/>
            <a:r>
              <a:rPr lang="ar-SA" dirty="0" smtClean="0"/>
              <a:t>مؤسسة خاصة </a:t>
            </a:r>
          </a:p>
          <a:p>
            <a:pPr algn="r" rtl="1"/>
            <a:r>
              <a:rPr lang="ar-SA" dirty="0" smtClean="0"/>
              <a:t>جهة اعلامية مأجورة</a:t>
            </a:r>
          </a:p>
          <a:p>
            <a:pPr algn="r" rtl="1"/>
            <a:endParaRPr lang="en-GB" b="1"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229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56815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smtClean="0"/>
              <a:t>المربع الاعلامي</a:t>
            </a:r>
            <a:endParaRPr lang="en-GB" sz="3600" b="1" dirty="0"/>
          </a:p>
        </p:txBody>
      </p:sp>
      <p:sp>
        <p:nvSpPr>
          <p:cNvPr id="3" name="Content Placeholder 2"/>
          <p:cNvSpPr>
            <a:spLocks noGrp="1"/>
          </p:cNvSpPr>
          <p:nvPr>
            <p:ph idx="1"/>
          </p:nvPr>
        </p:nvSpPr>
        <p:spPr/>
        <p:txBody>
          <a:bodyPr>
            <a:normAutofit fontScale="92500" lnSpcReduction="10000"/>
          </a:bodyPr>
          <a:lstStyle/>
          <a:p>
            <a:pPr algn="r" rtl="1"/>
            <a:r>
              <a:rPr lang="ar-SA" b="1" dirty="0" smtClean="0"/>
              <a:t>المرسل  ....</a:t>
            </a:r>
            <a:r>
              <a:rPr lang="ar-SA" sz="4400" b="1" dirty="0" smtClean="0">
                <a:solidFill>
                  <a:srgbClr val="C00000"/>
                </a:solidFill>
              </a:rPr>
              <a:t>ماذا يريد؟</a:t>
            </a:r>
          </a:p>
          <a:p>
            <a:pPr algn="r" rtl="1"/>
            <a:r>
              <a:rPr lang="ar-SA" dirty="0" smtClean="0"/>
              <a:t>نشر افكار وقيم ومبادئ</a:t>
            </a:r>
          </a:p>
          <a:p>
            <a:pPr algn="r" rtl="1"/>
            <a:r>
              <a:rPr lang="ar-SA" dirty="0" smtClean="0"/>
              <a:t>نشر قوانين وتشريعات</a:t>
            </a:r>
          </a:p>
          <a:p>
            <a:pPr algn="r" rtl="1"/>
            <a:r>
              <a:rPr lang="ar-SA" dirty="0" smtClean="0"/>
              <a:t>تعديل اتجاهات وسلوكيات</a:t>
            </a:r>
          </a:p>
          <a:p>
            <a:pPr algn="r" rtl="1"/>
            <a:r>
              <a:rPr lang="ar-SA" dirty="0"/>
              <a:t>تطبيل </a:t>
            </a:r>
            <a:r>
              <a:rPr lang="ar-SA" dirty="0" smtClean="0"/>
              <a:t>وتزمير</a:t>
            </a:r>
          </a:p>
          <a:p>
            <a:pPr algn="r" rtl="1"/>
            <a:r>
              <a:rPr lang="ar-SA" dirty="0" smtClean="0"/>
              <a:t>انشقاق وفتنة داخل المجتمع وعدم الاستقرار</a:t>
            </a:r>
          </a:p>
          <a:p>
            <a:pPr algn="r" rtl="1"/>
            <a:r>
              <a:rPr lang="ar-SA" dirty="0" smtClean="0"/>
              <a:t> تحقيق ارباح </a:t>
            </a:r>
          </a:p>
          <a:p>
            <a:pPr algn="r" rtl="1"/>
            <a:r>
              <a:rPr lang="ar-SA" dirty="0" smtClean="0"/>
              <a:t>ثم.....ماذا ؟</a:t>
            </a:r>
          </a:p>
          <a:p>
            <a:pPr algn="r" rtl="1"/>
            <a:endParaRPr lang="ar-SA" dirty="0" smtClean="0"/>
          </a:p>
          <a:p>
            <a:pPr algn="r" rtl="1"/>
            <a:endParaRPr lang="en-GB" b="1"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566124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60754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smtClean="0"/>
              <a:t>المربع الاعلامي</a:t>
            </a:r>
            <a:endParaRPr lang="en-GB" sz="3600" b="1" dirty="0"/>
          </a:p>
        </p:txBody>
      </p:sp>
      <p:sp>
        <p:nvSpPr>
          <p:cNvPr id="3" name="Content Placeholder 2"/>
          <p:cNvSpPr>
            <a:spLocks noGrp="1"/>
          </p:cNvSpPr>
          <p:nvPr>
            <p:ph idx="1"/>
          </p:nvPr>
        </p:nvSpPr>
        <p:spPr>
          <a:xfrm>
            <a:off x="0" y="1567333"/>
            <a:ext cx="8686800" cy="4525963"/>
          </a:xfrm>
        </p:spPr>
        <p:txBody>
          <a:bodyPr>
            <a:normAutofit lnSpcReduction="10000"/>
          </a:bodyPr>
          <a:lstStyle/>
          <a:p>
            <a:pPr algn="r" rtl="1"/>
            <a:r>
              <a:rPr lang="ar-SA" b="1" dirty="0" smtClean="0"/>
              <a:t>2- المستقبل ....</a:t>
            </a:r>
            <a:r>
              <a:rPr lang="ar-SA" sz="4400" b="1" dirty="0" smtClean="0">
                <a:solidFill>
                  <a:srgbClr val="C00000"/>
                </a:solidFill>
              </a:rPr>
              <a:t>من هو؟</a:t>
            </a:r>
          </a:p>
          <a:p>
            <a:pPr algn="r" rtl="1"/>
            <a:r>
              <a:rPr lang="ar-SA" dirty="0" smtClean="0"/>
              <a:t>الجمهور بشكل عام (الذكور والاناث) </a:t>
            </a:r>
          </a:p>
          <a:p>
            <a:pPr algn="r" rtl="1"/>
            <a:r>
              <a:rPr lang="ar-SA" dirty="0" smtClean="0"/>
              <a:t>الفئات الشبابية</a:t>
            </a:r>
          </a:p>
          <a:p>
            <a:pPr algn="r" rtl="1"/>
            <a:r>
              <a:rPr lang="ar-SA" dirty="0" smtClean="0"/>
              <a:t>قطاعات مهنية ( مهندسون  اطباء ...)</a:t>
            </a:r>
          </a:p>
          <a:p>
            <a:pPr algn="r" rtl="1"/>
            <a:r>
              <a:rPr lang="ar-SA" dirty="0" smtClean="0"/>
              <a:t>اصحاب الاعمال (مؤسسات وشركات)</a:t>
            </a:r>
          </a:p>
          <a:p>
            <a:pPr algn="r" rtl="1"/>
            <a:r>
              <a:rPr lang="ar-SA" dirty="0" smtClean="0"/>
              <a:t>نخب المثقفين .</a:t>
            </a:r>
          </a:p>
          <a:p>
            <a:pPr algn="r" rtl="1"/>
            <a:r>
              <a:rPr lang="ar-SA" dirty="0" smtClean="0"/>
              <a:t>صناع القرار السياسي والاقتصادي</a:t>
            </a:r>
          </a:p>
          <a:p>
            <a:pPr algn="r" rtl="1"/>
            <a:r>
              <a:rPr lang="ar-SA" dirty="0" smtClean="0"/>
              <a:t>الاطفال, السيدات</a:t>
            </a:r>
          </a:p>
          <a:p>
            <a:pPr algn="r" rtl="1"/>
            <a:endParaRPr lang="en-GB" b="1" dirty="0"/>
          </a:p>
          <a:p>
            <a:pPr algn="r" rtl="1"/>
            <a:endParaRPr lang="en-GB" dirty="0"/>
          </a:p>
        </p:txBody>
      </p:sp>
      <p:sp>
        <p:nvSpPr>
          <p:cNvPr id="4" name="Rectangle 3"/>
          <p:cNvSpPr/>
          <p:nvPr/>
        </p:nvSpPr>
        <p:spPr>
          <a:xfrm rot="20461217">
            <a:off x="488782" y="2782672"/>
            <a:ext cx="1534266" cy="2123658"/>
          </a:xfrm>
          <a:prstGeom prst="rect">
            <a:avLst/>
          </a:prstGeom>
        </p:spPr>
        <p:txBody>
          <a:bodyPr wrap="none">
            <a:spAutoFit/>
          </a:bodyPr>
          <a:lstStyle/>
          <a:p>
            <a:r>
              <a:rPr lang="ar-SA" sz="3600" b="1" dirty="0">
                <a:solidFill>
                  <a:srgbClr val="C00000"/>
                </a:solidFill>
              </a:rPr>
              <a:t>هل </a:t>
            </a:r>
            <a:r>
              <a:rPr lang="ar-SA" sz="3600" b="1" dirty="0" smtClean="0">
                <a:solidFill>
                  <a:srgbClr val="C00000"/>
                </a:solidFill>
              </a:rPr>
              <a:t>هو؟</a:t>
            </a:r>
          </a:p>
          <a:p>
            <a:pPr marL="457200" indent="-457200" algn="r" rtl="1">
              <a:buFont typeface="Wingdings" panose="05000000000000000000" pitchFamily="2" charset="2"/>
              <a:buChar char="§"/>
            </a:pPr>
            <a:r>
              <a:rPr lang="ar-SA" sz="3200" dirty="0" smtClean="0">
                <a:solidFill>
                  <a:srgbClr val="C00000"/>
                </a:solidFill>
              </a:rPr>
              <a:t>محلي</a:t>
            </a:r>
          </a:p>
          <a:p>
            <a:pPr marL="457200" indent="-457200" algn="r" rtl="1">
              <a:buFont typeface="Wingdings" panose="05000000000000000000" pitchFamily="2" charset="2"/>
              <a:buChar char="§"/>
            </a:pPr>
            <a:r>
              <a:rPr lang="ar-SA" sz="3200" dirty="0" smtClean="0">
                <a:solidFill>
                  <a:srgbClr val="C00000"/>
                </a:solidFill>
              </a:rPr>
              <a:t>عربي </a:t>
            </a:r>
          </a:p>
          <a:p>
            <a:pPr marL="457200" indent="-457200" algn="r" rtl="1">
              <a:buFont typeface="Wingdings" panose="05000000000000000000" pitchFamily="2" charset="2"/>
              <a:buChar char="§"/>
            </a:pPr>
            <a:r>
              <a:rPr lang="ar-SA" sz="3200" dirty="0" smtClean="0">
                <a:solidFill>
                  <a:srgbClr val="C00000"/>
                </a:solidFill>
              </a:rPr>
              <a:t>دولي</a:t>
            </a:r>
            <a:endParaRPr lang="en-GB" sz="3200" dirty="0">
              <a:solidFill>
                <a:srgbClr val="C00000"/>
              </a:solidFill>
            </a:endParaRPr>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5915"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60754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smtClean="0"/>
              <a:t>المربع الاعلامي</a:t>
            </a:r>
            <a:endParaRPr lang="en-GB" sz="3600" b="1" dirty="0"/>
          </a:p>
        </p:txBody>
      </p:sp>
      <p:sp>
        <p:nvSpPr>
          <p:cNvPr id="3" name="Content Placeholder 2"/>
          <p:cNvSpPr>
            <a:spLocks noGrp="1"/>
          </p:cNvSpPr>
          <p:nvPr>
            <p:ph idx="1"/>
          </p:nvPr>
        </p:nvSpPr>
        <p:spPr>
          <a:xfrm>
            <a:off x="457200" y="1456184"/>
            <a:ext cx="8229600" cy="4997152"/>
          </a:xfrm>
        </p:spPr>
        <p:txBody>
          <a:bodyPr>
            <a:normAutofit/>
          </a:bodyPr>
          <a:lstStyle/>
          <a:p>
            <a:pPr algn="r" rtl="1"/>
            <a:r>
              <a:rPr lang="ar-SA" b="1" dirty="0" smtClean="0"/>
              <a:t>المستقبل.. </a:t>
            </a:r>
            <a:r>
              <a:rPr lang="ar-SA" b="1" dirty="0"/>
              <a:t>ا</a:t>
            </a:r>
            <a:r>
              <a:rPr lang="ar-SA" altLang="en-US" sz="2800" b="1" dirty="0" smtClean="0"/>
              <a:t>لجمهورالمستهدف</a:t>
            </a:r>
            <a:r>
              <a:rPr lang="ar-SA" sz="4000" b="1" dirty="0" smtClean="0"/>
              <a:t> ...</a:t>
            </a:r>
            <a:r>
              <a:rPr lang="ar-SA" sz="2800" b="1" dirty="0" smtClean="0">
                <a:solidFill>
                  <a:srgbClr val="C00000"/>
                </a:solidFill>
              </a:rPr>
              <a:t>و</a:t>
            </a:r>
            <a:r>
              <a:rPr lang="ar-SA" sz="3600" b="1" dirty="0" smtClean="0">
                <a:solidFill>
                  <a:srgbClr val="C00000"/>
                </a:solidFill>
              </a:rPr>
              <a:t>ماهي مواصفاته</a:t>
            </a:r>
            <a:r>
              <a:rPr lang="ar-SA" sz="4000" b="1" dirty="0" smtClean="0">
                <a:solidFill>
                  <a:srgbClr val="C00000"/>
                </a:solidFill>
              </a:rPr>
              <a:t>؟</a:t>
            </a:r>
            <a:r>
              <a:rPr lang="ar-SA" altLang="en-US" sz="4000" dirty="0" smtClean="0"/>
              <a:t> </a:t>
            </a:r>
          </a:p>
          <a:p>
            <a:pPr algn="r" rtl="1"/>
            <a:r>
              <a:rPr lang="ar-SA" dirty="0" smtClean="0"/>
              <a:t>حرية الاختيار</a:t>
            </a:r>
          </a:p>
          <a:p>
            <a:pPr algn="r" rtl="1"/>
            <a:r>
              <a:rPr lang="ar-SA" dirty="0" smtClean="0"/>
              <a:t>مسيس </a:t>
            </a:r>
          </a:p>
          <a:p>
            <a:pPr algn="r" rtl="1"/>
            <a:r>
              <a:rPr lang="ar-SA" dirty="0" smtClean="0"/>
              <a:t>مزاجي ومتقلب </a:t>
            </a:r>
          </a:p>
          <a:p>
            <a:pPr algn="r" rtl="1"/>
            <a:r>
              <a:rPr lang="ar-SA" dirty="0" smtClean="0"/>
              <a:t>مشغول الذهن يسمع ولايصغي</a:t>
            </a:r>
          </a:p>
          <a:p>
            <a:pPr algn="r" rtl="1"/>
            <a:r>
              <a:rPr lang="ar-SA" dirty="0" smtClean="0"/>
              <a:t>يبحث عن المتعة والترفية </a:t>
            </a:r>
          </a:p>
          <a:p>
            <a:pPr algn="r" rtl="1"/>
            <a:r>
              <a:rPr lang="ar-SA" dirty="0" smtClean="0"/>
              <a:t>لايقبل فكر الاخرين</a:t>
            </a:r>
          </a:p>
          <a:p>
            <a:pPr algn="r" rtl="1"/>
            <a:r>
              <a:rPr lang="ar-SA" dirty="0" smtClean="0"/>
              <a:t>يبحث عن الفرص </a:t>
            </a:r>
          </a:p>
          <a:p>
            <a:pPr algn="r" rtl="1"/>
            <a:endParaRPr lang="ar-SA" dirty="0" smtClean="0"/>
          </a:p>
          <a:p>
            <a:pPr algn="r" rtl="1"/>
            <a:endParaRPr lang="ar-SA" dirty="0" smtClean="0"/>
          </a:p>
          <a:p>
            <a:pPr algn="r" rtl="1"/>
            <a:endParaRPr lang="en-GB" b="1"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971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smtClean="0"/>
              <a:t>المربع الاعلامي</a:t>
            </a:r>
            <a:endParaRPr lang="en-GB" sz="3600" b="1" dirty="0"/>
          </a:p>
        </p:txBody>
      </p:sp>
      <p:sp>
        <p:nvSpPr>
          <p:cNvPr id="3" name="Content Placeholder 2"/>
          <p:cNvSpPr>
            <a:spLocks noGrp="1"/>
          </p:cNvSpPr>
          <p:nvPr>
            <p:ph idx="1"/>
          </p:nvPr>
        </p:nvSpPr>
        <p:spPr>
          <a:xfrm>
            <a:off x="457200" y="1600200"/>
            <a:ext cx="8229600" cy="4997152"/>
          </a:xfrm>
        </p:spPr>
        <p:txBody>
          <a:bodyPr>
            <a:normAutofit/>
          </a:bodyPr>
          <a:lstStyle/>
          <a:p>
            <a:pPr algn="r" rtl="1"/>
            <a:r>
              <a:rPr lang="ar-SA" b="1" dirty="0" smtClean="0"/>
              <a:t>3- الوسيلة....</a:t>
            </a:r>
            <a:r>
              <a:rPr lang="ar-SA" sz="3600" b="1" dirty="0" smtClean="0">
                <a:solidFill>
                  <a:srgbClr val="C00000"/>
                </a:solidFill>
              </a:rPr>
              <a:t>ماهي ؟   كيف توصل المضمون؟</a:t>
            </a:r>
            <a:endParaRPr lang="ar-SA" sz="3600" dirty="0" smtClean="0">
              <a:solidFill>
                <a:srgbClr val="C00000"/>
              </a:solidFill>
            </a:endParaRPr>
          </a:p>
          <a:p>
            <a:pPr algn="r" rtl="1"/>
            <a:r>
              <a:rPr lang="ar-SA" dirty="0" smtClean="0"/>
              <a:t>مطبوعة  اعلامية مقرؤة ( جريدة ...مجلة ....  ) </a:t>
            </a:r>
          </a:p>
          <a:p>
            <a:pPr algn="r" rtl="1"/>
            <a:r>
              <a:rPr lang="ar-SA" dirty="0" smtClean="0"/>
              <a:t>مسموعة ( اذاعة ....كاسيت...</a:t>
            </a:r>
            <a:r>
              <a:rPr lang="en-US" dirty="0" smtClean="0"/>
              <a:t>C.D</a:t>
            </a:r>
            <a:endParaRPr lang="ar-SA" dirty="0" smtClean="0"/>
          </a:p>
          <a:p>
            <a:pPr algn="r" rtl="1"/>
            <a:r>
              <a:rPr lang="ar-SA" dirty="0" smtClean="0"/>
              <a:t>مرئية متلفزة ( فضائية..ارضية)</a:t>
            </a:r>
          </a:p>
          <a:p>
            <a:pPr algn="r" rtl="1"/>
            <a:r>
              <a:rPr lang="ar-SA" dirty="0" smtClean="0"/>
              <a:t>الكترونية</a:t>
            </a:r>
          </a:p>
          <a:p>
            <a:pPr algn="r" rtl="1"/>
            <a:r>
              <a:rPr lang="ar-SA" dirty="0" smtClean="0"/>
              <a:t>شخصية مباشرة</a:t>
            </a:r>
          </a:p>
          <a:p>
            <a:pPr algn="r" rtl="1"/>
            <a:r>
              <a:rPr lang="ar-SA" b="1" dirty="0" smtClean="0"/>
              <a:t>دوريتها:  يومية ..اسبوعية.....شهرية....لحظية</a:t>
            </a:r>
          </a:p>
          <a:p>
            <a:pPr algn="r" rtl="1"/>
            <a:endParaRPr lang="ar-SA" dirty="0" smtClean="0"/>
          </a:p>
          <a:p>
            <a:pPr algn="r" rtl="1"/>
            <a:endParaRPr lang="en-GB" b="1"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66175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smtClean="0"/>
              <a:t>المربع الاعلامي</a:t>
            </a:r>
            <a:endParaRPr lang="en-GB" sz="3600" b="1" dirty="0"/>
          </a:p>
        </p:txBody>
      </p:sp>
      <p:sp>
        <p:nvSpPr>
          <p:cNvPr id="3" name="Content Placeholder 2"/>
          <p:cNvSpPr>
            <a:spLocks noGrp="1"/>
          </p:cNvSpPr>
          <p:nvPr>
            <p:ph idx="1"/>
          </p:nvPr>
        </p:nvSpPr>
        <p:spPr>
          <a:xfrm>
            <a:off x="457200" y="1528192"/>
            <a:ext cx="8229600" cy="4997152"/>
          </a:xfrm>
        </p:spPr>
        <p:txBody>
          <a:bodyPr>
            <a:normAutofit/>
          </a:bodyPr>
          <a:lstStyle/>
          <a:p>
            <a:pPr algn="r" rtl="1"/>
            <a:r>
              <a:rPr lang="ar-SA" b="1" dirty="0" smtClean="0"/>
              <a:t>4- المضمون .... </a:t>
            </a:r>
            <a:r>
              <a:rPr lang="ar-SA" sz="3600" b="1" dirty="0" smtClean="0">
                <a:solidFill>
                  <a:srgbClr val="C00000"/>
                </a:solidFill>
              </a:rPr>
              <a:t>ماذا ستقول له؟</a:t>
            </a:r>
            <a:endParaRPr lang="ar-SA" sz="3600" dirty="0" smtClean="0">
              <a:solidFill>
                <a:srgbClr val="C00000"/>
              </a:solidFill>
            </a:endParaRPr>
          </a:p>
          <a:p>
            <a:pPr algn="r" rtl="1"/>
            <a:r>
              <a:rPr lang="ar-SA" dirty="0" smtClean="0"/>
              <a:t>معلومات  </a:t>
            </a:r>
          </a:p>
          <a:p>
            <a:pPr algn="r" rtl="1"/>
            <a:r>
              <a:rPr lang="ar-SA" dirty="0" smtClean="0"/>
              <a:t>افكار</a:t>
            </a:r>
          </a:p>
          <a:p>
            <a:pPr algn="r" rtl="1"/>
            <a:r>
              <a:rPr lang="ar-SA" dirty="0" smtClean="0"/>
              <a:t>مواقف</a:t>
            </a:r>
          </a:p>
          <a:p>
            <a:pPr algn="r" rtl="1"/>
            <a:r>
              <a:rPr lang="ar-SA" dirty="0" smtClean="0"/>
              <a:t>اراء </a:t>
            </a:r>
          </a:p>
          <a:p>
            <a:pPr algn="r" rtl="1"/>
            <a:endParaRPr lang="ar-SA" dirty="0" smtClean="0"/>
          </a:p>
          <a:p>
            <a:pPr algn="r" rtl="1"/>
            <a:endParaRPr lang="en-GB" b="1"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530120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46701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5" name="Rectangle 7"/>
          <p:cNvSpPr>
            <a:spLocks noChangeArrowheads="1"/>
          </p:cNvSpPr>
          <p:nvPr/>
        </p:nvSpPr>
        <p:spPr bwMode="auto">
          <a:xfrm>
            <a:off x="179512" y="1557338"/>
            <a:ext cx="1657226" cy="10795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1" eaLnBrk="1" hangingPunct="1">
              <a:spcBef>
                <a:spcPct val="0"/>
              </a:spcBef>
              <a:buFontTx/>
              <a:buNone/>
              <a:defRPr/>
            </a:pPr>
            <a:r>
              <a:rPr lang="ar-SA" altLang="en-US" sz="2000" b="1" dirty="0" smtClean="0"/>
              <a:t>المستقبل</a:t>
            </a:r>
          </a:p>
          <a:p>
            <a:pPr algn="ctr" rtl="1" eaLnBrk="1" hangingPunct="1">
              <a:spcBef>
                <a:spcPct val="0"/>
              </a:spcBef>
              <a:buFontTx/>
              <a:buNone/>
              <a:defRPr/>
            </a:pPr>
            <a:r>
              <a:rPr lang="ar-SA" altLang="en-US" sz="2000" dirty="0" smtClean="0"/>
              <a:t>الجمهورالمستهدف</a:t>
            </a:r>
            <a:endParaRPr lang="en-US" altLang="en-US" sz="2000" dirty="0" smtClean="0"/>
          </a:p>
        </p:txBody>
      </p:sp>
      <p:sp>
        <p:nvSpPr>
          <p:cNvPr id="22540" name="Rectangle 12"/>
          <p:cNvSpPr>
            <a:spLocks noGrp="1" noChangeArrowheads="1"/>
          </p:cNvSpPr>
          <p:nvPr>
            <p:ph type="title"/>
          </p:nvPr>
        </p:nvSpPr>
        <p:spPr>
          <a:xfrm>
            <a:off x="0" y="0"/>
            <a:ext cx="9144000" cy="720725"/>
          </a:xfrm>
          <a:solidFill>
            <a:schemeClr val="bg1">
              <a:lumMod val="95000"/>
            </a:schemeClr>
          </a:solidFill>
          <a:ln>
            <a:solidFill>
              <a:srgbClr val="FF0000"/>
            </a:solidFill>
            <a:miter lim="800000"/>
            <a:headEnd/>
            <a:tailEnd/>
          </a:ln>
        </p:spPr>
        <p:txBody>
          <a:bodyPr/>
          <a:lstStyle/>
          <a:p>
            <a:pPr rtl="1" eaLnBrk="1" hangingPunct="1">
              <a:defRPr/>
            </a:pPr>
            <a:r>
              <a:rPr lang="ar-SA" altLang="en-US" sz="3200" b="1" dirty="0" smtClean="0"/>
              <a:t>نموذج الاتصال الاعلامي</a:t>
            </a:r>
            <a:endParaRPr lang="en-US" altLang="en-US" sz="3200" b="1" dirty="0" smtClean="0"/>
          </a:p>
        </p:txBody>
      </p:sp>
      <p:sp>
        <p:nvSpPr>
          <p:cNvPr id="22555" name="Rectangle 27"/>
          <p:cNvSpPr>
            <a:spLocks noGrp="1" noChangeArrowheads="1"/>
          </p:cNvSpPr>
          <p:nvPr>
            <p:ph idx="1"/>
          </p:nvPr>
        </p:nvSpPr>
        <p:spPr>
          <a:xfrm>
            <a:off x="457200" y="5084763"/>
            <a:ext cx="8229600" cy="1512887"/>
          </a:xfrm>
          <a:solidFill>
            <a:schemeClr val="bg1">
              <a:lumMod val="95000"/>
            </a:schemeClr>
          </a:solidFill>
          <a:ln>
            <a:solidFill>
              <a:srgbClr val="C00000"/>
            </a:solidFill>
          </a:ln>
        </p:spPr>
        <p:txBody>
          <a:bodyPr/>
          <a:lstStyle/>
          <a:p>
            <a:pPr algn="ctr" eaLnBrk="1" hangingPunct="1">
              <a:buFontTx/>
              <a:buNone/>
              <a:defRPr/>
            </a:pPr>
            <a:r>
              <a:rPr lang="ar-SA" altLang="en-US" sz="2400" dirty="0" smtClean="0"/>
              <a:t>يجب أن تتم عملية الاتصال بكفاءة مع مراعاة الشفافية والمصداقية وسلامة وصحة البيانات المرسلة، ويجب أن تحقق الهدف.- </a:t>
            </a:r>
            <a:r>
              <a:rPr lang="ar-SA" altLang="en-US" sz="2400" b="1" dirty="0" smtClean="0"/>
              <a:t>مبادئ واخلاقيات العمل الاعلامي</a:t>
            </a:r>
          </a:p>
        </p:txBody>
      </p:sp>
      <p:sp>
        <p:nvSpPr>
          <p:cNvPr id="22548" name="Rectangle 20"/>
          <p:cNvSpPr>
            <a:spLocks noChangeArrowheads="1"/>
          </p:cNvSpPr>
          <p:nvPr/>
        </p:nvSpPr>
        <p:spPr bwMode="auto">
          <a:xfrm>
            <a:off x="2216948" y="1557338"/>
            <a:ext cx="1296987" cy="10795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sz="2000" b="1" dirty="0" smtClean="0"/>
              <a:t>تشويش</a:t>
            </a:r>
            <a:endParaRPr lang="en-US" altLang="en-US" sz="2000" b="1" dirty="0" smtClean="0"/>
          </a:p>
        </p:txBody>
      </p:sp>
      <p:sp>
        <p:nvSpPr>
          <p:cNvPr id="22549" name="Rectangle 21"/>
          <p:cNvSpPr>
            <a:spLocks noChangeArrowheads="1"/>
          </p:cNvSpPr>
          <p:nvPr/>
        </p:nvSpPr>
        <p:spPr bwMode="auto">
          <a:xfrm>
            <a:off x="3851275" y="1557338"/>
            <a:ext cx="1296988" cy="10795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sz="2000" b="1" dirty="0" smtClean="0"/>
              <a:t>قناة الاتصال</a:t>
            </a:r>
            <a:endParaRPr lang="en-US" altLang="en-US" sz="2000" b="1" dirty="0" smtClean="0"/>
          </a:p>
        </p:txBody>
      </p:sp>
      <p:sp>
        <p:nvSpPr>
          <p:cNvPr id="22550" name="Rectangle 22"/>
          <p:cNvSpPr>
            <a:spLocks noChangeArrowheads="1"/>
          </p:cNvSpPr>
          <p:nvPr/>
        </p:nvSpPr>
        <p:spPr bwMode="auto">
          <a:xfrm>
            <a:off x="5508625" y="1557338"/>
            <a:ext cx="1296988" cy="10795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sz="2000" b="1" dirty="0" smtClean="0"/>
              <a:t>مضمون </a:t>
            </a:r>
          </a:p>
          <a:p>
            <a:pPr algn="ctr" eaLnBrk="1" hangingPunct="1">
              <a:spcBef>
                <a:spcPct val="0"/>
              </a:spcBef>
              <a:buFontTx/>
              <a:buNone/>
              <a:defRPr/>
            </a:pPr>
            <a:r>
              <a:rPr lang="ar-SA" altLang="en-US" sz="2000" b="1" dirty="0" smtClean="0"/>
              <a:t>الرسالة</a:t>
            </a:r>
            <a:endParaRPr lang="en-US" altLang="en-US" sz="2000" b="1" dirty="0" smtClean="0"/>
          </a:p>
        </p:txBody>
      </p:sp>
      <p:sp>
        <p:nvSpPr>
          <p:cNvPr id="22551" name="Rectangle 23"/>
          <p:cNvSpPr>
            <a:spLocks noChangeArrowheads="1"/>
          </p:cNvSpPr>
          <p:nvPr/>
        </p:nvSpPr>
        <p:spPr bwMode="auto">
          <a:xfrm>
            <a:off x="7235825" y="1557338"/>
            <a:ext cx="1296988" cy="10795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1" eaLnBrk="1" hangingPunct="1">
              <a:spcBef>
                <a:spcPct val="0"/>
              </a:spcBef>
              <a:buFontTx/>
              <a:buNone/>
              <a:defRPr/>
            </a:pPr>
            <a:r>
              <a:rPr lang="ar-SA" altLang="en-US" sz="2000" b="1" dirty="0" smtClean="0"/>
              <a:t>المرسل </a:t>
            </a:r>
          </a:p>
          <a:p>
            <a:pPr algn="ctr" rtl="1" eaLnBrk="1" hangingPunct="1">
              <a:spcBef>
                <a:spcPct val="0"/>
              </a:spcBef>
              <a:buFontTx/>
              <a:buNone/>
              <a:defRPr/>
            </a:pPr>
            <a:r>
              <a:rPr lang="ar-SA" altLang="en-US" sz="2000" dirty="0" smtClean="0"/>
              <a:t>المؤسسة</a:t>
            </a:r>
            <a:endParaRPr lang="en-US" altLang="en-US" sz="2000" dirty="0" smtClean="0"/>
          </a:p>
        </p:txBody>
      </p:sp>
      <p:sp>
        <p:nvSpPr>
          <p:cNvPr id="22552" name="Rectangle 24"/>
          <p:cNvSpPr>
            <a:spLocks noChangeArrowheads="1"/>
          </p:cNvSpPr>
          <p:nvPr/>
        </p:nvSpPr>
        <p:spPr bwMode="auto">
          <a:xfrm>
            <a:off x="3419475" y="3933825"/>
            <a:ext cx="2232025" cy="647700"/>
          </a:xfrm>
          <a:prstGeom prst="rect">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sz="2000" b="1" dirty="0" smtClean="0"/>
              <a:t>التغدية العكسية</a:t>
            </a:r>
            <a:endParaRPr lang="en-US" altLang="en-US" sz="2000" b="1" dirty="0" smtClean="0"/>
          </a:p>
        </p:txBody>
      </p:sp>
      <p:sp>
        <p:nvSpPr>
          <p:cNvPr id="22556" name="Line 28"/>
          <p:cNvSpPr>
            <a:spLocks noChangeShapeType="1"/>
          </p:cNvSpPr>
          <p:nvPr/>
        </p:nvSpPr>
        <p:spPr bwMode="auto">
          <a:xfrm>
            <a:off x="5651500" y="4221163"/>
            <a:ext cx="230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57" name="Line 29"/>
          <p:cNvSpPr>
            <a:spLocks noChangeShapeType="1"/>
          </p:cNvSpPr>
          <p:nvPr/>
        </p:nvSpPr>
        <p:spPr bwMode="auto">
          <a:xfrm>
            <a:off x="1116013" y="2636838"/>
            <a:ext cx="0" cy="17287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58" name="Line 30"/>
          <p:cNvSpPr>
            <a:spLocks noChangeShapeType="1"/>
          </p:cNvSpPr>
          <p:nvPr/>
        </p:nvSpPr>
        <p:spPr bwMode="auto">
          <a:xfrm>
            <a:off x="1116013" y="4292600"/>
            <a:ext cx="23034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59" name="Line 31"/>
          <p:cNvSpPr>
            <a:spLocks noChangeShapeType="1"/>
          </p:cNvSpPr>
          <p:nvPr/>
        </p:nvSpPr>
        <p:spPr bwMode="auto">
          <a:xfrm flipV="1">
            <a:off x="7885113" y="2636838"/>
            <a:ext cx="0" cy="15843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60" name="Line 32"/>
          <p:cNvSpPr>
            <a:spLocks noChangeShapeType="1"/>
          </p:cNvSpPr>
          <p:nvPr/>
        </p:nvSpPr>
        <p:spPr bwMode="auto">
          <a:xfrm flipH="1">
            <a:off x="1836738" y="2097088"/>
            <a:ext cx="2873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61" name="Line 33"/>
          <p:cNvSpPr>
            <a:spLocks noChangeShapeType="1"/>
          </p:cNvSpPr>
          <p:nvPr/>
        </p:nvSpPr>
        <p:spPr bwMode="auto">
          <a:xfrm flipH="1">
            <a:off x="3492500" y="2133600"/>
            <a:ext cx="28741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62" name="Line 34"/>
          <p:cNvSpPr>
            <a:spLocks noChangeShapeType="1"/>
          </p:cNvSpPr>
          <p:nvPr/>
        </p:nvSpPr>
        <p:spPr bwMode="auto">
          <a:xfrm flipH="1">
            <a:off x="5220072" y="2133600"/>
            <a:ext cx="21622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63" name="Line 35"/>
          <p:cNvSpPr>
            <a:spLocks noChangeShapeType="1"/>
          </p:cNvSpPr>
          <p:nvPr/>
        </p:nvSpPr>
        <p:spPr bwMode="auto">
          <a:xfrm flipH="1">
            <a:off x="6877049" y="2097088"/>
            <a:ext cx="35877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dirty="0"/>
          </a:p>
        </p:txBody>
      </p:sp>
      <p:sp>
        <p:nvSpPr>
          <p:cNvPr id="22564" name="Text Box 36"/>
          <p:cNvSpPr txBox="1">
            <a:spLocks noChangeArrowheads="1"/>
          </p:cNvSpPr>
          <p:nvPr/>
        </p:nvSpPr>
        <p:spPr bwMode="auto">
          <a:xfrm>
            <a:off x="5508625" y="2781300"/>
            <a:ext cx="1368425" cy="584775"/>
          </a:xfrm>
          <a:prstGeom prst="rect">
            <a:avLst/>
          </a:prstGeom>
          <a:solidFill>
            <a:schemeClr val="bg1">
              <a:lumMod val="95000"/>
            </a:schemeClr>
          </a:solidFill>
          <a:ln>
            <a:solidFill>
              <a:srgbClr val="C00000"/>
            </a:solidFill>
          </a:ln>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50000"/>
              </a:spcBef>
              <a:buFontTx/>
              <a:buNone/>
              <a:defRPr/>
            </a:pPr>
            <a:r>
              <a:rPr lang="ar-SA" altLang="en-US" sz="1600" dirty="0" smtClean="0"/>
              <a:t>اراء ,معلومات ,افكار </a:t>
            </a:r>
            <a:endParaRPr lang="en-US" altLang="en-US" sz="1600" dirty="0" smtClean="0"/>
          </a:p>
        </p:txBody>
      </p:sp>
      <p:sp>
        <p:nvSpPr>
          <p:cNvPr id="22565" name="Text Box 37"/>
          <p:cNvSpPr txBox="1">
            <a:spLocks noChangeArrowheads="1"/>
          </p:cNvSpPr>
          <p:nvPr/>
        </p:nvSpPr>
        <p:spPr bwMode="auto">
          <a:xfrm>
            <a:off x="3851275" y="2781300"/>
            <a:ext cx="1368425" cy="830997"/>
          </a:xfrm>
          <a:prstGeom prst="rect">
            <a:avLst/>
          </a:prstGeom>
          <a:solidFill>
            <a:schemeClr val="bg1">
              <a:lumMod val="95000"/>
            </a:schemeClr>
          </a:solidFill>
          <a:ln>
            <a:solidFill>
              <a:srgbClr val="C00000"/>
            </a:solidFill>
          </a:ln>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50000"/>
              </a:spcBef>
              <a:buFontTx/>
              <a:buNone/>
              <a:defRPr/>
            </a:pPr>
            <a:r>
              <a:rPr lang="ar-SA" altLang="en-US" sz="1600" dirty="0" smtClean="0"/>
              <a:t>وسائل الاعلام، المباشر وغير المباشر </a:t>
            </a:r>
            <a:endParaRPr lang="en-US" altLang="en-US" sz="1600" dirty="0" smtClean="0"/>
          </a:p>
        </p:txBody>
      </p:sp>
      <p:sp>
        <p:nvSpPr>
          <p:cNvPr id="53268" name="Slide Number Placeholder 1"/>
          <p:cNvSpPr>
            <a:spLocks noGrp="1"/>
          </p:cNvSpPr>
          <p:nvPr>
            <p:ph type="sldNum" sz="quarter" idx="12"/>
          </p:nvPr>
        </p:nvSpPr>
        <p:spPr>
          <a:solidFill>
            <a:schemeClr val="bg1">
              <a:lumMod val="95000"/>
            </a:schemeClr>
          </a:solidFill>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defRPr/>
            </a:pPr>
            <a:fld id="{B20A28B2-717E-4574-BF0E-108C47C282A1}" type="slidenum">
              <a:rPr lang="ar-SA" altLang="en-US" sz="1400" smtClean="0"/>
              <a:pPr eaLnBrk="1" hangingPunct="1">
                <a:spcBef>
                  <a:spcPct val="0"/>
                </a:spcBef>
                <a:buFontTx/>
                <a:buNone/>
                <a:defRPr/>
              </a:pPr>
              <a:t>39</a:t>
            </a:fld>
            <a:endParaRPr lang="en-US" altLang="en-US" sz="1400" dirty="0" smtClean="0"/>
          </a:p>
        </p:txBody>
      </p:sp>
      <p:sp>
        <p:nvSpPr>
          <p:cNvPr id="2" name="Rectangle 1"/>
          <p:cNvSpPr/>
          <p:nvPr/>
        </p:nvSpPr>
        <p:spPr>
          <a:xfrm>
            <a:off x="2489378" y="2852936"/>
            <a:ext cx="752129" cy="338554"/>
          </a:xfrm>
          <a:prstGeom prst="rect">
            <a:avLst/>
          </a:prstGeom>
          <a:solidFill>
            <a:schemeClr val="bg1">
              <a:lumMod val="95000"/>
            </a:schemeClr>
          </a:solidFill>
          <a:ln>
            <a:solidFill>
              <a:srgbClr val="C00000"/>
            </a:solidFill>
          </a:ln>
        </p:spPr>
        <p:txBody>
          <a:bodyPr wrap="none">
            <a:spAutoFit/>
          </a:bodyPr>
          <a:lstStyle/>
          <a:p>
            <a:pPr algn="ctr">
              <a:spcBef>
                <a:spcPct val="0"/>
              </a:spcBef>
              <a:defRPr/>
            </a:pPr>
            <a:r>
              <a:rPr lang="ar-SA" altLang="en-US" sz="1600" b="1" dirty="0" smtClean="0"/>
              <a:t>اشاعات </a:t>
            </a:r>
            <a:endParaRPr lang="en-US" altLang="en-US" sz="1600" b="1" dirty="0"/>
          </a:p>
        </p:txBody>
      </p:sp>
    </p:spTree>
    <p:extLst>
      <p:ext uri="{BB962C8B-B14F-4D97-AF65-F5344CB8AC3E}">
        <p14:creationId xmlns:p14="http://schemas.microsoft.com/office/powerpoint/2010/main" val="3765557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2540"/>
                                        </p:tgtEl>
                                        <p:attrNameLst>
                                          <p:attrName>style.visibility</p:attrName>
                                        </p:attrNameLst>
                                      </p:cBhvr>
                                      <p:to>
                                        <p:strVal val="visible"/>
                                      </p:to>
                                    </p:set>
                                    <p:animEffect transition="in" filter="box(in)">
                                      <p:cBhvr>
                                        <p:cTn id="7" dur="500"/>
                                        <p:tgtEl>
                                          <p:spTgt spid="22540"/>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2535"/>
                                        </p:tgtEl>
                                        <p:attrNameLst>
                                          <p:attrName>style.visibility</p:attrName>
                                        </p:attrNameLst>
                                      </p:cBhvr>
                                      <p:to>
                                        <p:strVal val="visible"/>
                                      </p:to>
                                    </p:set>
                                    <p:animEffect transition="in" filter="blinds(horizontal)">
                                      <p:cBhvr>
                                        <p:cTn id="11" dur="1000"/>
                                        <p:tgtEl>
                                          <p:spTgt spid="22535"/>
                                        </p:tgtEl>
                                      </p:cBhvr>
                                    </p:animEffect>
                                  </p:childTnLst>
                                </p:cTn>
                              </p:par>
                            </p:childTnLst>
                          </p:cTn>
                        </p:par>
                        <p:par>
                          <p:cTn id="12" fill="hold" nodeType="afterGroup">
                            <p:stCondLst>
                              <p:cond delay="1500"/>
                            </p:stCondLst>
                            <p:childTnLst>
                              <p:par>
                                <p:cTn id="13" presetID="3" presetClass="entr" presetSubtype="10" fill="hold" grpId="0" nodeType="afterEffect">
                                  <p:stCondLst>
                                    <p:cond delay="0"/>
                                  </p:stCondLst>
                                  <p:childTnLst>
                                    <p:set>
                                      <p:cBhvr>
                                        <p:cTn id="14" dur="1" fill="hold">
                                          <p:stCondLst>
                                            <p:cond delay="0"/>
                                          </p:stCondLst>
                                        </p:cTn>
                                        <p:tgtEl>
                                          <p:spTgt spid="22560"/>
                                        </p:tgtEl>
                                        <p:attrNameLst>
                                          <p:attrName>style.visibility</p:attrName>
                                        </p:attrNameLst>
                                      </p:cBhvr>
                                      <p:to>
                                        <p:strVal val="visible"/>
                                      </p:to>
                                    </p:set>
                                    <p:animEffect transition="in" filter="blinds(horizontal)">
                                      <p:cBhvr>
                                        <p:cTn id="15" dur="1000"/>
                                        <p:tgtEl>
                                          <p:spTgt spid="22560"/>
                                        </p:tgtEl>
                                      </p:cBhvr>
                                    </p:animEffect>
                                  </p:childTnLst>
                                </p:cTn>
                              </p:par>
                            </p:childTnLst>
                          </p:cTn>
                        </p:par>
                        <p:par>
                          <p:cTn id="16" fill="hold" nodeType="afterGroup">
                            <p:stCondLst>
                              <p:cond delay="2500"/>
                            </p:stCondLst>
                            <p:childTnLst>
                              <p:par>
                                <p:cTn id="17" presetID="3" presetClass="entr" presetSubtype="10" fill="hold" grpId="0" nodeType="afterEffect">
                                  <p:stCondLst>
                                    <p:cond delay="0"/>
                                  </p:stCondLst>
                                  <p:childTnLst>
                                    <p:set>
                                      <p:cBhvr>
                                        <p:cTn id="18" dur="1" fill="hold">
                                          <p:stCondLst>
                                            <p:cond delay="0"/>
                                          </p:stCondLst>
                                        </p:cTn>
                                        <p:tgtEl>
                                          <p:spTgt spid="22548"/>
                                        </p:tgtEl>
                                        <p:attrNameLst>
                                          <p:attrName>style.visibility</p:attrName>
                                        </p:attrNameLst>
                                      </p:cBhvr>
                                      <p:to>
                                        <p:strVal val="visible"/>
                                      </p:to>
                                    </p:set>
                                    <p:animEffect transition="in" filter="blinds(horizontal)">
                                      <p:cBhvr>
                                        <p:cTn id="19" dur="1000"/>
                                        <p:tgtEl>
                                          <p:spTgt spid="22548"/>
                                        </p:tgtEl>
                                      </p:cBhvr>
                                    </p:animEffect>
                                  </p:childTnLst>
                                </p:cTn>
                              </p:par>
                            </p:childTnLst>
                          </p:cTn>
                        </p:par>
                        <p:par>
                          <p:cTn id="20" fill="hold" nodeType="afterGroup">
                            <p:stCondLst>
                              <p:cond delay="3500"/>
                            </p:stCondLst>
                            <p:childTnLst>
                              <p:par>
                                <p:cTn id="21" presetID="3" presetClass="entr" presetSubtype="10" fill="hold" grpId="0" nodeType="afterEffect">
                                  <p:stCondLst>
                                    <p:cond delay="0"/>
                                  </p:stCondLst>
                                  <p:childTnLst>
                                    <p:set>
                                      <p:cBhvr>
                                        <p:cTn id="22" dur="1" fill="hold">
                                          <p:stCondLst>
                                            <p:cond delay="0"/>
                                          </p:stCondLst>
                                        </p:cTn>
                                        <p:tgtEl>
                                          <p:spTgt spid="22561"/>
                                        </p:tgtEl>
                                        <p:attrNameLst>
                                          <p:attrName>style.visibility</p:attrName>
                                        </p:attrNameLst>
                                      </p:cBhvr>
                                      <p:to>
                                        <p:strVal val="visible"/>
                                      </p:to>
                                    </p:set>
                                    <p:animEffect transition="in" filter="blinds(horizontal)">
                                      <p:cBhvr>
                                        <p:cTn id="23" dur="1000"/>
                                        <p:tgtEl>
                                          <p:spTgt spid="22561"/>
                                        </p:tgtEl>
                                      </p:cBhvr>
                                    </p:animEffect>
                                  </p:childTnLst>
                                </p:cTn>
                              </p:par>
                            </p:childTnLst>
                          </p:cTn>
                        </p:par>
                        <p:par>
                          <p:cTn id="24" fill="hold" nodeType="afterGroup">
                            <p:stCondLst>
                              <p:cond delay="4500"/>
                            </p:stCondLst>
                            <p:childTnLst>
                              <p:par>
                                <p:cTn id="25" presetID="3" presetClass="entr" presetSubtype="10" fill="hold" grpId="0" nodeType="afterEffect">
                                  <p:stCondLst>
                                    <p:cond delay="0"/>
                                  </p:stCondLst>
                                  <p:childTnLst>
                                    <p:set>
                                      <p:cBhvr>
                                        <p:cTn id="26" dur="1" fill="hold">
                                          <p:stCondLst>
                                            <p:cond delay="0"/>
                                          </p:stCondLst>
                                        </p:cTn>
                                        <p:tgtEl>
                                          <p:spTgt spid="22549"/>
                                        </p:tgtEl>
                                        <p:attrNameLst>
                                          <p:attrName>style.visibility</p:attrName>
                                        </p:attrNameLst>
                                      </p:cBhvr>
                                      <p:to>
                                        <p:strVal val="visible"/>
                                      </p:to>
                                    </p:set>
                                    <p:animEffect transition="in" filter="blinds(horizontal)">
                                      <p:cBhvr>
                                        <p:cTn id="27" dur="1000"/>
                                        <p:tgtEl>
                                          <p:spTgt spid="22549"/>
                                        </p:tgtEl>
                                      </p:cBhvr>
                                    </p:animEffect>
                                  </p:childTnLst>
                                </p:cTn>
                              </p:par>
                            </p:childTnLst>
                          </p:cTn>
                        </p:par>
                        <p:par>
                          <p:cTn id="28" fill="hold" nodeType="afterGroup">
                            <p:stCondLst>
                              <p:cond delay="5500"/>
                            </p:stCondLst>
                            <p:childTnLst>
                              <p:par>
                                <p:cTn id="29" presetID="3" presetClass="entr" presetSubtype="10" fill="hold" grpId="0" nodeType="afterEffect">
                                  <p:stCondLst>
                                    <p:cond delay="0"/>
                                  </p:stCondLst>
                                  <p:childTnLst>
                                    <p:set>
                                      <p:cBhvr>
                                        <p:cTn id="30" dur="1" fill="hold">
                                          <p:stCondLst>
                                            <p:cond delay="0"/>
                                          </p:stCondLst>
                                        </p:cTn>
                                        <p:tgtEl>
                                          <p:spTgt spid="22562"/>
                                        </p:tgtEl>
                                        <p:attrNameLst>
                                          <p:attrName>style.visibility</p:attrName>
                                        </p:attrNameLst>
                                      </p:cBhvr>
                                      <p:to>
                                        <p:strVal val="visible"/>
                                      </p:to>
                                    </p:set>
                                    <p:animEffect transition="in" filter="blinds(horizontal)">
                                      <p:cBhvr>
                                        <p:cTn id="31" dur="1000"/>
                                        <p:tgtEl>
                                          <p:spTgt spid="22562"/>
                                        </p:tgtEl>
                                      </p:cBhvr>
                                    </p:animEffect>
                                  </p:childTnLst>
                                </p:cTn>
                              </p:par>
                            </p:childTnLst>
                          </p:cTn>
                        </p:par>
                        <p:par>
                          <p:cTn id="32" fill="hold" nodeType="afterGroup">
                            <p:stCondLst>
                              <p:cond delay="6500"/>
                            </p:stCondLst>
                            <p:childTnLst>
                              <p:par>
                                <p:cTn id="33" presetID="3" presetClass="entr" presetSubtype="10" fill="hold" grpId="0" nodeType="afterEffect">
                                  <p:stCondLst>
                                    <p:cond delay="0"/>
                                  </p:stCondLst>
                                  <p:childTnLst>
                                    <p:set>
                                      <p:cBhvr>
                                        <p:cTn id="34" dur="1" fill="hold">
                                          <p:stCondLst>
                                            <p:cond delay="0"/>
                                          </p:stCondLst>
                                        </p:cTn>
                                        <p:tgtEl>
                                          <p:spTgt spid="22565"/>
                                        </p:tgtEl>
                                        <p:attrNameLst>
                                          <p:attrName>style.visibility</p:attrName>
                                        </p:attrNameLst>
                                      </p:cBhvr>
                                      <p:to>
                                        <p:strVal val="visible"/>
                                      </p:to>
                                    </p:set>
                                    <p:animEffect transition="in" filter="blinds(horizontal)">
                                      <p:cBhvr>
                                        <p:cTn id="35" dur="1000"/>
                                        <p:tgtEl>
                                          <p:spTgt spid="22565"/>
                                        </p:tgtEl>
                                      </p:cBhvr>
                                    </p:animEffect>
                                  </p:childTnLst>
                                </p:cTn>
                              </p:par>
                            </p:childTnLst>
                          </p:cTn>
                        </p:par>
                        <p:par>
                          <p:cTn id="36" fill="hold" nodeType="afterGroup">
                            <p:stCondLst>
                              <p:cond delay="7500"/>
                            </p:stCondLst>
                            <p:childTnLst>
                              <p:par>
                                <p:cTn id="37" presetID="3" presetClass="entr" presetSubtype="10" fill="hold" nodeType="afterEffect">
                                  <p:stCondLst>
                                    <p:cond delay="0"/>
                                  </p:stCondLst>
                                  <p:childTnLst>
                                    <p:set>
                                      <p:cBhvr>
                                        <p:cTn id="38" dur="1" fill="hold">
                                          <p:stCondLst>
                                            <p:cond delay="0"/>
                                          </p:stCondLst>
                                        </p:cTn>
                                        <p:tgtEl>
                                          <p:spTgt spid="22550"/>
                                        </p:tgtEl>
                                        <p:attrNameLst>
                                          <p:attrName>style.visibility</p:attrName>
                                        </p:attrNameLst>
                                      </p:cBhvr>
                                      <p:to>
                                        <p:strVal val="visible"/>
                                      </p:to>
                                    </p:set>
                                    <p:animEffect transition="in" filter="blinds(horizontal)">
                                      <p:cBhvr>
                                        <p:cTn id="39" dur="1000"/>
                                        <p:tgtEl>
                                          <p:spTgt spid="22550"/>
                                        </p:tgtEl>
                                      </p:cBhvr>
                                    </p:animEffect>
                                  </p:childTnLst>
                                </p:cTn>
                              </p:par>
                            </p:childTnLst>
                          </p:cTn>
                        </p:par>
                        <p:par>
                          <p:cTn id="40" fill="hold" nodeType="afterGroup">
                            <p:stCondLst>
                              <p:cond delay="8500"/>
                            </p:stCondLst>
                            <p:childTnLst>
                              <p:par>
                                <p:cTn id="41" presetID="3" presetClass="entr" presetSubtype="10" fill="hold" grpId="0" nodeType="afterEffect">
                                  <p:stCondLst>
                                    <p:cond delay="0"/>
                                  </p:stCondLst>
                                  <p:childTnLst>
                                    <p:set>
                                      <p:cBhvr>
                                        <p:cTn id="42" dur="1" fill="hold">
                                          <p:stCondLst>
                                            <p:cond delay="0"/>
                                          </p:stCondLst>
                                        </p:cTn>
                                        <p:tgtEl>
                                          <p:spTgt spid="22564"/>
                                        </p:tgtEl>
                                        <p:attrNameLst>
                                          <p:attrName>style.visibility</p:attrName>
                                        </p:attrNameLst>
                                      </p:cBhvr>
                                      <p:to>
                                        <p:strVal val="visible"/>
                                      </p:to>
                                    </p:set>
                                    <p:animEffect transition="in" filter="blinds(horizontal)">
                                      <p:cBhvr>
                                        <p:cTn id="43" dur="1000"/>
                                        <p:tgtEl>
                                          <p:spTgt spid="22564"/>
                                        </p:tgtEl>
                                      </p:cBhvr>
                                    </p:animEffect>
                                  </p:childTnLst>
                                </p:cTn>
                              </p:par>
                            </p:childTnLst>
                          </p:cTn>
                        </p:par>
                        <p:par>
                          <p:cTn id="44" fill="hold" nodeType="afterGroup">
                            <p:stCondLst>
                              <p:cond delay="9500"/>
                            </p:stCondLst>
                            <p:childTnLst>
                              <p:par>
                                <p:cTn id="45" presetID="3" presetClass="entr" presetSubtype="10" fill="hold" grpId="0" nodeType="afterEffect">
                                  <p:stCondLst>
                                    <p:cond delay="0"/>
                                  </p:stCondLst>
                                  <p:childTnLst>
                                    <p:set>
                                      <p:cBhvr>
                                        <p:cTn id="46" dur="1" fill="hold">
                                          <p:stCondLst>
                                            <p:cond delay="0"/>
                                          </p:stCondLst>
                                        </p:cTn>
                                        <p:tgtEl>
                                          <p:spTgt spid="22563"/>
                                        </p:tgtEl>
                                        <p:attrNameLst>
                                          <p:attrName>style.visibility</p:attrName>
                                        </p:attrNameLst>
                                      </p:cBhvr>
                                      <p:to>
                                        <p:strVal val="visible"/>
                                      </p:to>
                                    </p:set>
                                    <p:animEffect transition="in" filter="blinds(horizontal)">
                                      <p:cBhvr>
                                        <p:cTn id="47" dur="1000"/>
                                        <p:tgtEl>
                                          <p:spTgt spid="22563"/>
                                        </p:tgtEl>
                                      </p:cBhvr>
                                    </p:animEffect>
                                  </p:childTnLst>
                                </p:cTn>
                              </p:par>
                            </p:childTnLst>
                          </p:cTn>
                        </p:par>
                        <p:par>
                          <p:cTn id="48" fill="hold" nodeType="afterGroup">
                            <p:stCondLst>
                              <p:cond delay="10500"/>
                            </p:stCondLst>
                            <p:childTnLst>
                              <p:par>
                                <p:cTn id="49" presetID="3" presetClass="entr" presetSubtype="10" fill="hold" nodeType="afterEffect">
                                  <p:stCondLst>
                                    <p:cond delay="0"/>
                                  </p:stCondLst>
                                  <p:childTnLst>
                                    <p:set>
                                      <p:cBhvr>
                                        <p:cTn id="50" dur="1" fill="hold">
                                          <p:stCondLst>
                                            <p:cond delay="0"/>
                                          </p:stCondLst>
                                        </p:cTn>
                                        <p:tgtEl>
                                          <p:spTgt spid="22551"/>
                                        </p:tgtEl>
                                        <p:attrNameLst>
                                          <p:attrName>style.visibility</p:attrName>
                                        </p:attrNameLst>
                                      </p:cBhvr>
                                      <p:to>
                                        <p:strVal val="visible"/>
                                      </p:to>
                                    </p:set>
                                    <p:animEffect transition="in" filter="blinds(horizontal)">
                                      <p:cBhvr>
                                        <p:cTn id="51" dur="1000"/>
                                        <p:tgtEl>
                                          <p:spTgt spid="22551"/>
                                        </p:tgtEl>
                                      </p:cBhvr>
                                    </p:animEffect>
                                  </p:childTnLst>
                                </p:cTn>
                              </p:par>
                            </p:childTnLst>
                          </p:cTn>
                        </p:par>
                        <p:par>
                          <p:cTn id="52" fill="hold" nodeType="afterGroup">
                            <p:stCondLst>
                              <p:cond delay="11500"/>
                            </p:stCondLst>
                            <p:childTnLst>
                              <p:par>
                                <p:cTn id="53" presetID="3" presetClass="entr" presetSubtype="10" fill="hold" grpId="0" nodeType="afterEffect">
                                  <p:stCondLst>
                                    <p:cond delay="0"/>
                                  </p:stCondLst>
                                  <p:childTnLst>
                                    <p:set>
                                      <p:cBhvr>
                                        <p:cTn id="54" dur="1" fill="hold">
                                          <p:stCondLst>
                                            <p:cond delay="0"/>
                                          </p:stCondLst>
                                        </p:cTn>
                                        <p:tgtEl>
                                          <p:spTgt spid="22557"/>
                                        </p:tgtEl>
                                        <p:attrNameLst>
                                          <p:attrName>style.visibility</p:attrName>
                                        </p:attrNameLst>
                                      </p:cBhvr>
                                      <p:to>
                                        <p:strVal val="visible"/>
                                      </p:to>
                                    </p:set>
                                    <p:animEffect transition="in" filter="blinds(horizontal)">
                                      <p:cBhvr>
                                        <p:cTn id="55" dur="1000"/>
                                        <p:tgtEl>
                                          <p:spTgt spid="22557"/>
                                        </p:tgtEl>
                                      </p:cBhvr>
                                    </p:animEffect>
                                  </p:childTnLst>
                                </p:cTn>
                              </p:par>
                            </p:childTnLst>
                          </p:cTn>
                        </p:par>
                        <p:par>
                          <p:cTn id="56" fill="hold" nodeType="afterGroup">
                            <p:stCondLst>
                              <p:cond delay="12500"/>
                            </p:stCondLst>
                            <p:childTnLst>
                              <p:par>
                                <p:cTn id="57" presetID="3" presetClass="entr" presetSubtype="10" fill="hold" grpId="0" nodeType="afterEffect">
                                  <p:stCondLst>
                                    <p:cond delay="0"/>
                                  </p:stCondLst>
                                  <p:childTnLst>
                                    <p:set>
                                      <p:cBhvr>
                                        <p:cTn id="58" dur="1" fill="hold">
                                          <p:stCondLst>
                                            <p:cond delay="0"/>
                                          </p:stCondLst>
                                        </p:cTn>
                                        <p:tgtEl>
                                          <p:spTgt spid="22558"/>
                                        </p:tgtEl>
                                        <p:attrNameLst>
                                          <p:attrName>style.visibility</p:attrName>
                                        </p:attrNameLst>
                                      </p:cBhvr>
                                      <p:to>
                                        <p:strVal val="visible"/>
                                      </p:to>
                                    </p:set>
                                    <p:animEffect transition="in" filter="blinds(horizontal)">
                                      <p:cBhvr>
                                        <p:cTn id="59" dur="1000"/>
                                        <p:tgtEl>
                                          <p:spTgt spid="22558"/>
                                        </p:tgtEl>
                                      </p:cBhvr>
                                    </p:animEffect>
                                  </p:childTnLst>
                                </p:cTn>
                              </p:par>
                            </p:childTnLst>
                          </p:cTn>
                        </p:par>
                        <p:par>
                          <p:cTn id="60" fill="hold" nodeType="afterGroup">
                            <p:stCondLst>
                              <p:cond delay="13500"/>
                            </p:stCondLst>
                            <p:childTnLst>
                              <p:par>
                                <p:cTn id="61" presetID="3" presetClass="entr" presetSubtype="10" fill="hold" grpId="0" nodeType="afterEffect">
                                  <p:stCondLst>
                                    <p:cond delay="0"/>
                                  </p:stCondLst>
                                  <p:childTnLst>
                                    <p:set>
                                      <p:cBhvr>
                                        <p:cTn id="62" dur="1" fill="hold">
                                          <p:stCondLst>
                                            <p:cond delay="0"/>
                                          </p:stCondLst>
                                        </p:cTn>
                                        <p:tgtEl>
                                          <p:spTgt spid="22552"/>
                                        </p:tgtEl>
                                        <p:attrNameLst>
                                          <p:attrName>style.visibility</p:attrName>
                                        </p:attrNameLst>
                                      </p:cBhvr>
                                      <p:to>
                                        <p:strVal val="visible"/>
                                      </p:to>
                                    </p:set>
                                    <p:animEffect transition="in" filter="blinds(horizontal)">
                                      <p:cBhvr>
                                        <p:cTn id="63" dur="1000"/>
                                        <p:tgtEl>
                                          <p:spTgt spid="22552"/>
                                        </p:tgtEl>
                                      </p:cBhvr>
                                    </p:animEffect>
                                  </p:childTnLst>
                                </p:cTn>
                              </p:par>
                            </p:childTnLst>
                          </p:cTn>
                        </p:par>
                        <p:par>
                          <p:cTn id="64" fill="hold" nodeType="afterGroup">
                            <p:stCondLst>
                              <p:cond delay="14500"/>
                            </p:stCondLst>
                            <p:childTnLst>
                              <p:par>
                                <p:cTn id="65" presetID="3" presetClass="entr" presetSubtype="10" fill="hold" grpId="0" nodeType="afterEffect">
                                  <p:stCondLst>
                                    <p:cond delay="0"/>
                                  </p:stCondLst>
                                  <p:childTnLst>
                                    <p:set>
                                      <p:cBhvr>
                                        <p:cTn id="66" dur="1" fill="hold">
                                          <p:stCondLst>
                                            <p:cond delay="0"/>
                                          </p:stCondLst>
                                        </p:cTn>
                                        <p:tgtEl>
                                          <p:spTgt spid="22556"/>
                                        </p:tgtEl>
                                        <p:attrNameLst>
                                          <p:attrName>style.visibility</p:attrName>
                                        </p:attrNameLst>
                                      </p:cBhvr>
                                      <p:to>
                                        <p:strVal val="visible"/>
                                      </p:to>
                                    </p:set>
                                    <p:animEffect transition="in" filter="blinds(horizontal)">
                                      <p:cBhvr>
                                        <p:cTn id="67" dur="1000"/>
                                        <p:tgtEl>
                                          <p:spTgt spid="22556"/>
                                        </p:tgtEl>
                                      </p:cBhvr>
                                    </p:animEffect>
                                  </p:childTnLst>
                                </p:cTn>
                              </p:par>
                            </p:childTnLst>
                          </p:cTn>
                        </p:par>
                        <p:par>
                          <p:cTn id="68" fill="hold" nodeType="afterGroup">
                            <p:stCondLst>
                              <p:cond delay="15500"/>
                            </p:stCondLst>
                            <p:childTnLst>
                              <p:par>
                                <p:cTn id="69" presetID="3" presetClass="entr" presetSubtype="10" fill="hold" grpId="0" nodeType="afterEffect">
                                  <p:stCondLst>
                                    <p:cond delay="0"/>
                                  </p:stCondLst>
                                  <p:childTnLst>
                                    <p:set>
                                      <p:cBhvr>
                                        <p:cTn id="70" dur="1" fill="hold">
                                          <p:stCondLst>
                                            <p:cond delay="0"/>
                                          </p:stCondLst>
                                        </p:cTn>
                                        <p:tgtEl>
                                          <p:spTgt spid="22559"/>
                                        </p:tgtEl>
                                        <p:attrNameLst>
                                          <p:attrName>style.visibility</p:attrName>
                                        </p:attrNameLst>
                                      </p:cBhvr>
                                      <p:to>
                                        <p:strVal val="visible"/>
                                      </p:to>
                                    </p:set>
                                    <p:animEffect transition="in" filter="blinds(horizontal)">
                                      <p:cBhvr>
                                        <p:cTn id="71" dur="1000"/>
                                        <p:tgtEl>
                                          <p:spTgt spid="22559"/>
                                        </p:tgtEl>
                                      </p:cBhvr>
                                    </p:animEffect>
                                  </p:childTnLst>
                                </p:cTn>
                              </p:par>
                            </p:childTnLst>
                          </p:cTn>
                        </p:par>
                        <p:par>
                          <p:cTn id="72" fill="hold" nodeType="afterGroup">
                            <p:stCondLst>
                              <p:cond delay="16500"/>
                            </p:stCondLst>
                            <p:childTnLst>
                              <p:par>
                                <p:cTn id="73" presetID="8" presetClass="entr" presetSubtype="16" fill="hold" grpId="0" nodeType="afterEffect">
                                  <p:stCondLst>
                                    <p:cond delay="0"/>
                                  </p:stCondLst>
                                  <p:childTnLst>
                                    <p:set>
                                      <p:cBhvr>
                                        <p:cTn id="74" dur="1" fill="hold">
                                          <p:stCondLst>
                                            <p:cond delay="0"/>
                                          </p:stCondLst>
                                        </p:cTn>
                                        <p:tgtEl>
                                          <p:spTgt spid="22555">
                                            <p:bg/>
                                          </p:spTgt>
                                        </p:tgtEl>
                                        <p:attrNameLst>
                                          <p:attrName>style.visibility</p:attrName>
                                        </p:attrNameLst>
                                      </p:cBhvr>
                                      <p:to>
                                        <p:strVal val="visible"/>
                                      </p:to>
                                    </p:set>
                                    <p:animEffect transition="in" filter="diamond(in)">
                                      <p:cBhvr>
                                        <p:cTn id="75" dur="2000"/>
                                        <p:tgtEl>
                                          <p:spTgt spid="22555">
                                            <p:bg/>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8" presetClass="entr" presetSubtype="16" fill="hold" grpId="0" nodeType="clickEffect">
                                  <p:stCondLst>
                                    <p:cond delay="0"/>
                                  </p:stCondLst>
                                  <p:childTnLst>
                                    <p:set>
                                      <p:cBhvr>
                                        <p:cTn id="79" dur="1" fill="hold">
                                          <p:stCondLst>
                                            <p:cond delay="0"/>
                                          </p:stCondLst>
                                        </p:cTn>
                                        <p:tgtEl>
                                          <p:spTgt spid="22555">
                                            <p:txEl>
                                              <p:pRg st="0" end="0"/>
                                            </p:txEl>
                                          </p:spTgt>
                                        </p:tgtEl>
                                        <p:attrNameLst>
                                          <p:attrName>style.visibility</p:attrName>
                                        </p:attrNameLst>
                                      </p:cBhvr>
                                      <p:to>
                                        <p:strVal val="visible"/>
                                      </p:to>
                                    </p:set>
                                    <p:animEffect transition="in" filter="diamond(in)">
                                      <p:cBhvr>
                                        <p:cTn id="80" dur="2000"/>
                                        <p:tgtEl>
                                          <p:spTgt spid="22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animBg="1"/>
      <p:bldP spid="22540" grpId="0" animBg="1"/>
      <p:bldP spid="22555" grpId="0" build="p" animBg="1"/>
      <p:bldP spid="22548" grpId="0" animBg="1"/>
      <p:bldP spid="22549" grpId="0" animBg="1"/>
      <p:bldP spid="22552" grpId="0" animBg="1"/>
      <p:bldP spid="22556" grpId="0" animBg="1"/>
      <p:bldP spid="22557" grpId="0" animBg="1"/>
      <p:bldP spid="22558" grpId="0" animBg="1"/>
      <p:bldP spid="22559" grpId="0" animBg="1"/>
      <p:bldP spid="22560" grpId="0" animBg="1"/>
      <p:bldP spid="22561" grpId="0" animBg="1"/>
      <p:bldP spid="22562" grpId="0" animBg="1"/>
      <p:bldP spid="22563" grpId="0" animBg="1"/>
      <p:bldP spid="22564" grpId="0" animBg="1"/>
      <p:bldP spid="2256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type="subTitle" idx="1"/>
          </p:nvPr>
        </p:nvSpPr>
        <p:spPr>
          <a:xfrm>
            <a:off x="0" y="1647825"/>
            <a:ext cx="8388350" cy="3990975"/>
          </a:xfrm>
        </p:spPr>
        <p:txBody>
          <a:bodyPr>
            <a:normAutofit lnSpcReduction="10000"/>
          </a:bodyPr>
          <a:lstStyle/>
          <a:p>
            <a:pPr algn="r"/>
            <a:r>
              <a:rPr lang="ar-SA" altLang="en-US" sz="2800" b="1" dirty="0" smtClean="0">
                <a:solidFill>
                  <a:schemeClr val="tx1"/>
                </a:solidFill>
              </a:rPr>
              <a:t>الخبرات</a:t>
            </a:r>
            <a:r>
              <a:rPr lang="ar-SA" altLang="en-US" b="1" dirty="0" smtClean="0">
                <a:solidFill>
                  <a:schemeClr val="tx1"/>
                </a:solidFill>
              </a:rPr>
              <a:t> </a:t>
            </a:r>
            <a:endParaRPr lang="en-US" altLang="en-US" b="1" dirty="0" smtClean="0">
              <a:solidFill>
                <a:schemeClr val="tx1"/>
              </a:solidFill>
            </a:endParaRPr>
          </a:p>
          <a:p>
            <a:pPr algn="r"/>
            <a:r>
              <a:rPr lang="ar-SA" altLang="en-US" sz="2400" dirty="0" smtClean="0">
                <a:solidFill>
                  <a:schemeClr val="tx1"/>
                </a:solidFill>
              </a:rPr>
              <a:t>خلال عمله في هذه المؤسسات تولى قيادة قطاعات  التسويق والتخطيط الاستراتيجي والابحاث وتطوير الاعمال والتجزئة  حيث تركزت خبراته في المجالات التالية:</a:t>
            </a:r>
            <a:endParaRPr lang="en-US" altLang="en-US" sz="2400" dirty="0" smtClean="0">
              <a:solidFill>
                <a:schemeClr val="tx1"/>
              </a:solidFill>
            </a:endParaRPr>
          </a:p>
          <a:p>
            <a:pPr algn="r"/>
            <a:r>
              <a:rPr lang="ar-SA" altLang="en-US" sz="2400" dirty="0" smtClean="0">
                <a:solidFill>
                  <a:schemeClr val="tx1"/>
                </a:solidFill>
              </a:rPr>
              <a:t>1- اعداد الاستراتيجات والخطط التسويقية.</a:t>
            </a:r>
            <a:endParaRPr lang="en-US" altLang="en-US" sz="2400" dirty="0" smtClean="0">
              <a:solidFill>
                <a:schemeClr val="tx1"/>
              </a:solidFill>
            </a:endParaRPr>
          </a:p>
          <a:p>
            <a:pPr algn="r"/>
            <a:r>
              <a:rPr lang="ar-SA" altLang="en-US" sz="2400" dirty="0" smtClean="0">
                <a:solidFill>
                  <a:schemeClr val="tx1"/>
                </a:solidFill>
              </a:rPr>
              <a:t>2- اعدادالخطط الاستراتيجية.</a:t>
            </a:r>
            <a:endParaRPr lang="en-US" altLang="en-US" sz="2400" dirty="0" smtClean="0">
              <a:solidFill>
                <a:schemeClr val="tx1"/>
              </a:solidFill>
            </a:endParaRPr>
          </a:p>
          <a:p>
            <a:pPr algn="r"/>
            <a:r>
              <a:rPr lang="ar-SA" altLang="en-US" sz="2400" dirty="0" smtClean="0">
                <a:solidFill>
                  <a:schemeClr val="tx1"/>
                </a:solidFill>
              </a:rPr>
              <a:t>3-اعداد خطط الاتصالات  التسويقية.</a:t>
            </a:r>
            <a:endParaRPr lang="en-US" altLang="en-US" sz="2400" dirty="0" smtClean="0">
              <a:solidFill>
                <a:schemeClr val="tx1"/>
              </a:solidFill>
            </a:endParaRPr>
          </a:p>
          <a:p>
            <a:pPr algn="r" rtl="1"/>
            <a:r>
              <a:rPr lang="ar-SY" altLang="en-US" sz="2400" dirty="0" smtClean="0">
                <a:solidFill>
                  <a:schemeClr val="tx1"/>
                </a:solidFill>
              </a:rPr>
              <a:t>4 -إعداد وتحليل بحوث العملاء والسوق</a:t>
            </a:r>
            <a:r>
              <a:rPr lang="ar-SA" altLang="en-US" sz="2400" dirty="0" smtClean="0">
                <a:solidFill>
                  <a:schemeClr val="tx1"/>
                </a:solidFill>
              </a:rPr>
              <a:t>.</a:t>
            </a:r>
            <a:endParaRPr lang="en-US" altLang="en-US" sz="2400" dirty="0" smtClean="0">
              <a:solidFill>
                <a:schemeClr val="tx1"/>
              </a:solidFill>
            </a:endParaRPr>
          </a:p>
          <a:p>
            <a:pPr algn="r"/>
            <a:r>
              <a:rPr lang="ar-SA" altLang="en-US" sz="2400" dirty="0">
                <a:solidFill>
                  <a:schemeClr val="tx1"/>
                </a:solidFill>
              </a:rPr>
              <a:t>5</a:t>
            </a:r>
            <a:r>
              <a:rPr lang="ar-SY" altLang="en-US" sz="2400" dirty="0">
                <a:solidFill>
                  <a:schemeClr val="tx1"/>
                </a:solidFill>
              </a:rPr>
              <a:t>-اعداد مشاريع الوصف الوظيفي.</a:t>
            </a:r>
            <a:r>
              <a:rPr lang="ar-SA" altLang="en-US" sz="2400" dirty="0">
                <a:solidFill>
                  <a:schemeClr val="tx1"/>
                </a:solidFill>
              </a:rPr>
              <a:t> (الموارد البشرية)</a:t>
            </a:r>
            <a:endParaRPr lang="en-US" altLang="en-US" sz="2400" dirty="0">
              <a:solidFill>
                <a:schemeClr val="tx1"/>
              </a:solidFill>
            </a:endParaRPr>
          </a:p>
          <a:p>
            <a:pPr algn="r"/>
            <a:r>
              <a:rPr lang="ar-SY" altLang="en-US" sz="2400" dirty="0">
                <a:solidFill>
                  <a:schemeClr val="tx1"/>
                </a:solidFill>
              </a:rPr>
              <a:t>6- اعداد سياسات </a:t>
            </a:r>
            <a:r>
              <a:rPr lang="ar-SA" altLang="en-US" sz="2400" dirty="0">
                <a:solidFill>
                  <a:schemeClr val="tx1"/>
                </a:solidFill>
              </a:rPr>
              <a:t> وانظمة  </a:t>
            </a:r>
            <a:r>
              <a:rPr lang="ar-SY" altLang="en-US" sz="2400" dirty="0">
                <a:solidFill>
                  <a:schemeClr val="tx1"/>
                </a:solidFill>
              </a:rPr>
              <a:t>وادلة اجراءات العمل.</a:t>
            </a:r>
            <a:endParaRPr lang="en-US" altLang="en-US" sz="2400" dirty="0">
              <a:solidFill>
                <a:schemeClr val="tx1"/>
              </a:solidFill>
            </a:endParaRPr>
          </a:p>
          <a:p>
            <a:pPr algn="r" rtl="1"/>
            <a:endParaRPr lang="en-US" altLang="en-US" sz="2400" dirty="0" smtClean="0">
              <a:solidFill>
                <a:schemeClr val="tx1"/>
              </a:solidFill>
            </a:endParaRPr>
          </a:p>
        </p:txBody>
      </p:sp>
      <p:pic>
        <p:nvPicPr>
          <p:cNvPr id="6147" name="Picture 2" descr="http://www.webbuildersuk.co.uk/communities/7/004/009/103/567/images/4547396096_525x18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6"/>
          <p:cNvSpPr>
            <a:spLocks noChangeArrowheads="1"/>
          </p:cNvSpPr>
          <p:nvPr/>
        </p:nvSpPr>
        <p:spPr bwMode="auto">
          <a:xfrm>
            <a:off x="533400" y="228600"/>
            <a:ext cx="5257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SA" altLang="en-US" sz="2400" dirty="0">
                <a:solidFill>
                  <a:schemeClr val="bg1"/>
                </a:solidFill>
              </a:rPr>
              <a:t>محمد ابوزيد-  </a:t>
            </a:r>
          </a:p>
          <a:p>
            <a:pPr algn="ctr" eaLnBrk="1" hangingPunct="1">
              <a:spcBef>
                <a:spcPct val="0"/>
              </a:spcBef>
              <a:buFontTx/>
              <a:buNone/>
            </a:pPr>
            <a:r>
              <a:rPr lang="ar-SA" altLang="en-US" sz="2400" dirty="0">
                <a:solidFill>
                  <a:schemeClr val="bg1"/>
                </a:solidFill>
              </a:rPr>
              <a:t> المستشار لشؤون التخطيط الاستراتيجي والتسويق والعلاقات العامة والاعلام</a:t>
            </a:r>
            <a:endParaRPr lang="en-US" altLang="en-US" sz="2400" dirty="0">
              <a:solidFill>
                <a:schemeClr val="bg1"/>
              </a:solidFill>
            </a:endParaRPr>
          </a:p>
        </p:txBody>
      </p:sp>
      <p:sp>
        <p:nvSpPr>
          <p:cNvPr id="614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F11D05EC-0526-4EF1-92A9-40D03DF5AC04}" type="slidenum">
              <a:rPr lang="ar-SA" altLang="en-US" sz="1400" smtClean="0"/>
              <a:pPr eaLnBrk="1" hangingPunct="1">
                <a:spcBef>
                  <a:spcPct val="0"/>
                </a:spcBef>
                <a:buFontTx/>
                <a:buNone/>
              </a:pPr>
              <a:t>4</a:t>
            </a:fld>
            <a:endParaRPr lang="en-US" altLang="en-US" sz="1400" dirty="0" smtClean="0"/>
          </a:p>
        </p:txBody>
      </p:sp>
    </p:spTree>
    <p:extLst>
      <p:ext uri="{BB962C8B-B14F-4D97-AF65-F5344CB8AC3E}">
        <p14:creationId xmlns:p14="http://schemas.microsoft.com/office/powerpoint/2010/main" val="37275886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a:xfrm>
            <a:off x="0" y="0"/>
            <a:ext cx="9144000" cy="908050"/>
          </a:xfrm>
          <a:solidFill>
            <a:schemeClr val="bg1">
              <a:lumMod val="95000"/>
            </a:schemeClr>
          </a:solidFill>
          <a:ln>
            <a:solidFill>
              <a:srgbClr val="FF0000"/>
            </a:solidFill>
          </a:ln>
        </p:spPr>
        <p:txBody>
          <a:bodyPr>
            <a:normAutofit/>
          </a:bodyPr>
          <a:lstStyle/>
          <a:p>
            <a:pPr rtl="1" eaLnBrk="1" hangingPunct="1">
              <a:defRPr/>
            </a:pPr>
            <a:r>
              <a:rPr lang="ar-JO" altLang="en-US" sz="3200" b="1" dirty="0" smtClean="0"/>
              <a:t>أهداف الاتصال</a:t>
            </a:r>
            <a:endParaRPr lang="en-US" altLang="en-US" sz="3200" dirty="0" smtClean="0"/>
          </a:p>
        </p:txBody>
      </p:sp>
      <p:sp>
        <p:nvSpPr>
          <p:cNvPr id="23557" name="AutoShape 5"/>
          <p:cNvSpPr>
            <a:spLocks noChangeArrowheads="1"/>
          </p:cNvSpPr>
          <p:nvPr/>
        </p:nvSpPr>
        <p:spPr bwMode="auto">
          <a:xfrm>
            <a:off x="5181600" y="1524000"/>
            <a:ext cx="3505200" cy="762000"/>
          </a:xfrm>
          <a:prstGeom prst="flowChartTerminator">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endParaRPr lang="en-US" altLang="en-US" sz="1600" dirty="0" smtClean="0"/>
          </a:p>
          <a:p>
            <a:pPr algn="ctr" rtl="1" eaLnBrk="1" hangingPunct="1">
              <a:spcBef>
                <a:spcPct val="0"/>
              </a:spcBef>
              <a:buFontTx/>
              <a:buNone/>
              <a:defRPr/>
            </a:pPr>
            <a:r>
              <a:rPr lang="ar-JO" altLang="en-US" sz="1600" dirty="0" smtClean="0"/>
              <a:t> </a:t>
            </a:r>
            <a:r>
              <a:rPr lang="ar-JO" altLang="en-US" sz="2400" b="1" dirty="0" smtClean="0"/>
              <a:t>بالنسبة للمرسل</a:t>
            </a:r>
            <a:endParaRPr lang="ar-SA" altLang="en-US" sz="2400" b="1" dirty="0" smtClean="0"/>
          </a:p>
          <a:p>
            <a:pPr algn="ctr" rtl="1" eaLnBrk="1" hangingPunct="1">
              <a:spcBef>
                <a:spcPct val="0"/>
              </a:spcBef>
              <a:buFontTx/>
              <a:buNone/>
              <a:defRPr/>
            </a:pPr>
            <a:r>
              <a:rPr lang="ar-SA" altLang="en-US" sz="2400" b="1" dirty="0" smtClean="0"/>
              <a:t>المؤسسة </a:t>
            </a:r>
            <a:endParaRPr lang="en-US" altLang="en-US" sz="2400" b="1" dirty="0" smtClean="0"/>
          </a:p>
          <a:p>
            <a:pPr algn="ctr" rtl="1" eaLnBrk="1" hangingPunct="1">
              <a:spcBef>
                <a:spcPct val="0"/>
              </a:spcBef>
              <a:buFontTx/>
              <a:buNone/>
              <a:defRPr/>
            </a:pPr>
            <a:endParaRPr lang="en-US" altLang="en-US" sz="1600" dirty="0" smtClean="0"/>
          </a:p>
        </p:txBody>
      </p:sp>
      <p:sp>
        <p:nvSpPr>
          <p:cNvPr id="23558" name="AutoShape 6"/>
          <p:cNvSpPr>
            <a:spLocks noChangeArrowheads="1"/>
          </p:cNvSpPr>
          <p:nvPr/>
        </p:nvSpPr>
        <p:spPr bwMode="auto">
          <a:xfrm>
            <a:off x="838200" y="1524000"/>
            <a:ext cx="3505200" cy="762000"/>
          </a:xfrm>
          <a:prstGeom prst="flowChartTerminator">
            <a:avLst/>
          </a:prstGeom>
          <a:solidFill>
            <a:schemeClr val="bg1">
              <a:lumMod val="95000"/>
            </a:schemeClr>
          </a:solidFill>
          <a:ln w="9525">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400" b="1" dirty="0" smtClean="0"/>
              <a:t>بالنسبة للمستقبل</a:t>
            </a:r>
            <a:endParaRPr lang="ar-SA" altLang="en-US" sz="2400" b="1" dirty="0" smtClean="0"/>
          </a:p>
          <a:p>
            <a:pPr algn="ctr" eaLnBrk="1" hangingPunct="1">
              <a:spcBef>
                <a:spcPct val="0"/>
              </a:spcBef>
              <a:buFontTx/>
              <a:buNone/>
              <a:defRPr/>
            </a:pPr>
            <a:r>
              <a:rPr lang="ar-SA" altLang="en-US" sz="2400" b="1" dirty="0" smtClean="0"/>
              <a:t>الجمهور المستهدف</a:t>
            </a:r>
            <a:endParaRPr lang="en-US" altLang="en-US" sz="1600" dirty="0" smtClean="0"/>
          </a:p>
        </p:txBody>
      </p:sp>
      <p:sp>
        <p:nvSpPr>
          <p:cNvPr id="23559" name="Line 7"/>
          <p:cNvSpPr>
            <a:spLocks noChangeShapeType="1"/>
          </p:cNvSpPr>
          <p:nvPr/>
        </p:nvSpPr>
        <p:spPr bwMode="auto">
          <a:xfrm>
            <a:off x="2514600" y="2286000"/>
            <a:ext cx="1447800" cy="1905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0" name="Line 8"/>
          <p:cNvSpPr>
            <a:spLocks noChangeShapeType="1"/>
          </p:cNvSpPr>
          <p:nvPr/>
        </p:nvSpPr>
        <p:spPr bwMode="auto">
          <a:xfrm>
            <a:off x="7010400" y="2286000"/>
            <a:ext cx="1447800" cy="1905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1" name="Line 9"/>
          <p:cNvSpPr>
            <a:spLocks noChangeShapeType="1"/>
          </p:cNvSpPr>
          <p:nvPr/>
        </p:nvSpPr>
        <p:spPr bwMode="auto">
          <a:xfrm>
            <a:off x="7010400" y="2362200"/>
            <a:ext cx="533400" cy="1600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2" name="Line 10"/>
          <p:cNvSpPr>
            <a:spLocks noChangeShapeType="1"/>
          </p:cNvSpPr>
          <p:nvPr/>
        </p:nvSpPr>
        <p:spPr bwMode="auto">
          <a:xfrm>
            <a:off x="2514600" y="2286000"/>
            <a:ext cx="533400" cy="1600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3" name="Line 11"/>
          <p:cNvSpPr>
            <a:spLocks noChangeShapeType="1"/>
          </p:cNvSpPr>
          <p:nvPr/>
        </p:nvSpPr>
        <p:spPr bwMode="auto">
          <a:xfrm flipH="1">
            <a:off x="6781800" y="2286000"/>
            <a:ext cx="228600" cy="1219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4" name="Line 12"/>
          <p:cNvSpPr>
            <a:spLocks noChangeShapeType="1"/>
          </p:cNvSpPr>
          <p:nvPr/>
        </p:nvSpPr>
        <p:spPr bwMode="auto">
          <a:xfrm flipH="1">
            <a:off x="2286000" y="2286000"/>
            <a:ext cx="228600" cy="1219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5" name="Line 13"/>
          <p:cNvSpPr>
            <a:spLocks noChangeShapeType="1"/>
          </p:cNvSpPr>
          <p:nvPr/>
        </p:nvSpPr>
        <p:spPr bwMode="auto">
          <a:xfrm flipH="1">
            <a:off x="5791200" y="2286000"/>
            <a:ext cx="1219200" cy="1828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6" name="Line 14"/>
          <p:cNvSpPr>
            <a:spLocks noChangeShapeType="1"/>
          </p:cNvSpPr>
          <p:nvPr/>
        </p:nvSpPr>
        <p:spPr bwMode="auto">
          <a:xfrm flipH="1">
            <a:off x="1295400" y="2286000"/>
            <a:ext cx="1219200" cy="1828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23567" name="AutoShape 15"/>
          <p:cNvSpPr>
            <a:spLocks noChangeArrowheads="1"/>
          </p:cNvSpPr>
          <p:nvPr/>
        </p:nvSpPr>
        <p:spPr bwMode="auto">
          <a:xfrm>
            <a:off x="8305800" y="41148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1600" smtClean="0"/>
              <a:t> </a:t>
            </a:r>
            <a:r>
              <a:rPr lang="ar-JO" altLang="en-US" sz="2000" b="1" smtClean="0"/>
              <a:t>اعلام</a:t>
            </a:r>
            <a:endParaRPr lang="en-US" altLang="en-US" sz="2000" b="1" dirty="0" smtClean="0"/>
          </a:p>
        </p:txBody>
      </p:sp>
      <p:sp>
        <p:nvSpPr>
          <p:cNvPr id="23568" name="AutoShape 16"/>
          <p:cNvSpPr>
            <a:spLocks noChangeArrowheads="1"/>
          </p:cNvSpPr>
          <p:nvPr/>
        </p:nvSpPr>
        <p:spPr bwMode="auto">
          <a:xfrm>
            <a:off x="2743200" y="38100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التعلم</a:t>
            </a:r>
            <a:endParaRPr lang="en-US" altLang="en-US" sz="2000" b="1" dirty="0" smtClean="0"/>
          </a:p>
        </p:txBody>
      </p:sp>
      <p:sp>
        <p:nvSpPr>
          <p:cNvPr id="23569" name="AutoShape 17"/>
          <p:cNvSpPr>
            <a:spLocks noChangeArrowheads="1"/>
          </p:cNvSpPr>
          <p:nvPr/>
        </p:nvSpPr>
        <p:spPr bwMode="auto">
          <a:xfrm>
            <a:off x="1828800" y="3505200"/>
            <a:ext cx="914400" cy="8001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dirty="0" smtClean="0"/>
              <a:t>الاستمتاع</a:t>
            </a:r>
            <a:endParaRPr lang="en-US" altLang="en-US" sz="2000" b="1" dirty="0" smtClean="0"/>
          </a:p>
        </p:txBody>
      </p:sp>
      <p:sp>
        <p:nvSpPr>
          <p:cNvPr id="23570" name="AutoShape 18"/>
          <p:cNvSpPr>
            <a:spLocks noChangeArrowheads="1"/>
          </p:cNvSpPr>
          <p:nvPr/>
        </p:nvSpPr>
        <p:spPr bwMode="auto">
          <a:xfrm>
            <a:off x="381000" y="4191000"/>
            <a:ext cx="1524000" cy="11430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الاقتناع </a:t>
            </a:r>
            <a:endParaRPr lang="ar-SA" altLang="en-US" sz="2000" b="1" smtClean="0"/>
          </a:p>
          <a:p>
            <a:pPr algn="ctr" eaLnBrk="1" hangingPunct="1">
              <a:spcBef>
                <a:spcPct val="0"/>
              </a:spcBef>
              <a:buFontTx/>
              <a:buNone/>
              <a:defRPr/>
            </a:pPr>
            <a:r>
              <a:rPr lang="ar-JO" altLang="en-US" sz="2000" b="1" smtClean="0"/>
              <a:t>واتخاذ القرار</a:t>
            </a:r>
            <a:endParaRPr lang="en-US" altLang="en-US" sz="2000" dirty="0" smtClean="0"/>
          </a:p>
        </p:txBody>
      </p:sp>
      <p:sp>
        <p:nvSpPr>
          <p:cNvPr id="23571" name="AutoShape 19"/>
          <p:cNvSpPr>
            <a:spLocks noChangeArrowheads="1"/>
          </p:cNvSpPr>
          <p:nvPr/>
        </p:nvSpPr>
        <p:spPr bwMode="auto">
          <a:xfrm>
            <a:off x="3810000" y="41910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التعرف</a:t>
            </a:r>
            <a:endParaRPr lang="en-US" altLang="en-US" sz="2000" b="1" dirty="0" smtClean="0"/>
          </a:p>
        </p:txBody>
      </p:sp>
      <p:sp>
        <p:nvSpPr>
          <p:cNvPr id="23572" name="AutoShape 20"/>
          <p:cNvSpPr>
            <a:spLocks noChangeArrowheads="1"/>
          </p:cNvSpPr>
          <p:nvPr/>
        </p:nvSpPr>
        <p:spPr bwMode="auto">
          <a:xfrm>
            <a:off x="5334000" y="41148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اقناع</a:t>
            </a:r>
            <a:endParaRPr lang="en-US" altLang="en-US" sz="2000" b="1" dirty="0" smtClean="0"/>
          </a:p>
        </p:txBody>
      </p:sp>
      <p:sp>
        <p:nvSpPr>
          <p:cNvPr id="23573" name="AutoShape 21"/>
          <p:cNvSpPr>
            <a:spLocks noChangeArrowheads="1"/>
          </p:cNvSpPr>
          <p:nvPr/>
        </p:nvSpPr>
        <p:spPr bwMode="auto">
          <a:xfrm>
            <a:off x="6324600" y="35052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ترفيه </a:t>
            </a:r>
            <a:endParaRPr lang="en-US" altLang="en-US" sz="2000" b="1" dirty="0" smtClean="0"/>
          </a:p>
        </p:txBody>
      </p:sp>
      <p:sp>
        <p:nvSpPr>
          <p:cNvPr id="23574" name="AutoShape 22"/>
          <p:cNvSpPr>
            <a:spLocks noChangeArrowheads="1"/>
          </p:cNvSpPr>
          <p:nvPr/>
        </p:nvSpPr>
        <p:spPr bwMode="auto">
          <a:xfrm>
            <a:off x="7239000" y="3962400"/>
            <a:ext cx="838200" cy="685800"/>
          </a:xfrm>
          <a:prstGeom prst="flowChartConnector">
            <a:avLst/>
          </a:prstGeom>
          <a:solidFill>
            <a:schemeClr val="bg1">
              <a:lumMod val="95000"/>
            </a:schemeClr>
          </a:solidFill>
          <a:ln w="9525">
            <a:solidFill>
              <a:srgbClr val="FF0000"/>
            </a:solidFill>
            <a:round/>
            <a:headEnd/>
            <a:tailEnd/>
          </a:ln>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JO" altLang="en-US" sz="2000" b="1" smtClean="0"/>
              <a:t>التعليم</a:t>
            </a:r>
            <a:endParaRPr lang="en-US" altLang="en-US" sz="2000" b="1" dirty="0" smtClean="0"/>
          </a:p>
        </p:txBody>
      </p:sp>
      <p:sp>
        <p:nvSpPr>
          <p:cNvPr id="54293" name="Slide Number Placeholder 1"/>
          <p:cNvSpPr>
            <a:spLocks noGrp="1"/>
          </p:cNvSpPr>
          <p:nvPr>
            <p:ph type="sldNum" sz="quarter" idx="12"/>
          </p:nvPr>
        </p:nvSpPr>
        <p:spPr>
          <a:solidFill>
            <a:schemeClr val="bg1"/>
          </a:solidFill>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defRPr/>
            </a:pPr>
            <a:fld id="{8045D90F-9337-44FA-8406-BEAE36DF3D8C}" type="slidenum">
              <a:rPr lang="ar-SA" altLang="en-US" sz="1200" smtClean="0"/>
              <a:pPr eaLnBrk="1" hangingPunct="1">
                <a:spcBef>
                  <a:spcPct val="0"/>
                </a:spcBef>
                <a:buFontTx/>
                <a:buNone/>
                <a:defRPr/>
              </a:pPr>
              <a:t>40</a:t>
            </a:fld>
            <a:endParaRPr lang="en-US" altLang="en-US" sz="1200" dirty="0" smtClean="0"/>
          </a:p>
        </p:txBody>
      </p:sp>
      <p:pic>
        <p:nvPicPr>
          <p:cNvPr id="22"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1484"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0261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23556"/>
                                        </p:tgtEl>
                                        <p:attrNameLst>
                                          <p:attrName>style.visibility</p:attrName>
                                        </p:attrNameLst>
                                      </p:cBhvr>
                                      <p:to>
                                        <p:strVal val="visible"/>
                                      </p:to>
                                    </p:set>
                                    <p:animEffect transition="in" filter="fade">
                                      <p:cBhvr>
                                        <p:cTn id="7" dur="1000"/>
                                        <p:tgtEl>
                                          <p:spTgt spid="23556"/>
                                        </p:tgtEl>
                                      </p:cBhvr>
                                    </p:animEffect>
                                    <p:anim calcmode="lin" valueType="num">
                                      <p:cBhvr>
                                        <p:cTn id="8" dur="1000" fill="hold"/>
                                        <p:tgtEl>
                                          <p:spTgt spid="23556"/>
                                        </p:tgtEl>
                                        <p:attrNameLst>
                                          <p:attrName>ppt_x</p:attrName>
                                        </p:attrNameLst>
                                      </p:cBhvr>
                                      <p:tavLst>
                                        <p:tav tm="0">
                                          <p:val>
                                            <p:strVal val="#ppt_x-.1"/>
                                          </p:val>
                                        </p:tav>
                                        <p:tav tm="100000">
                                          <p:val>
                                            <p:strVal val="#ppt_x"/>
                                          </p:val>
                                        </p:tav>
                                      </p:tavLst>
                                    </p:anim>
                                    <p:anim calcmode="lin" valueType="num">
                                      <p:cBhvr>
                                        <p:cTn id="9" dur="1000" fill="hold"/>
                                        <p:tgtEl>
                                          <p:spTgt spid="23556"/>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3557"/>
                                        </p:tgtEl>
                                        <p:attrNameLst>
                                          <p:attrName>style.visibility</p:attrName>
                                        </p:attrNameLst>
                                      </p:cBhvr>
                                      <p:to>
                                        <p:strVal val="visible"/>
                                      </p:to>
                                    </p:set>
                                    <p:animEffect transition="in" filter="fade">
                                      <p:cBhvr>
                                        <p:cTn id="14" dur="1000"/>
                                        <p:tgtEl>
                                          <p:spTgt spid="23557"/>
                                        </p:tgtEl>
                                      </p:cBhvr>
                                    </p:animEffect>
                                    <p:anim calcmode="lin" valueType="num">
                                      <p:cBhvr>
                                        <p:cTn id="15" dur="1000" fill="hold"/>
                                        <p:tgtEl>
                                          <p:spTgt spid="23557"/>
                                        </p:tgtEl>
                                        <p:attrNameLst>
                                          <p:attrName>ppt_x</p:attrName>
                                        </p:attrNameLst>
                                      </p:cBhvr>
                                      <p:tavLst>
                                        <p:tav tm="0">
                                          <p:val>
                                            <p:strVal val="#ppt_x"/>
                                          </p:val>
                                        </p:tav>
                                        <p:tav tm="100000">
                                          <p:val>
                                            <p:strVal val="#ppt_x"/>
                                          </p:val>
                                        </p:tav>
                                      </p:tavLst>
                                    </p:anim>
                                    <p:anim calcmode="lin" valueType="num">
                                      <p:cBhvr>
                                        <p:cTn id="16" dur="1000" fill="hold"/>
                                        <p:tgtEl>
                                          <p:spTgt spid="2355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3558"/>
                                        </p:tgtEl>
                                        <p:attrNameLst>
                                          <p:attrName>style.visibility</p:attrName>
                                        </p:attrNameLst>
                                      </p:cBhvr>
                                      <p:to>
                                        <p:strVal val="visible"/>
                                      </p:to>
                                    </p:set>
                                    <p:animEffect transition="in" filter="fade">
                                      <p:cBhvr>
                                        <p:cTn id="21" dur="1000"/>
                                        <p:tgtEl>
                                          <p:spTgt spid="23558"/>
                                        </p:tgtEl>
                                      </p:cBhvr>
                                    </p:animEffect>
                                    <p:anim calcmode="lin" valueType="num">
                                      <p:cBhvr>
                                        <p:cTn id="22" dur="1000" fill="hold"/>
                                        <p:tgtEl>
                                          <p:spTgt spid="23558"/>
                                        </p:tgtEl>
                                        <p:attrNameLst>
                                          <p:attrName>ppt_x</p:attrName>
                                        </p:attrNameLst>
                                      </p:cBhvr>
                                      <p:tavLst>
                                        <p:tav tm="0">
                                          <p:val>
                                            <p:strVal val="#ppt_x"/>
                                          </p:val>
                                        </p:tav>
                                        <p:tav tm="100000">
                                          <p:val>
                                            <p:strVal val="#ppt_x"/>
                                          </p:val>
                                        </p:tav>
                                      </p:tavLst>
                                    </p:anim>
                                    <p:anim calcmode="lin" valueType="num">
                                      <p:cBhvr>
                                        <p:cTn id="23" dur="1000" fill="hold"/>
                                        <p:tgtEl>
                                          <p:spTgt spid="23558"/>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0" presetClass="entr" presetSubtype="0" fill="hold" grpId="0" nodeType="clickEffect">
                                  <p:stCondLst>
                                    <p:cond delay="0"/>
                                  </p:stCondLst>
                                  <p:childTnLst>
                                    <p:set>
                                      <p:cBhvr>
                                        <p:cTn id="27" dur="1" fill="hold">
                                          <p:stCondLst>
                                            <p:cond delay="0"/>
                                          </p:stCondLst>
                                        </p:cTn>
                                        <p:tgtEl>
                                          <p:spTgt spid="23559"/>
                                        </p:tgtEl>
                                        <p:attrNameLst>
                                          <p:attrName>style.visibility</p:attrName>
                                        </p:attrNameLst>
                                      </p:cBhvr>
                                      <p:to>
                                        <p:strVal val="visible"/>
                                      </p:to>
                                    </p:set>
                                    <p:animEffect transition="in" filter="fade">
                                      <p:cBhvr>
                                        <p:cTn id="28" dur="800" decel="100000"/>
                                        <p:tgtEl>
                                          <p:spTgt spid="23559"/>
                                        </p:tgtEl>
                                      </p:cBhvr>
                                    </p:animEffect>
                                    <p:anim calcmode="lin" valueType="num">
                                      <p:cBhvr>
                                        <p:cTn id="29" dur="800" decel="100000" fill="hold"/>
                                        <p:tgtEl>
                                          <p:spTgt spid="23559"/>
                                        </p:tgtEl>
                                        <p:attrNameLst>
                                          <p:attrName>style.rotation</p:attrName>
                                        </p:attrNameLst>
                                      </p:cBhvr>
                                      <p:tavLst>
                                        <p:tav tm="0">
                                          <p:val>
                                            <p:fltVal val="-90"/>
                                          </p:val>
                                        </p:tav>
                                        <p:tav tm="100000">
                                          <p:val>
                                            <p:fltVal val="0"/>
                                          </p:val>
                                        </p:tav>
                                      </p:tavLst>
                                    </p:anim>
                                    <p:anim calcmode="lin" valueType="num">
                                      <p:cBhvr>
                                        <p:cTn id="30" dur="800" decel="100000" fill="hold"/>
                                        <p:tgtEl>
                                          <p:spTgt spid="23559"/>
                                        </p:tgtEl>
                                        <p:attrNameLst>
                                          <p:attrName>ppt_x</p:attrName>
                                        </p:attrNameLst>
                                      </p:cBhvr>
                                      <p:tavLst>
                                        <p:tav tm="0">
                                          <p:val>
                                            <p:strVal val="#ppt_x+0.4"/>
                                          </p:val>
                                        </p:tav>
                                        <p:tav tm="100000">
                                          <p:val>
                                            <p:strVal val="#ppt_x-0.05"/>
                                          </p:val>
                                        </p:tav>
                                      </p:tavLst>
                                    </p:anim>
                                    <p:anim calcmode="lin" valueType="num">
                                      <p:cBhvr>
                                        <p:cTn id="31" dur="800" decel="100000" fill="hold"/>
                                        <p:tgtEl>
                                          <p:spTgt spid="23559"/>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23559"/>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23559"/>
                                        </p:tgtEl>
                                        <p:attrNameLst>
                                          <p:attrName>ppt_y</p:attrName>
                                        </p:attrNameLst>
                                      </p:cBhvr>
                                      <p:tavLst>
                                        <p:tav tm="0">
                                          <p:val>
                                            <p:strVal val="#ppt_y+0.1"/>
                                          </p:val>
                                        </p:tav>
                                        <p:tav tm="100000">
                                          <p:val>
                                            <p:strVal val="#ppt_y"/>
                                          </p:val>
                                        </p:tav>
                                      </p:tavLst>
                                    </p:anim>
                                  </p:childTnLst>
                                </p:cTn>
                              </p:par>
                              <p:par>
                                <p:cTn id="34" presetID="30" presetClass="entr" presetSubtype="0" fill="hold" grpId="0" nodeType="withEffect">
                                  <p:stCondLst>
                                    <p:cond delay="0"/>
                                  </p:stCondLst>
                                  <p:childTnLst>
                                    <p:set>
                                      <p:cBhvr>
                                        <p:cTn id="35" dur="1" fill="hold">
                                          <p:stCondLst>
                                            <p:cond delay="0"/>
                                          </p:stCondLst>
                                        </p:cTn>
                                        <p:tgtEl>
                                          <p:spTgt spid="23571"/>
                                        </p:tgtEl>
                                        <p:attrNameLst>
                                          <p:attrName>style.visibility</p:attrName>
                                        </p:attrNameLst>
                                      </p:cBhvr>
                                      <p:to>
                                        <p:strVal val="visible"/>
                                      </p:to>
                                    </p:set>
                                    <p:animEffect transition="in" filter="fade">
                                      <p:cBhvr>
                                        <p:cTn id="36" dur="800" decel="100000"/>
                                        <p:tgtEl>
                                          <p:spTgt spid="23571"/>
                                        </p:tgtEl>
                                      </p:cBhvr>
                                    </p:animEffect>
                                    <p:anim calcmode="lin" valueType="num">
                                      <p:cBhvr>
                                        <p:cTn id="37" dur="800" decel="100000" fill="hold"/>
                                        <p:tgtEl>
                                          <p:spTgt spid="23571"/>
                                        </p:tgtEl>
                                        <p:attrNameLst>
                                          <p:attrName>style.rotation</p:attrName>
                                        </p:attrNameLst>
                                      </p:cBhvr>
                                      <p:tavLst>
                                        <p:tav tm="0">
                                          <p:val>
                                            <p:fltVal val="-90"/>
                                          </p:val>
                                        </p:tav>
                                        <p:tav tm="100000">
                                          <p:val>
                                            <p:fltVal val="0"/>
                                          </p:val>
                                        </p:tav>
                                      </p:tavLst>
                                    </p:anim>
                                    <p:anim calcmode="lin" valueType="num">
                                      <p:cBhvr>
                                        <p:cTn id="38" dur="800" decel="100000" fill="hold"/>
                                        <p:tgtEl>
                                          <p:spTgt spid="23571"/>
                                        </p:tgtEl>
                                        <p:attrNameLst>
                                          <p:attrName>ppt_x</p:attrName>
                                        </p:attrNameLst>
                                      </p:cBhvr>
                                      <p:tavLst>
                                        <p:tav tm="0">
                                          <p:val>
                                            <p:strVal val="#ppt_x+0.4"/>
                                          </p:val>
                                        </p:tav>
                                        <p:tav tm="100000">
                                          <p:val>
                                            <p:strVal val="#ppt_x-0.05"/>
                                          </p:val>
                                        </p:tav>
                                      </p:tavLst>
                                    </p:anim>
                                    <p:anim calcmode="lin" valueType="num">
                                      <p:cBhvr>
                                        <p:cTn id="39" dur="800" decel="100000" fill="hold"/>
                                        <p:tgtEl>
                                          <p:spTgt spid="23571"/>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23571"/>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23571"/>
                                        </p:tgtEl>
                                        <p:attrNameLst>
                                          <p:attrName>ppt_y</p:attrName>
                                        </p:attrNameLst>
                                      </p:cBhvr>
                                      <p:tavLst>
                                        <p:tav tm="0">
                                          <p:val>
                                            <p:strVal val="#ppt_y+0.1"/>
                                          </p:val>
                                        </p:tav>
                                        <p:tav tm="100000">
                                          <p:val>
                                            <p:strVal val="#ppt_y"/>
                                          </p:val>
                                        </p:tav>
                                      </p:tavLst>
                                    </p:anim>
                                  </p:childTnLst>
                                </p:cTn>
                              </p:par>
                              <p:par>
                                <p:cTn id="42" presetID="30" presetClass="entr" presetSubtype="0" fill="hold" grpId="0" nodeType="withEffect">
                                  <p:stCondLst>
                                    <p:cond delay="0"/>
                                  </p:stCondLst>
                                  <p:childTnLst>
                                    <p:set>
                                      <p:cBhvr>
                                        <p:cTn id="43" dur="1" fill="hold">
                                          <p:stCondLst>
                                            <p:cond delay="0"/>
                                          </p:stCondLst>
                                        </p:cTn>
                                        <p:tgtEl>
                                          <p:spTgt spid="23560"/>
                                        </p:tgtEl>
                                        <p:attrNameLst>
                                          <p:attrName>style.visibility</p:attrName>
                                        </p:attrNameLst>
                                      </p:cBhvr>
                                      <p:to>
                                        <p:strVal val="visible"/>
                                      </p:to>
                                    </p:set>
                                    <p:animEffect transition="in" filter="fade">
                                      <p:cBhvr>
                                        <p:cTn id="44" dur="800" decel="100000"/>
                                        <p:tgtEl>
                                          <p:spTgt spid="23560"/>
                                        </p:tgtEl>
                                      </p:cBhvr>
                                    </p:animEffect>
                                    <p:anim calcmode="lin" valueType="num">
                                      <p:cBhvr>
                                        <p:cTn id="45" dur="800" decel="100000" fill="hold"/>
                                        <p:tgtEl>
                                          <p:spTgt spid="23560"/>
                                        </p:tgtEl>
                                        <p:attrNameLst>
                                          <p:attrName>style.rotation</p:attrName>
                                        </p:attrNameLst>
                                      </p:cBhvr>
                                      <p:tavLst>
                                        <p:tav tm="0">
                                          <p:val>
                                            <p:fltVal val="-90"/>
                                          </p:val>
                                        </p:tav>
                                        <p:tav tm="100000">
                                          <p:val>
                                            <p:fltVal val="0"/>
                                          </p:val>
                                        </p:tav>
                                      </p:tavLst>
                                    </p:anim>
                                    <p:anim calcmode="lin" valueType="num">
                                      <p:cBhvr>
                                        <p:cTn id="46" dur="800" decel="100000" fill="hold"/>
                                        <p:tgtEl>
                                          <p:spTgt spid="23560"/>
                                        </p:tgtEl>
                                        <p:attrNameLst>
                                          <p:attrName>ppt_x</p:attrName>
                                        </p:attrNameLst>
                                      </p:cBhvr>
                                      <p:tavLst>
                                        <p:tav tm="0">
                                          <p:val>
                                            <p:strVal val="#ppt_x+0.4"/>
                                          </p:val>
                                        </p:tav>
                                        <p:tav tm="100000">
                                          <p:val>
                                            <p:strVal val="#ppt_x-0.05"/>
                                          </p:val>
                                        </p:tav>
                                      </p:tavLst>
                                    </p:anim>
                                    <p:anim calcmode="lin" valueType="num">
                                      <p:cBhvr>
                                        <p:cTn id="47" dur="800" decel="100000" fill="hold"/>
                                        <p:tgtEl>
                                          <p:spTgt spid="23560"/>
                                        </p:tgtEl>
                                        <p:attrNameLst>
                                          <p:attrName>ppt_y</p:attrName>
                                        </p:attrNameLst>
                                      </p:cBhvr>
                                      <p:tavLst>
                                        <p:tav tm="0">
                                          <p:val>
                                            <p:strVal val="#ppt_y-0.4"/>
                                          </p:val>
                                        </p:tav>
                                        <p:tav tm="100000">
                                          <p:val>
                                            <p:strVal val="#ppt_y+0.1"/>
                                          </p:val>
                                        </p:tav>
                                      </p:tavLst>
                                    </p:anim>
                                    <p:anim calcmode="lin" valueType="num">
                                      <p:cBhvr>
                                        <p:cTn id="48" dur="200" accel="100000" fill="hold">
                                          <p:stCondLst>
                                            <p:cond delay="800"/>
                                          </p:stCondLst>
                                        </p:cTn>
                                        <p:tgtEl>
                                          <p:spTgt spid="23560"/>
                                        </p:tgtEl>
                                        <p:attrNameLst>
                                          <p:attrName>ppt_x</p:attrName>
                                        </p:attrNameLst>
                                      </p:cBhvr>
                                      <p:tavLst>
                                        <p:tav tm="0">
                                          <p:val>
                                            <p:strVal val="#ppt_x-0.05"/>
                                          </p:val>
                                        </p:tav>
                                        <p:tav tm="100000">
                                          <p:val>
                                            <p:strVal val="#ppt_x"/>
                                          </p:val>
                                        </p:tav>
                                      </p:tavLst>
                                    </p:anim>
                                    <p:anim calcmode="lin" valueType="num">
                                      <p:cBhvr>
                                        <p:cTn id="49" dur="200" accel="100000" fill="hold">
                                          <p:stCondLst>
                                            <p:cond delay="800"/>
                                          </p:stCondLst>
                                        </p:cTn>
                                        <p:tgtEl>
                                          <p:spTgt spid="23560"/>
                                        </p:tgtEl>
                                        <p:attrNameLst>
                                          <p:attrName>ppt_y</p:attrName>
                                        </p:attrNameLst>
                                      </p:cBhvr>
                                      <p:tavLst>
                                        <p:tav tm="0">
                                          <p:val>
                                            <p:strVal val="#ppt_y+0.1"/>
                                          </p:val>
                                        </p:tav>
                                        <p:tav tm="100000">
                                          <p:val>
                                            <p:strVal val="#ppt_y"/>
                                          </p:val>
                                        </p:tav>
                                      </p:tavLst>
                                    </p:anim>
                                  </p:childTnLst>
                                </p:cTn>
                              </p:par>
                              <p:par>
                                <p:cTn id="50" presetID="30" presetClass="entr" presetSubtype="0" fill="hold" grpId="0" nodeType="withEffect">
                                  <p:stCondLst>
                                    <p:cond delay="0"/>
                                  </p:stCondLst>
                                  <p:childTnLst>
                                    <p:set>
                                      <p:cBhvr>
                                        <p:cTn id="51" dur="1" fill="hold">
                                          <p:stCondLst>
                                            <p:cond delay="0"/>
                                          </p:stCondLst>
                                        </p:cTn>
                                        <p:tgtEl>
                                          <p:spTgt spid="23567"/>
                                        </p:tgtEl>
                                        <p:attrNameLst>
                                          <p:attrName>style.visibility</p:attrName>
                                        </p:attrNameLst>
                                      </p:cBhvr>
                                      <p:to>
                                        <p:strVal val="visible"/>
                                      </p:to>
                                    </p:set>
                                    <p:animEffect transition="in" filter="fade">
                                      <p:cBhvr>
                                        <p:cTn id="52" dur="800" decel="100000"/>
                                        <p:tgtEl>
                                          <p:spTgt spid="23567"/>
                                        </p:tgtEl>
                                      </p:cBhvr>
                                    </p:animEffect>
                                    <p:anim calcmode="lin" valueType="num">
                                      <p:cBhvr>
                                        <p:cTn id="53" dur="800" decel="100000" fill="hold"/>
                                        <p:tgtEl>
                                          <p:spTgt spid="23567"/>
                                        </p:tgtEl>
                                        <p:attrNameLst>
                                          <p:attrName>style.rotation</p:attrName>
                                        </p:attrNameLst>
                                      </p:cBhvr>
                                      <p:tavLst>
                                        <p:tav tm="0">
                                          <p:val>
                                            <p:fltVal val="-90"/>
                                          </p:val>
                                        </p:tav>
                                        <p:tav tm="100000">
                                          <p:val>
                                            <p:fltVal val="0"/>
                                          </p:val>
                                        </p:tav>
                                      </p:tavLst>
                                    </p:anim>
                                    <p:anim calcmode="lin" valueType="num">
                                      <p:cBhvr>
                                        <p:cTn id="54" dur="800" decel="100000" fill="hold"/>
                                        <p:tgtEl>
                                          <p:spTgt spid="23567"/>
                                        </p:tgtEl>
                                        <p:attrNameLst>
                                          <p:attrName>ppt_x</p:attrName>
                                        </p:attrNameLst>
                                      </p:cBhvr>
                                      <p:tavLst>
                                        <p:tav tm="0">
                                          <p:val>
                                            <p:strVal val="#ppt_x+0.4"/>
                                          </p:val>
                                        </p:tav>
                                        <p:tav tm="100000">
                                          <p:val>
                                            <p:strVal val="#ppt_x-0.05"/>
                                          </p:val>
                                        </p:tav>
                                      </p:tavLst>
                                    </p:anim>
                                    <p:anim calcmode="lin" valueType="num">
                                      <p:cBhvr>
                                        <p:cTn id="55" dur="800" decel="100000" fill="hold"/>
                                        <p:tgtEl>
                                          <p:spTgt spid="23567"/>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23567"/>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23567"/>
                                        </p:tgtEl>
                                        <p:attrNameLst>
                                          <p:attrName>ppt_y</p:attrName>
                                        </p:attrNameLst>
                                      </p:cBhvr>
                                      <p:tavLst>
                                        <p:tav tm="0">
                                          <p:val>
                                            <p:strVal val="#ppt_y+0.1"/>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30" presetClass="entr" presetSubtype="0" fill="hold" grpId="0" nodeType="clickEffect">
                                  <p:stCondLst>
                                    <p:cond delay="0"/>
                                  </p:stCondLst>
                                  <p:childTnLst>
                                    <p:set>
                                      <p:cBhvr>
                                        <p:cTn id="61" dur="1" fill="hold">
                                          <p:stCondLst>
                                            <p:cond delay="0"/>
                                          </p:stCondLst>
                                        </p:cTn>
                                        <p:tgtEl>
                                          <p:spTgt spid="23561"/>
                                        </p:tgtEl>
                                        <p:attrNameLst>
                                          <p:attrName>style.visibility</p:attrName>
                                        </p:attrNameLst>
                                      </p:cBhvr>
                                      <p:to>
                                        <p:strVal val="visible"/>
                                      </p:to>
                                    </p:set>
                                    <p:animEffect transition="in" filter="fade">
                                      <p:cBhvr>
                                        <p:cTn id="62" dur="800" decel="100000"/>
                                        <p:tgtEl>
                                          <p:spTgt spid="23561"/>
                                        </p:tgtEl>
                                      </p:cBhvr>
                                    </p:animEffect>
                                    <p:anim calcmode="lin" valueType="num">
                                      <p:cBhvr>
                                        <p:cTn id="63" dur="800" decel="100000" fill="hold"/>
                                        <p:tgtEl>
                                          <p:spTgt spid="23561"/>
                                        </p:tgtEl>
                                        <p:attrNameLst>
                                          <p:attrName>style.rotation</p:attrName>
                                        </p:attrNameLst>
                                      </p:cBhvr>
                                      <p:tavLst>
                                        <p:tav tm="0">
                                          <p:val>
                                            <p:fltVal val="-90"/>
                                          </p:val>
                                        </p:tav>
                                        <p:tav tm="100000">
                                          <p:val>
                                            <p:fltVal val="0"/>
                                          </p:val>
                                        </p:tav>
                                      </p:tavLst>
                                    </p:anim>
                                    <p:anim calcmode="lin" valueType="num">
                                      <p:cBhvr>
                                        <p:cTn id="64" dur="800" decel="100000" fill="hold"/>
                                        <p:tgtEl>
                                          <p:spTgt spid="23561"/>
                                        </p:tgtEl>
                                        <p:attrNameLst>
                                          <p:attrName>ppt_x</p:attrName>
                                        </p:attrNameLst>
                                      </p:cBhvr>
                                      <p:tavLst>
                                        <p:tav tm="0">
                                          <p:val>
                                            <p:strVal val="#ppt_x+0.4"/>
                                          </p:val>
                                        </p:tav>
                                        <p:tav tm="100000">
                                          <p:val>
                                            <p:strVal val="#ppt_x-0.05"/>
                                          </p:val>
                                        </p:tav>
                                      </p:tavLst>
                                    </p:anim>
                                    <p:anim calcmode="lin" valueType="num">
                                      <p:cBhvr>
                                        <p:cTn id="65" dur="800" decel="100000" fill="hold"/>
                                        <p:tgtEl>
                                          <p:spTgt spid="23561"/>
                                        </p:tgtEl>
                                        <p:attrNameLst>
                                          <p:attrName>ppt_y</p:attrName>
                                        </p:attrNameLst>
                                      </p:cBhvr>
                                      <p:tavLst>
                                        <p:tav tm="0">
                                          <p:val>
                                            <p:strVal val="#ppt_y-0.4"/>
                                          </p:val>
                                        </p:tav>
                                        <p:tav tm="100000">
                                          <p:val>
                                            <p:strVal val="#ppt_y+0.1"/>
                                          </p:val>
                                        </p:tav>
                                      </p:tavLst>
                                    </p:anim>
                                    <p:anim calcmode="lin" valueType="num">
                                      <p:cBhvr>
                                        <p:cTn id="66" dur="200" accel="100000" fill="hold">
                                          <p:stCondLst>
                                            <p:cond delay="800"/>
                                          </p:stCondLst>
                                        </p:cTn>
                                        <p:tgtEl>
                                          <p:spTgt spid="23561"/>
                                        </p:tgtEl>
                                        <p:attrNameLst>
                                          <p:attrName>ppt_x</p:attrName>
                                        </p:attrNameLst>
                                      </p:cBhvr>
                                      <p:tavLst>
                                        <p:tav tm="0">
                                          <p:val>
                                            <p:strVal val="#ppt_x-0.05"/>
                                          </p:val>
                                        </p:tav>
                                        <p:tav tm="100000">
                                          <p:val>
                                            <p:strVal val="#ppt_x"/>
                                          </p:val>
                                        </p:tav>
                                      </p:tavLst>
                                    </p:anim>
                                    <p:anim calcmode="lin" valueType="num">
                                      <p:cBhvr>
                                        <p:cTn id="67" dur="200" accel="100000" fill="hold">
                                          <p:stCondLst>
                                            <p:cond delay="800"/>
                                          </p:stCondLst>
                                        </p:cTn>
                                        <p:tgtEl>
                                          <p:spTgt spid="23561"/>
                                        </p:tgtEl>
                                        <p:attrNameLst>
                                          <p:attrName>ppt_y</p:attrName>
                                        </p:attrNameLst>
                                      </p:cBhvr>
                                      <p:tavLst>
                                        <p:tav tm="0">
                                          <p:val>
                                            <p:strVal val="#ppt_y+0.1"/>
                                          </p:val>
                                        </p:tav>
                                        <p:tav tm="100000">
                                          <p:val>
                                            <p:strVal val="#ppt_y"/>
                                          </p:val>
                                        </p:tav>
                                      </p:tavLst>
                                    </p:anim>
                                  </p:childTnLst>
                                </p:cTn>
                              </p:par>
                              <p:par>
                                <p:cTn id="68" presetID="30" presetClass="entr" presetSubtype="0" fill="hold" grpId="0" nodeType="withEffect">
                                  <p:stCondLst>
                                    <p:cond delay="0"/>
                                  </p:stCondLst>
                                  <p:childTnLst>
                                    <p:set>
                                      <p:cBhvr>
                                        <p:cTn id="69" dur="1" fill="hold">
                                          <p:stCondLst>
                                            <p:cond delay="0"/>
                                          </p:stCondLst>
                                        </p:cTn>
                                        <p:tgtEl>
                                          <p:spTgt spid="23574"/>
                                        </p:tgtEl>
                                        <p:attrNameLst>
                                          <p:attrName>style.visibility</p:attrName>
                                        </p:attrNameLst>
                                      </p:cBhvr>
                                      <p:to>
                                        <p:strVal val="visible"/>
                                      </p:to>
                                    </p:set>
                                    <p:animEffect transition="in" filter="fade">
                                      <p:cBhvr>
                                        <p:cTn id="70" dur="800" decel="100000"/>
                                        <p:tgtEl>
                                          <p:spTgt spid="23574"/>
                                        </p:tgtEl>
                                      </p:cBhvr>
                                    </p:animEffect>
                                    <p:anim calcmode="lin" valueType="num">
                                      <p:cBhvr>
                                        <p:cTn id="71" dur="800" decel="100000" fill="hold"/>
                                        <p:tgtEl>
                                          <p:spTgt spid="23574"/>
                                        </p:tgtEl>
                                        <p:attrNameLst>
                                          <p:attrName>style.rotation</p:attrName>
                                        </p:attrNameLst>
                                      </p:cBhvr>
                                      <p:tavLst>
                                        <p:tav tm="0">
                                          <p:val>
                                            <p:fltVal val="-90"/>
                                          </p:val>
                                        </p:tav>
                                        <p:tav tm="100000">
                                          <p:val>
                                            <p:fltVal val="0"/>
                                          </p:val>
                                        </p:tav>
                                      </p:tavLst>
                                    </p:anim>
                                    <p:anim calcmode="lin" valueType="num">
                                      <p:cBhvr>
                                        <p:cTn id="72" dur="800" decel="100000" fill="hold"/>
                                        <p:tgtEl>
                                          <p:spTgt spid="23574"/>
                                        </p:tgtEl>
                                        <p:attrNameLst>
                                          <p:attrName>ppt_x</p:attrName>
                                        </p:attrNameLst>
                                      </p:cBhvr>
                                      <p:tavLst>
                                        <p:tav tm="0">
                                          <p:val>
                                            <p:strVal val="#ppt_x+0.4"/>
                                          </p:val>
                                        </p:tav>
                                        <p:tav tm="100000">
                                          <p:val>
                                            <p:strVal val="#ppt_x-0.05"/>
                                          </p:val>
                                        </p:tav>
                                      </p:tavLst>
                                    </p:anim>
                                    <p:anim calcmode="lin" valueType="num">
                                      <p:cBhvr>
                                        <p:cTn id="73" dur="800" decel="100000" fill="hold"/>
                                        <p:tgtEl>
                                          <p:spTgt spid="23574"/>
                                        </p:tgtEl>
                                        <p:attrNameLst>
                                          <p:attrName>ppt_y</p:attrName>
                                        </p:attrNameLst>
                                      </p:cBhvr>
                                      <p:tavLst>
                                        <p:tav tm="0">
                                          <p:val>
                                            <p:strVal val="#ppt_y-0.4"/>
                                          </p:val>
                                        </p:tav>
                                        <p:tav tm="100000">
                                          <p:val>
                                            <p:strVal val="#ppt_y+0.1"/>
                                          </p:val>
                                        </p:tav>
                                      </p:tavLst>
                                    </p:anim>
                                    <p:anim calcmode="lin" valueType="num">
                                      <p:cBhvr>
                                        <p:cTn id="74" dur="200" accel="100000" fill="hold">
                                          <p:stCondLst>
                                            <p:cond delay="800"/>
                                          </p:stCondLst>
                                        </p:cTn>
                                        <p:tgtEl>
                                          <p:spTgt spid="23574"/>
                                        </p:tgtEl>
                                        <p:attrNameLst>
                                          <p:attrName>ppt_x</p:attrName>
                                        </p:attrNameLst>
                                      </p:cBhvr>
                                      <p:tavLst>
                                        <p:tav tm="0">
                                          <p:val>
                                            <p:strVal val="#ppt_x-0.05"/>
                                          </p:val>
                                        </p:tav>
                                        <p:tav tm="100000">
                                          <p:val>
                                            <p:strVal val="#ppt_x"/>
                                          </p:val>
                                        </p:tav>
                                      </p:tavLst>
                                    </p:anim>
                                    <p:anim calcmode="lin" valueType="num">
                                      <p:cBhvr>
                                        <p:cTn id="75" dur="200" accel="100000" fill="hold">
                                          <p:stCondLst>
                                            <p:cond delay="800"/>
                                          </p:stCondLst>
                                        </p:cTn>
                                        <p:tgtEl>
                                          <p:spTgt spid="23574"/>
                                        </p:tgtEl>
                                        <p:attrNameLst>
                                          <p:attrName>ppt_y</p:attrName>
                                        </p:attrNameLst>
                                      </p:cBhvr>
                                      <p:tavLst>
                                        <p:tav tm="0">
                                          <p:val>
                                            <p:strVal val="#ppt_y+0.1"/>
                                          </p:val>
                                        </p:tav>
                                        <p:tav tm="100000">
                                          <p:val>
                                            <p:strVal val="#ppt_y"/>
                                          </p:val>
                                        </p:tav>
                                      </p:tavLst>
                                    </p:anim>
                                  </p:childTnLst>
                                </p:cTn>
                              </p:par>
                              <p:par>
                                <p:cTn id="76" presetID="30" presetClass="entr" presetSubtype="0" fill="hold" grpId="0" nodeType="withEffect">
                                  <p:stCondLst>
                                    <p:cond delay="0"/>
                                  </p:stCondLst>
                                  <p:childTnLst>
                                    <p:set>
                                      <p:cBhvr>
                                        <p:cTn id="77" dur="1" fill="hold">
                                          <p:stCondLst>
                                            <p:cond delay="0"/>
                                          </p:stCondLst>
                                        </p:cTn>
                                        <p:tgtEl>
                                          <p:spTgt spid="23568"/>
                                        </p:tgtEl>
                                        <p:attrNameLst>
                                          <p:attrName>style.visibility</p:attrName>
                                        </p:attrNameLst>
                                      </p:cBhvr>
                                      <p:to>
                                        <p:strVal val="visible"/>
                                      </p:to>
                                    </p:set>
                                    <p:animEffect transition="in" filter="fade">
                                      <p:cBhvr>
                                        <p:cTn id="78" dur="800" decel="100000"/>
                                        <p:tgtEl>
                                          <p:spTgt spid="23568"/>
                                        </p:tgtEl>
                                      </p:cBhvr>
                                    </p:animEffect>
                                    <p:anim calcmode="lin" valueType="num">
                                      <p:cBhvr>
                                        <p:cTn id="79" dur="800" decel="100000" fill="hold"/>
                                        <p:tgtEl>
                                          <p:spTgt spid="23568"/>
                                        </p:tgtEl>
                                        <p:attrNameLst>
                                          <p:attrName>style.rotation</p:attrName>
                                        </p:attrNameLst>
                                      </p:cBhvr>
                                      <p:tavLst>
                                        <p:tav tm="0">
                                          <p:val>
                                            <p:fltVal val="-90"/>
                                          </p:val>
                                        </p:tav>
                                        <p:tav tm="100000">
                                          <p:val>
                                            <p:fltVal val="0"/>
                                          </p:val>
                                        </p:tav>
                                      </p:tavLst>
                                    </p:anim>
                                    <p:anim calcmode="lin" valueType="num">
                                      <p:cBhvr>
                                        <p:cTn id="80" dur="800" decel="100000" fill="hold"/>
                                        <p:tgtEl>
                                          <p:spTgt spid="23568"/>
                                        </p:tgtEl>
                                        <p:attrNameLst>
                                          <p:attrName>ppt_x</p:attrName>
                                        </p:attrNameLst>
                                      </p:cBhvr>
                                      <p:tavLst>
                                        <p:tav tm="0">
                                          <p:val>
                                            <p:strVal val="#ppt_x+0.4"/>
                                          </p:val>
                                        </p:tav>
                                        <p:tav tm="100000">
                                          <p:val>
                                            <p:strVal val="#ppt_x-0.05"/>
                                          </p:val>
                                        </p:tav>
                                      </p:tavLst>
                                    </p:anim>
                                    <p:anim calcmode="lin" valueType="num">
                                      <p:cBhvr>
                                        <p:cTn id="81" dur="800" decel="100000" fill="hold"/>
                                        <p:tgtEl>
                                          <p:spTgt spid="23568"/>
                                        </p:tgtEl>
                                        <p:attrNameLst>
                                          <p:attrName>ppt_y</p:attrName>
                                        </p:attrNameLst>
                                      </p:cBhvr>
                                      <p:tavLst>
                                        <p:tav tm="0">
                                          <p:val>
                                            <p:strVal val="#ppt_y-0.4"/>
                                          </p:val>
                                        </p:tav>
                                        <p:tav tm="100000">
                                          <p:val>
                                            <p:strVal val="#ppt_y+0.1"/>
                                          </p:val>
                                        </p:tav>
                                      </p:tavLst>
                                    </p:anim>
                                    <p:anim calcmode="lin" valueType="num">
                                      <p:cBhvr>
                                        <p:cTn id="82" dur="200" accel="100000" fill="hold">
                                          <p:stCondLst>
                                            <p:cond delay="800"/>
                                          </p:stCondLst>
                                        </p:cTn>
                                        <p:tgtEl>
                                          <p:spTgt spid="23568"/>
                                        </p:tgtEl>
                                        <p:attrNameLst>
                                          <p:attrName>ppt_x</p:attrName>
                                        </p:attrNameLst>
                                      </p:cBhvr>
                                      <p:tavLst>
                                        <p:tav tm="0">
                                          <p:val>
                                            <p:strVal val="#ppt_x-0.05"/>
                                          </p:val>
                                        </p:tav>
                                        <p:tav tm="100000">
                                          <p:val>
                                            <p:strVal val="#ppt_x"/>
                                          </p:val>
                                        </p:tav>
                                      </p:tavLst>
                                    </p:anim>
                                    <p:anim calcmode="lin" valueType="num">
                                      <p:cBhvr>
                                        <p:cTn id="83" dur="200" accel="100000" fill="hold">
                                          <p:stCondLst>
                                            <p:cond delay="800"/>
                                          </p:stCondLst>
                                        </p:cTn>
                                        <p:tgtEl>
                                          <p:spTgt spid="23568"/>
                                        </p:tgtEl>
                                        <p:attrNameLst>
                                          <p:attrName>ppt_y</p:attrName>
                                        </p:attrNameLst>
                                      </p:cBhvr>
                                      <p:tavLst>
                                        <p:tav tm="0">
                                          <p:val>
                                            <p:strVal val="#ppt_y+0.1"/>
                                          </p:val>
                                        </p:tav>
                                        <p:tav tm="100000">
                                          <p:val>
                                            <p:strVal val="#ppt_y"/>
                                          </p:val>
                                        </p:tav>
                                      </p:tavLst>
                                    </p:anim>
                                  </p:childTnLst>
                                </p:cTn>
                              </p:par>
                              <p:par>
                                <p:cTn id="84" presetID="30" presetClass="entr" presetSubtype="0" fill="hold" grpId="0" nodeType="withEffect">
                                  <p:stCondLst>
                                    <p:cond delay="0"/>
                                  </p:stCondLst>
                                  <p:childTnLst>
                                    <p:set>
                                      <p:cBhvr>
                                        <p:cTn id="85" dur="1" fill="hold">
                                          <p:stCondLst>
                                            <p:cond delay="0"/>
                                          </p:stCondLst>
                                        </p:cTn>
                                        <p:tgtEl>
                                          <p:spTgt spid="23562"/>
                                        </p:tgtEl>
                                        <p:attrNameLst>
                                          <p:attrName>style.visibility</p:attrName>
                                        </p:attrNameLst>
                                      </p:cBhvr>
                                      <p:to>
                                        <p:strVal val="visible"/>
                                      </p:to>
                                    </p:set>
                                    <p:animEffect transition="in" filter="fade">
                                      <p:cBhvr>
                                        <p:cTn id="86" dur="800" decel="100000"/>
                                        <p:tgtEl>
                                          <p:spTgt spid="23562"/>
                                        </p:tgtEl>
                                      </p:cBhvr>
                                    </p:animEffect>
                                    <p:anim calcmode="lin" valueType="num">
                                      <p:cBhvr>
                                        <p:cTn id="87" dur="800" decel="100000" fill="hold"/>
                                        <p:tgtEl>
                                          <p:spTgt spid="23562"/>
                                        </p:tgtEl>
                                        <p:attrNameLst>
                                          <p:attrName>style.rotation</p:attrName>
                                        </p:attrNameLst>
                                      </p:cBhvr>
                                      <p:tavLst>
                                        <p:tav tm="0">
                                          <p:val>
                                            <p:fltVal val="-90"/>
                                          </p:val>
                                        </p:tav>
                                        <p:tav tm="100000">
                                          <p:val>
                                            <p:fltVal val="0"/>
                                          </p:val>
                                        </p:tav>
                                      </p:tavLst>
                                    </p:anim>
                                    <p:anim calcmode="lin" valueType="num">
                                      <p:cBhvr>
                                        <p:cTn id="88" dur="800" decel="100000" fill="hold"/>
                                        <p:tgtEl>
                                          <p:spTgt spid="23562"/>
                                        </p:tgtEl>
                                        <p:attrNameLst>
                                          <p:attrName>ppt_x</p:attrName>
                                        </p:attrNameLst>
                                      </p:cBhvr>
                                      <p:tavLst>
                                        <p:tav tm="0">
                                          <p:val>
                                            <p:strVal val="#ppt_x+0.4"/>
                                          </p:val>
                                        </p:tav>
                                        <p:tav tm="100000">
                                          <p:val>
                                            <p:strVal val="#ppt_x-0.05"/>
                                          </p:val>
                                        </p:tav>
                                      </p:tavLst>
                                    </p:anim>
                                    <p:anim calcmode="lin" valueType="num">
                                      <p:cBhvr>
                                        <p:cTn id="89" dur="800" decel="100000" fill="hold"/>
                                        <p:tgtEl>
                                          <p:spTgt spid="23562"/>
                                        </p:tgtEl>
                                        <p:attrNameLst>
                                          <p:attrName>ppt_y</p:attrName>
                                        </p:attrNameLst>
                                      </p:cBhvr>
                                      <p:tavLst>
                                        <p:tav tm="0">
                                          <p:val>
                                            <p:strVal val="#ppt_y-0.4"/>
                                          </p:val>
                                        </p:tav>
                                        <p:tav tm="100000">
                                          <p:val>
                                            <p:strVal val="#ppt_y+0.1"/>
                                          </p:val>
                                        </p:tav>
                                      </p:tavLst>
                                    </p:anim>
                                    <p:anim calcmode="lin" valueType="num">
                                      <p:cBhvr>
                                        <p:cTn id="90" dur="200" accel="100000" fill="hold">
                                          <p:stCondLst>
                                            <p:cond delay="800"/>
                                          </p:stCondLst>
                                        </p:cTn>
                                        <p:tgtEl>
                                          <p:spTgt spid="23562"/>
                                        </p:tgtEl>
                                        <p:attrNameLst>
                                          <p:attrName>ppt_x</p:attrName>
                                        </p:attrNameLst>
                                      </p:cBhvr>
                                      <p:tavLst>
                                        <p:tav tm="0">
                                          <p:val>
                                            <p:strVal val="#ppt_x-0.05"/>
                                          </p:val>
                                        </p:tav>
                                        <p:tav tm="100000">
                                          <p:val>
                                            <p:strVal val="#ppt_x"/>
                                          </p:val>
                                        </p:tav>
                                      </p:tavLst>
                                    </p:anim>
                                    <p:anim calcmode="lin" valueType="num">
                                      <p:cBhvr>
                                        <p:cTn id="91" dur="200" accel="100000" fill="hold">
                                          <p:stCondLst>
                                            <p:cond delay="800"/>
                                          </p:stCondLst>
                                        </p:cTn>
                                        <p:tgtEl>
                                          <p:spTgt spid="23562"/>
                                        </p:tgtEl>
                                        <p:attrNameLst>
                                          <p:attrName>ppt_y</p:attrName>
                                        </p:attrNameLst>
                                      </p:cBhvr>
                                      <p:tavLst>
                                        <p:tav tm="0">
                                          <p:val>
                                            <p:strVal val="#ppt_y+0.1"/>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30" presetClass="entr" presetSubtype="0" fill="hold" grpId="0" nodeType="clickEffect">
                                  <p:stCondLst>
                                    <p:cond delay="0"/>
                                  </p:stCondLst>
                                  <p:childTnLst>
                                    <p:set>
                                      <p:cBhvr>
                                        <p:cTn id="95" dur="1" fill="hold">
                                          <p:stCondLst>
                                            <p:cond delay="0"/>
                                          </p:stCondLst>
                                        </p:cTn>
                                        <p:tgtEl>
                                          <p:spTgt spid="23563"/>
                                        </p:tgtEl>
                                        <p:attrNameLst>
                                          <p:attrName>style.visibility</p:attrName>
                                        </p:attrNameLst>
                                      </p:cBhvr>
                                      <p:to>
                                        <p:strVal val="visible"/>
                                      </p:to>
                                    </p:set>
                                    <p:animEffect transition="in" filter="fade">
                                      <p:cBhvr>
                                        <p:cTn id="96" dur="800" decel="100000"/>
                                        <p:tgtEl>
                                          <p:spTgt spid="23563"/>
                                        </p:tgtEl>
                                      </p:cBhvr>
                                    </p:animEffect>
                                    <p:anim calcmode="lin" valueType="num">
                                      <p:cBhvr>
                                        <p:cTn id="97" dur="800" decel="100000" fill="hold"/>
                                        <p:tgtEl>
                                          <p:spTgt spid="23563"/>
                                        </p:tgtEl>
                                        <p:attrNameLst>
                                          <p:attrName>style.rotation</p:attrName>
                                        </p:attrNameLst>
                                      </p:cBhvr>
                                      <p:tavLst>
                                        <p:tav tm="0">
                                          <p:val>
                                            <p:fltVal val="-90"/>
                                          </p:val>
                                        </p:tav>
                                        <p:tav tm="100000">
                                          <p:val>
                                            <p:fltVal val="0"/>
                                          </p:val>
                                        </p:tav>
                                      </p:tavLst>
                                    </p:anim>
                                    <p:anim calcmode="lin" valueType="num">
                                      <p:cBhvr>
                                        <p:cTn id="98" dur="800" decel="100000" fill="hold"/>
                                        <p:tgtEl>
                                          <p:spTgt spid="23563"/>
                                        </p:tgtEl>
                                        <p:attrNameLst>
                                          <p:attrName>ppt_x</p:attrName>
                                        </p:attrNameLst>
                                      </p:cBhvr>
                                      <p:tavLst>
                                        <p:tav tm="0">
                                          <p:val>
                                            <p:strVal val="#ppt_x+0.4"/>
                                          </p:val>
                                        </p:tav>
                                        <p:tav tm="100000">
                                          <p:val>
                                            <p:strVal val="#ppt_x-0.05"/>
                                          </p:val>
                                        </p:tav>
                                      </p:tavLst>
                                    </p:anim>
                                    <p:anim calcmode="lin" valueType="num">
                                      <p:cBhvr>
                                        <p:cTn id="99" dur="800" decel="100000" fill="hold"/>
                                        <p:tgtEl>
                                          <p:spTgt spid="23563"/>
                                        </p:tgtEl>
                                        <p:attrNameLst>
                                          <p:attrName>ppt_y</p:attrName>
                                        </p:attrNameLst>
                                      </p:cBhvr>
                                      <p:tavLst>
                                        <p:tav tm="0">
                                          <p:val>
                                            <p:strVal val="#ppt_y-0.4"/>
                                          </p:val>
                                        </p:tav>
                                        <p:tav tm="100000">
                                          <p:val>
                                            <p:strVal val="#ppt_y+0.1"/>
                                          </p:val>
                                        </p:tav>
                                      </p:tavLst>
                                    </p:anim>
                                    <p:anim calcmode="lin" valueType="num">
                                      <p:cBhvr>
                                        <p:cTn id="100" dur="200" accel="100000" fill="hold">
                                          <p:stCondLst>
                                            <p:cond delay="800"/>
                                          </p:stCondLst>
                                        </p:cTn>
                                        <p:tgtEl>
                                          <p:spTgt spid="23563"/>
                                        </p:tgtEl>
                                        <p:attrNameLst>
                                          <p:attrName>ppt_x</p:attrName>
                                        </p:attrNameLst>
                                      </p:cBhvr>
                                      <p:tavLst>
                                        <p:tav tm="0">
                                          <p:val>
                                            <p:strVal val="#ppt_x-0.05"/>
                                          </p:val>
                                        </p:tav>
                                        <p:tav tm="100000">
                                          <p:val>
                                            <p:strVal val="#ppt_x"/>
                                          </p:val>
                                        </p:tav>
                                      </p:tavLst>
                                    </p:anim>
                                    <p:anim calcmode="lin" valueType="num">
                                      <p:cBhvr>
                                        <p:cTn id="101" dur="200" accel="100000" fill="hold">
                                          <p:stCondLst>
                                            <p:cond delay="800"/>
                                          </p:stCondLst>
                                        </p:cTn>
                                        <p:tgtEl>
                                          <p:spTgt spid="23563"/>
                                        </p:tgtEl>
                                        <p:attrNameLst>
                                          <p:attrName>ppt_y</p:attrName>
                                        </p:attrNameLst>
                                      </p:cBhvr>
                                      <p:tavLst>
                                        <p:tav tm="0">
                                          <p:val>
                                            <p:strVal val="#ppt_y+0.1"/>
                                          </p:val>
                                        </p:tav>
                                        <p:tav tm="100000">
                                          <p:val>
                                            <p:strVal val="#ppt_y"/>
                                          </p:val>
                                        </p:tav>
                                      </p:tavLst>
                                    </p:anim>
                                  </p:childTnLst>
                                </p:cTn>
                              </p:par>
                              <p:par>
                                <p:cTn id="102" presetID="30" presetClass="entr" presetSubtype="0" fill="hold" grpId="0" nodeType="withEffect">
                                  <p:stCondLst>
                                    <p:cond delay="0"/>
                                  </p:stCondLst>
                                  <p:childTnLst>
                                    <p:set>
                                      <p:cBhvr>
                                        <p:cTn id="103" dur="1" fill="hold">
                                          <p:stCondLst>
                                            <p:cond delay="0"/>
                                          </p:stCondLst>
                                        </p:cTn>
                                        <p:tgtEl>
                                          <p:spTgt spid="23573"/>
                                        </p:tgtEl>
                                        <p:attrNameLst>
                                          <p:attrName>style.visibility</p:attrName>
                                        </p:attrNameLst>
                                      </p:cBhvr>
                                      <p:to>
                                        <p:strVal val="visible"/>
                                      </p:to>
                                    </p:set>
                                    <p:animEffect transition="in" filter="fade">
                                      <p:cBhvr>
                                        <p:cTn id="104" dur="800" decel="100000"/>
                                        <p:tgtEl>
                                          <p:spTgt spid="23573"/>
                                        </p:tgtEl>
                                      </p:cBhvr>
                                    </p:animEffect>
                                    <p:anim calcmode="lin" valueType="num">
                                      <p:cBhvr>
                                        <p:cTn id="105" dur="800" decel="100000" fill="hold"/>
                                        <p:tgtEl>
                                          <p:spTgt spid="23573"/>
                                        </p:tgtEl>
                                        <p:attrNameLst>
                                          <p:attrName>style.rotation</p:attrName>
                                        </p:attrNameLst>
                                      </p:cBhvr>
                                      <p:tavLst>
                                        <p:tav tm="0">
                                          <p:val>
                                            <p:fltVal val="-90"/>
                                          </p:val>
                                        </p:tav>
                                        <p:tav tm="100000">
                                          <p:val>
                                            <p:fltVal val="0"/>
                                          </p:val>
                                        </p:tav>
                                      </p:tavLst>
                                    </p:anim>
                                    <p:anim calcmode="lin" valueType="num">
                                      <p:cBhvr>
                                        <p:cTn id="106" dur="800" decel="100000" fill="hold"/>
                                        <p:tgtEl>
                                          <p:spTgt spid="23573"/>
                                        </p:tgtEl>
                                        <p:attrNameLst>
                                          <p:attrName>ppt_x</p:attrName>
                                        </p:attrNameLst>
                                      </p:cBhvr>
                                      <p:tavLst>
                                        <p:tav tm="0">
                                          <p:val>
                                            <p:strVal val="#ppt_x+0.4"/>
                                          </p:val>
                                        </p:tav>
                                        <p:tav tm="100000">
                                          <p:val>
                                            <p:strVal val="#ppt_x-0.05"/>
                                          </p:val>
                                        </p:tav>
                                      </p:tavLst>
                                    </p:anim>
                                    <p:anim calcmode="lin" valueType="num">
                                      <p:cBhvr>
                                        <p:cTn id="107" dur="800" decel="100000" fill="hold"/>
                                        <p:tgtEl>
                                          <p:spTgt spid="23573"/>
                                        </p:tgtEl>
                                        <p:attrNameLst>
                                          <p:attrName>ppt_y</p:attrName>
                                        </p:attrNameLst>
                                      </p:cBhvr>
                                      <p:tavLst>
                                        <p:tav tm="0">
                                          <p:val>
                                            <p:strVal val="#ppt_y-0.4"/>
                                          </p:val>
                                        </p:tav>
                                        <p:tav tm="100000">
                                          <p:val>
                                            <p:strVal val="#ppt_y+0.1"/>
                                          </p:val>
                                        </p:tav>
                                      </p:tavLst>
                                    </p:anim>
                                    <p:anim calcmode="lin" valueType="num">
                                      <p:cBhvr>
                                        <p:cTn id="108" dur="200" accel="100000" fill="hold">
                                          <p:stCondLst>
                                            <p:cond delay="800"/>
                                          </p:stCondLst>
                                        </p:cTn>
                                        <p:tgtEl>
                                          <p:spTgt spid="23573"/>
                                        </p:tgtEl>
                                        <p:attrNameLst>
                                          <p:attrName>ppt_x</p:attrName>
                                        </p:attrNameLst>
                                      </p:cBhvr>
                                      <p:tavLst>
                                        <p:tav tm="0">
                                          <p:val>
                                            <p:strVal val="#ppt_x-0.05"/>
                                          </p:val>
                                        </p:tav>
                                        <p:tav tm="100000">
                                          <p:val>
                                            <p:strVal val="#ppt_x"/>
                                          </p:val>
                                        </p:tav>
                                      </p:tavLst>
                                    </p:anim>
                                    <p:anim calcmode="lin" valueType="num">
                                      <p:cBhvr>
                                        <p:cTn id="109" dur="200" accel="100000" fill="hold">
                                          <p:stCondLst>
                                            <p:cond delay="800"/>
                                          </p:stCondLst>
                                        </p:cTn>
                                        <p:tgtEl>
                                          <p:spTgt spid="23573"/>
                                        </p:tgtEl>
                                        <p:attrNameLst>
                                          <p:attrName>ppt_y</p:attrName>
                                        </p:attrNameLst>
                                      </p:cBhvr>
                                      <p:tavLst>
                                        <p:tav tm="0">
                                          <p:val>
                                            <p:strVal val="#ppt_y+0.1"/>
                                          </p:val>
                                        </p:tav>
                                        <p:tav tm="100000">
                                          <p:val>
                                            <p:strVal val="#ppt_y"/>
                                          </p:val>
                                        </p:tav>
                                      </p:tavLst>
                                    </p:anim>
                                  </p:childTnLst>
                                </p:cTn>
                              </p:par>
                              <p:par>
                                <p:cTn id="110" presetID="30" presetClass="entr" presetSubtype="0" fill="hold" grpId="0" nodeType="withEffect">
                                  <p:stCondLst>
                                    <p:cond delay="0"/>
                                  </p:stCondLst>
                                  <p:childTnLst>
                                    <p:set>
                                      <p:cBhvr>
                                        <p:cTn id="111" dur="1" fill="hold">
                                          <p:stCondLst>
                                            <p:cond delay="0"/>
                                          </p:stCondLst>
                                        </p:cTn>
                                        <p:tgtEl>
                                          <p:spTgt spid="23564"/>
                                        </p:tgtEl>
                                        <p:attrNameLst>
                                          <p:attrName>style.visibility</p:attrName>
                                        </p:attrNameLst>
                                      </p:cBhvr>
                                      <p:to>
                                        <p:strVal val="visible"/>
                                      </p:to>
                                    </p:set>
                                    <p:animEffect transition="in" filter="fade">
                                      <p:cBhvr>
                                        <p:cTn id="112" dur="800" decel="100000"/>
                                        <p:tgtEl>
                                          <p:spTgt spid="23564"/>
                                        </p:tgtEl>
                                      </p:cBhvr>
                                    </p:animEffect>
                                    <p:anim calcmode="lin" valueType="num">
                                      <p:cBhvr>
                                        <p:cTn id="113" dur="800" decel="100000" fill="hold"/>
                                        <p:tgtEl>
                                          <p:spTgt spid="23564"/>
                                        </p:tgtEl>
                                        <p:attrNameLst>
                                          <p:attrName>style.rotation</p:attrName>
                                        </p:attrNameLst>
                                      </p:cBhvr>
                                      <p:tavLst>
                                        <p:tav tm="0">
                                          <p:val>
                                            <p:fltVal val="-90"/>
                                          </p:val>
                                        </p:tav>
                                        <p:tav tm="100000">
                                          <p:val>
                                            <p:fltVal val="0"/>
                                          </p:val>
                                        </p:tav>
                                      </p:tavLst>
                                    </p:anim>
                                    <p:anim calcmode="lin" valueType="num">
                                      <p:cBhvr>
                                        <p:cTn id="114" dur="800" decel="100000" fill="hold"/>
                                        <p:tgtEl>
                                          <p:spTgt spid="23564"/>
                                        </p:tgtEl>
                                        <p:attrNameLst>
                                          <p:attrName>ppt_x</p:attrName>
                                        </p:attrNameLst>
                                      </p:cBhvr>
                                      <p:tavLst>
                                        <p:tav tm="0">
                                          <p:val>
                                            <p:strVal val="#ppt_x+0.4"/>
                                          </p:val>
                                        </p:tav>
                                        <p:tav tm="100000">
                                          <p:val>
                                            <p:strVal val="#ppt_x-0.05"/>
                                          </p:val>
                                        </p:tav>
                                      </p:tavLst>
                                    </p:anim>
                                    <p:anim calcmode="lin" valueType="num">
                                      <p:cBhvr>
                                        <p:cTn id="115" dur="800" decel="100000" fill="hold"/>
                                        <p:tgtEl>
                                          <p:spTgt spid="23564"/>
                                        </p:tgtEl>
                                        <p:attrNameLst>
                                          <p:attrName>ppt_y</p:attrName>
                                        </p:attrNameLst>
                                      </p:cBhvr>
                                      <p:tavLst>
                                        <p:tav tm="0">
                                          <p:val>
                                            <p:strVal val="#ppt_y-0.4"/>
                                          </p:val>
                                        </p:tav>
                                        <p:tav tm="100000">
                                          <p:val>
                                            <p:strVal val="#ppt_y+0.1"/>
                                          </p:val>
                                        </p:tav>
                                      </p:tavLst>
                                    </p:anim>
                                    <p:anim calcmode="lin" valueType="num">
                                      <p:cBhvr>
                                        <p:cTn id="116" dur="200" accel="100000" fill="hold">
                                          <p:stCondLst>
                                            <p:cond delay="800"/>
                                          </p:stCondLst>
                                        </p:cTn>
                                        <p:tgtEl>
                                          <p:spTgt spid="23564"/>
                                        </p:tgtEl>
                                        <p:attrNameLst>
                                          <p:attrName>ppt_x</p:attrName>
                                        </p:attrNameLst>
                                      </p:cBhvr>
                                      <p:tavLst>
                                        <p:tav tm="0">
                                          <p:val>
                                            <p:strVal val="#ppt_x-0.05"/>
                                          </p:val>
                                        </p:tav>
                                        <p:tav tm="100000">
                                          <p:val>
                                            <p:strVal val="#ppt_x"/>
                                          </p:val>
                                        </p:tav>
                                      </p:tavLst>
                                    </p:anim>
                                    <p:anim calcmode="lin" valueType="num">
                                      <p:cBhvr>
                                        <p:cTn id="117" dur="200" accel="100000" fill="hold">
                                          <p:stCondLst>
                                            <p:cond delay="800"/>
                                          </p:stCondLst>
                                        </p:cTn>
                                        <p:tgtEl>
                                          <p:spTgt spid="23564"/>
                                        </p:tgtEl>
                                        <p:attrNameLst>
                                          <p:attrName>ppt_y</p:attrName>
                                        </p:attrNameLst>
                                      </p:cBhvr>
                                      <p:tavLst>
                                        <p:tav tm="0">
                                          <p:val>
                                            <p:strVal val="#ppt_y+0.1"/>
                                          </p:val>
                                        </p:tav>
                                        <p:tav tm="100000">
                                          <p:val>
                                            <p:strVal val="#ppt_y"/>
                                          </p:val>
                                        </p:tav>
                                      </p:tavLst>
                                    </p:anim>
                                  </p:childTnLst>
                                </p:cTn>
                              </p:par>
                              <p:par>
                                <p:cTn id="118" presetID="30" presetClass="entr" presetSubtype="0" fill="hold" grpId="0" nodeType="withEffect">
                                  <p:stCondLst>
                                    <p:cond delay="0"/>
                                  </p:stCondLst>
                                  <p:childTnLst>
                                    <p:set>
                                      <p:cBhvr>
                                        <p:cTn id="119" dur="1" fill="hold">
                                          <p:stCondLst>
                                            <p:cond delay="0"/>
                                          </p:stCondLst>
                                        </p:cTn>
                                        <p:tgtEl>
                                          <p:spTgt spid="23569"/>
                                        </p:tgtEl>
                                        <p:attrNameLst>
                                          <p:attrName>style.visibility</p:attrName>
                                        </p:attrNameLst>
                                      </p:cBhvr>
                                      <p:to>
                                        <p:strVal val="visible"/>
                                      </p:to>
                                    </p:set>
                                    <p:animEffect transition="in" filter="fade">
                                      <p:cBhvr>
                                        <p:cTn id="120" dur="800" decel="100000"/>
                                        <p:tgtEl>
                                          <p:spTgt spid="23569"/>
                                        </p:tgtEl>
                                      </p:cBhvr>
                                    </p:animEffect>
                                    <p:anim calcmode="lin" valueType="num">
                                      <p:cBhvr>
                                        <p:cTn id="121" dur="800" decel="100000" fill="hold"/>
                                        <p:tgtEl>
                                          <p:spTgt spid="23569"/>
                                        </p:tgtEl>
                                        <p:attrNameLst>
                                          <p:attrName>style.rotation</p:attrName>
                                        </p:attrNameLst>
                                      </p:cBhvr>
                                      <p:tavLst>
                                        <p:tav tm="0">
                                          <p:val>
                                            <p:fltVal val="-90"/>
                                          </p:val>
                                        </p:tav>
                                        <p:tav tm="100000">
                                          <p:val>
                                            <p:fltVal val="0"/>
                                          </p:val>
                                        </p:tav>
                                      </p:tavLst>
                                    </p:anim>
                                    <p:anim calcmode="lin" valueType="num">
                                      <p:cBhvr>
                                        <p:cTn id="122" dur="800" decel="100000" fill="hold"/>
                                        <p:tgtEl>
                                          <p:spTgt spid="23569"/>
                                        </p:tgtEl>
                                        <p:attrNameLst>
                                          <p:attrName>ppt_x</p:attrName>
                                        </p:attrNameLst>
                                      </p:cBhvr>
                                      <p:tavLst>
                                        <p:tav tm="0">
                                          <p:val>
                                            <p:strVal val="#ppt_x+0.4"/>
                                          </p:val>
                                        </p:tav>
                                        <p:tav tm="100000">
                                          <p:val>
                                            <p:strVal val="#ppt_x-0.05"/>
                                          </p:val>
                                        </p:tav>
                                      </p:tavLst>
                                    </p:anim>
                                    <p:anim calcmode="lin" valueType="num">
                                      <p:cBhvr>
                                        <p:cTn id="123" dur="800" decel="100000" fill="hold"/>
                                        <p:tgtEl>
                                          <p:spTgt spid="23569"/>
                                        </p:tgtEl>
                                        <p:attrNameLst>
                                          <p:attrName>ppt_y</p:attrName>
                                        </p:attrNameLst>
                                      </p:cBhvr>
                                      <p:tavLst>
                                        <p:tav tm="0">
                                          <p:val>
                                            <p:strVal val="#ppt_y-0.4"/>
                                          </p:val>
                                        </p:tav>
                                        <p:tav tm="100000">
                                          <p:val>
                                            <p:strVal val="#ppt_y+0.1"/>
                                          </p:val>
                                        </p:tav>
                                      </p:tavLst>
                                    </p:anim>
                                    <p:anim calcmode="lin" valueType="num">
                                      <p:cBhvr>
                                        <p:cTn id="124" dur="200" accel="100000" fill="hold">
                                          <p:stCondLst>
                                            <p:cond delay="800"/>
                                          </p:stCondLst>
                                        </p:cTn>
                                        <p:tgtEl>
                                          <p:spTgt spid="23569"/>
                                        </p:tgtEl>
                                        <p:attrNameLst>
                                          <p:attrName>ppt_x</p:attrName>
                                        </p:attrNameLst>
                                      </p:cBhvr>
                                      <p:tavLst>
                                        <p:tav tm="0">
                                          <p:val>
                                            <p:strVal val="#ppt_x-0.05"/>
                                          </p:val>
                                        </p:tav>
                                        <p:tav tm="100000">
                                          <p:val>
                                            <p:strVal val="#ppt_x"/>
                                          </p:val>
                                        </p:tav>
                                      </p:tavLst>
                                    </p:anim>
                                    <p:anim calcmode="lin" valueType="num">
                                      <p:cBhvr>
                                        <p:cTn id="125" dur="200" accel="100000" fill="hold">
                                          <p:stCondLst>
                                            <p:cond delay="800"/>
                                          </p:stCondLst>
                                        </p:cTn>
                                        <p:tgtEl>
                                          <p:spTgt spid="23569"/>
                                        </p:tgtEl>
                                        <p:attrNameLst>
                                          <p:attrName>ppt_y</p:attrName>
                                        </p:attrNameLst>
                                      </p:cBhvr>
                                      <p:tavLst>
                                        <p:tav tm="0">
                                          <p:val>
                                            <p:strVal val="#ppt_y+0.1"/>
                                          </p:val>
                                        </p:tav>
                                        <p:tav tm="100000">
                                          <p:val>
                                            <p:strVal val="#ppt_y"/>
                                          </p:val>
                                        </p:tav>
                                      </p:tavLst>
                                    </p:anim>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0" presetClass="entr" presetSubtype="0" fill="hold" grpId="0" nodeType="clickEffect">
                                  <p:stCondLst>
                                    <p:cond delay="0"/>
                                  </p:stCondLst>
                                  <p:childTnLst>
                                    <p:set>
                                      <p:cBhvr>
                                        <p:cTn id="129" dur="1" fill="hold">
                                          <p:stCondLst>
                                            <p:cond delay="0"/>
                                          </p:stCondLst>
                                        </p:cTn>
                                        <p:tgtEl>
                                          <p:spTgt spid="23572"/>
                                        </p:tgtEl>
                                        <p:attrNameLst>
                                          <p:attrName>style.visibility</p:attrName>
                                        </p:attrNameLst>
                                      </p:cBhvr>
                                      <p:to>
                                        <p:strVal val="visible"/>
                                      </p:to>
                                    </p:set>
                                    <p:animEffect transition="in" filter="fade">
                                      <p:cBhvr>
                                        <p:cTn id="130" dur="800" decel="100000"/>
                                        <p:tgtEl>
                                          <p:spTgt spid="23572"/>
                                        </p:tgtEl>
                                      </p:cBhvr>
                                    </p:animEffect>
                                    <p:anim calcmode="lin" valueType="num">
                                      <p:cBhvr>
                                        <p:cTn id="131" dur="800" decel="100000" fill="hold"/>
                                        <p:tgtEl>
                                          <p:spTgt spid="23572"/>
                                        </p:tgtEl>
                                        <p:attrNameLst>
                                          <p:attrName>style.rotation</p:attrName>
                                        </p:attrNameLst>
                                      </p:cBhvr>
                                      <p:tavLst>
                                        <p:tav tm="0">
                                          <p:val>
                                            <p:fltVal val="-90"/>
                                          </p:val>
                                        </p:tav>
                                        <p:tav tm="100000">
                                          <p:val>
                                            <p:fltVal val="0"/>
                                          </p:val>
                                        </p:tav>
                                      </p:tavLst>
                                    </p:anim>
                                    <p:anim calcmode="lin" valueType="num">
                                      <p:cBhvr>
                                        <p:cTn id="132" dur="800" decel="100000" fill="hold"/>
                                        <p:tgtEl>
                                          <p:spTgt spid="23572"/>
                                        </p:tgtEl>
                                        <p:attrNameLst>
                                          <p:attrName>ppt_x</p:attrName>
                                        </p:attrNameLst>
                                      </p:cBhvr>
                                      <p:tavLst>
                                        <p:tav tm="0">
                                          <p:val>
                                            <p:strVal val="#ppt_x+0.4"/>
                                          </p:val>
                                        </p:tav>
                                        <p:tav tm="100000">
                                          <p:val>
                                            <p:strVal val="#ppt_x-0.05"/>
                                          </p:val>
                                        </p:tav>
                                      </p:tavLst>
                                    </p:anim>
                                    <p:anim calcmode="lin" valueType="num">
                                      <p:cBhvr>
                                        <p:cTn id="133" dur="800" decel="100000" fill="hold"/>
                                        <p:tgtEl>
                                          <p:spTgt spid="23572"/>
                                        </p:tgtEl>
                                        <p:attrNameLst>
                                          <p:attrName>ppt_y</p:attrName>
                                        </p:attrNameLst>
                                      </p:cBhvr>
                                      <p:tavLst>
                                        <p:tav tm="0">
                                          <p:val>
                                            <p:strVal val="#ppt_y-0.4"/>
                                          </p:val>
                                        </p:tav>
                                        <p:tav tm="100000">
                                          <p:val>
                                            <p:strVal val="#ppt_y+0.1"/>
                                          </p:val>
                                        </p:tav>
                                      </p:tavLst>
                                    </p:anim>
                                    <p:anim calcmode="lin" valueType="num">
                                      <p:cBhvr>
                                        <p:cTn id="134" dur="200" accel="100000" fill="hold">
                                          <p:stCondLst>
                                            <p:cond delay="800"/>
                                          </p:stCondLst>
                                        </p:cTn>
                                        <p:tgtEl>
                                          <p:spTgt spid="23572"/>
                                        </p:tgtEl>
                                        <p:attrNameLst>
                                          <p:attrName>ppt_x</p:attrName>
                                        </p:attrNameLst>
                                      </p:cBhvr>
                                      <p:tavLst>
                                        <p:tav tm="0">
                                          <p:val>
                                            <p:strVal val="#ppt_x-0.05"/>
                                          </p:val>
                                        </p:tav>
                                        <p:tav tm="100000">
                                          <p:val>
                                            <p:strVal val="#ppt_x"/>
                                          </p:val>
                                        </p:tav>
                                      </p:tavLst>
                                    </p:anim>
                                    <p:anim calcmode="lin" valueType="num">
                                      <p:cBhvr>
                                        <p:cTn id="135" dur="200" accel="100000" fill="hold">
                                          <p:stCondLst>
                                            <p:cond delay="800"/>
                                          </p:stCondLst>
                                        </p:cTn>
                                        <p:tgtEl>
                                          <p:spTgt spid="23572"/>
                                        </p:tgtEl>
                                        <p:attrNameLst>
                                          <p:attrName>ppt_y</p:attrName>
                                        </p:attrNameLst>
                                      </p:cBhvr>
                                      <p:tavLst>
                                        <p:tav tm="0">
                                          <p:val>
                                            <p:strVal val="#ppt_y+0.1"/>
                                          </p:val>
                                        </p:tav>
                                        <p:tav tm="100000">
                                          <p:val>
                                            <p:strVal val="#ppt_y"/>
                                          </p:val>
                                        </p:tav>
                                      </p:tavLst>
                                    </p:anim>
                                  </p:childTnLst>
                                </p:cTn>
                              </p:par>
                              <p:par>
                                <p:cTn id="136" presetID="30" presetClass="entr" presetSubtype="0" fill="hold" grpId="0" nodeType="withEffect">
                                  <p:stCondLst>
                                    <p:cond delay="0"/>
                                  </p:stCondLst>
                                  <p:childTnLst>
                                    <p:set>
                                      <p:cBhvr>
                                        <p:cTn id="137" dur="1" fill="hold">
                                          <p:stCondLst>
                                            <p:cond delay="0"/>
                                          </p:stCondLst>
                                        </p:cTn>
                                        <p:tgtEl>
                                          <p:spTgt spid="23565"/>
                                        </p:tgtEl>
                                        <p:attrNameLst>
                                          <p:attrName>style.visibility</p:attrName>
                                        </p:attrNameLst>
                                      </p:cBhvr>
                                      <p:to>
                                        <p:strVal val="visible"/>
                                      </p:to>
                                    </p:set>
                                    <p:animEffect transition="in" filter="fade">
                                      <p:cBhvr>
                                        <p:cTn id="138" dur="800" decel="100000"/>
                                        <p:tgtEl>
                                          <p:spTgt spid="23565"/>
                                        </p:tgtEl>
                                      </p:cBhvr>
                                    </p:animEffect>
                                    <p:anim calcmode="lin" valueType="num">
                                      <p:cBhvr>
                                        <p:cTn id="139" dur="800" decel="100000" fill="hold"/>
                                        <p:tgtEl>
                                          <p:spTgt spid="23565"/>
                                        </p:tgtEl>
                                        <p:attrNameLst>
                                          <p:attrName>style.rotation</p:attrName>
                                        </p:attrNameLst>
                                      </p:cBhvr>
                                      <p:tavLst>
                                        <p:tav tm="0">
                                          <p:val>
                                            <p:fltVal val="-90"/>
                                          </p:val>
                                        </p:tav>
                                        <p:tav tm="100000">
                                          <p:val>
                                            <p:fltVal val="0"/>
                                          </p:val>
                                        </p:tav>
                                      </p:tavLst>
                                    </p:anim>
                                    <p:anim calcmode="lin" valueType="num">
                                      <p:cBhvr>
                                        <p:cTn id="140" dur="800" decel="100000" fill="hold"/>
                                        <p:tgtEl>
                                          <p:spTgt spid="23565"/>
                                        </p:tgtEl>
                                        <p:attrNameLst>
                                          <p:attrName>ppt_x</p:attrName>
                                        </p:attrNameLst>
                                      </p:cBhvr>
                                      <p:tavLst>
                                        <p:tav tm="0">
                                          <p:val>
                                            <p:strVal val="#ppt_x+0.4"/>
                                          </p:val>
                                        </p:tav>
                                        <p:tav tm="100000">
                                          <p:val>
                                            <p:strVal val="#ppt_x-0.05"/>
                                          </p:val>
                                        </p:tav>
                                      </p:tavLst>
                                    </p:anim>
                                    <p:anim calcmode="lin" valueType="num">
                                      <p:cBhvr>
                                        <p:cTn id="141" dur="800" decel="100000" fill="hold"/>
                                        <p:tgtEl>
                                          <p:spTgt spid="23565"/>
                                        </p:tgtEl>
                                        <p:attrNameLst>
                                          <p:attrName>ppt_y</p:attrName>
                                        </p:attrNameLst>
                                      </p:cBhvr>
                                      <p:tavLst>
                                        <p:tav tm="0">
                                          <p:val>
                                            <p:strVal val="#ppt_y-0.4"/>
                                          </p:val>
                                        </p:tav>
                                        <p:tav tm="100000">
                                          <p:val>
                                            <p:strVal val="#ppt_y+0.1"/>
                                          </p:val>
                                        </p:tav>
                                      </p:tavLst>
                                    </p:anim>
                                    <p:anim calcmode="lin" valueType="num">
                                      <p:cBhvr>
                                        <p:cTn id="142" dur="200" accel="100000" fill="hold">
                                          <p:stCondLst>
                                            <p:cond delay="800"/>
                                          </p:stCondLst>
                                        </p:cTn>
                                        <p:tgtEl>
                                          <p:spTgt spid="23565"/>
                                        </p:tgtEl>
                                        <p:attrNameLst>
                                          <p:attrName>ppt_x</p:attrName>
                                        </p:attrNameLst>
                                      </p:cBhvr>
                                      <p:tavLst>
                                        <p:tav tm="0">
                                          <p:val>
                                            <p:strVal val="#ppt_x-0.05"/>
                                          </p:val>
                                        </p:tav>
                                        <p:tav tm="100000">
                                          <p:val>
                                            <p:strVal val="#ppt_x"/>
                                          </p:val>
                                        </p:tav>
                                      </p:tavLst>
                                    </p:anim>
                                    <p:anim calcmode="lin" valueType="num">
                                      <p:cBhvr>
                                        <p:cTn id="143" dur="200" accel="100000" fill="hold">
                                          <p:stCondLst>
                                            <p:cond delay="800"/>
                                          </p:stCondLst>
                                        </p:cTn>
                                        <p:tgtEl>
                                          <p:spTgt spid="23565"/>
                                        </p:tgtEl>
                                        <p:attrNameLst>
                                          <p:attrName>ppt_y</p:attrName>
                                        </p:attrNameLst>
                                      </p:cBhvr>
                                      <p:tavLst>
                                        <p:tav tm="0">
                                          <p:val>
                                            <p:strVal val="#ppt_y+0.1"/>
                                          </p:val>
                                        </p:tav>
                                        <p:tav tm="100000">
                                          <p:val>
                                            <p:strVal val="#ppt_y"/>
                                          </p:val>
                                        </p:tav>
                                      </p:tavLst>
                                    </p:anim>
                                  </p:childTnLst>
                                </p:cTn>
                              </p:par>
                              <p:par>
                                <p:cTn id="144" presetID="30" presetClass="entr" presetSubtype="0" fill="hold" grpId="0" nodeType="withEffect">
                                  <p:stCondLst>
                                    <p:cond delay="0"/>
                                  </p:stCondLst>
                                  <p:childTnLst>
                                    <p:set>
                                      <p:cBhvr>
                                        <p:cTn id="145" dur="1" fill="hold">
                                          <p:stCondLst>
                                            <p:cond delay="0"/>
                                          </p:stCondLst>
                                        </p:cTn>
                                        <p:tgtEl>
                                          <p:spTgt spid="23566"/>
                                        </p:tgtEl>
                                        <p:attrNameLst>
                                          <p:attrName>style.visibility</p:attrName>
                                        </p:attrNameLst>
                                      </p:cBhvr>
                                      <p:to>
                                        <p:strVal val="visible"/>
                                      </p:to>
                                    </p:set>
                                    <p:animEffect transition="in" filter="fade">
                                      <p:cBhvr>
                                        <p:cTn id="146" dur="800" decel="100000"/>
                                        <p:tgtEl>
                                          <p:spTgt spid="23566"/>
                                        </p:tgtEl>
                                      </p:cBhvr>
                                    </p:animEffect>
                                    <p:anim calcmode="lin" valueType="num">
                                      <p:cBhvr>
                                        <p:cTn id="147" dur="800" decel="100000" fill="hold"/>
                                        <p:tgtEl>
                                          <p:spTgt spid="23566"/>
                                        </p:tgtEl>
                                        <p:attrNameLst>
                                          <p:attrName>style.rotation</p:attrName>
                                        </p:attrNameLst>
                                      </p:cBhvr>
                                      <p:tavLst>
                                        <p:tav tm="0">
                                          <p:val>
                                            <p:fltVal val="-90"/>
                                          </p:val>
                                        </p:tav>
                                        <p:tav tm="100000">
                                          <p:val>
                                            <p:fltVal val="0"/>
                                          </p:val>
                                        </p:tav>
                                      </p:tavLst>
                                    </p:anim>
                                    <p:anim calcmode="lin" valueType="num">
                                      <p:cBhvr>
                                        <p:cTn id="148" dur="800" decel="100000" fill="hold"/>
                                        <p:tgtEl>
                                          <p:spTgt spid="23566"/>
                                        </p:tgtEl>
                                        <p:attrNameLst>
                                          <p:attrName>ppt_x</p:attrName>
                                        </p:attrNameLst>
                                      </p:cBhvr>
                                      <p:tavLst>
                                        <p:tav tm="0">
                                          <p:val>
                                            <p:strVal val="#ppt_x+0.4"/>
                                          </p:val>
                                        </p:tav>
                                        <p:tav tm="100000">
                                          <p:val>
                                            <p:strVal val="#ppt_x-0.05"/>
                                          </p:val>
                                        </p:tav>
                                      </p:tavLst>
                                    </p:anim>
                                    <p:anim calcmode="lin" valueType="num">
                                      <p:cBhvr>
                                        <p:cTn id="149" dur="800" decel="100000" fill="hold"/>
                                        <p:tgtEl>
                                          <p:spTgt spid="23566"/>
                                        </p:tgtEl>
                                        <p:attrNameLst>
                                          <p:attrName>ppt_y</p:attrName>
                                        </p:attrNameLst>
                                      </p:cBhvr>
                                      <p:tavLst>
                                        <p:tav tm="0">
                                          <p:val>
                                            <p:strVal val="#ppt_y-0.4"/>
                                          </p:val>
                                        </p:tav>
                                        <p:tav tm="100000">
                                          <p:val>
                                            <p:strVal val="#ppt_y+0.1"/>
                                          </p:val>
                                        </p:tav>
                                      </p:tavLst>
                                    </p:anim>
                                    <p:anim calcmode="lin" valueType="num">
                                      <p:cBhvr>
                                        <p:cTn id="150" dur="200" accel="100000" fill="hold">
                                          <p:stCondLst>
                                            <p:cond delay="800"/>
                                          </p:stCondLst>
                                        </p:cTn>
                                        <p:tgtEl>
                                          <p:spTgt spid="23566"/>
                                        </p:tgtEl>
                                        <p:attrNameLst>
                                          <p:attrName>ppt_x</p:attrName>
                                        </p:attrNameLst>
                                      </p:cBhvr>
                                      <p:tavLst>
                                        <p:tav tm="0">
                                          <p:val>
                                            <p:strVal val="#ppt_x-0.05"/>
                                          </p:val>
                                        </p:tav>
                                        <p:tav tm="100000">
                                          <p:val>
                                            <p:strVal val="#ppt_x"/>
                                          </p:val>
                                        </p:tav>
                                      </p:tavLst>
                                    </p:anim>
                                    <p:anim calcmode="lin" valueType="num">
                                      <p:cBhvr>
                                        <p:cTn id="151" dur="200" accel="100000" fill="hold">
                                          <p:stCondLst>
                                            <p:cond delay="800"/>
                                          </p:stCondLst>
                                        </p:cTn>
                                        <p:tgtEl>
                                          <p:spTgt spid="23566"/>
                                        </p:tgtEl>
                                        <p:attrNameLst>
                                          <p:attrName>ppt_y</p:attrName>
                                        </p:attrNameLst>
                                      </p:cBhvr>
                                      <p:tavLst>
                                        <p:tav tm="0">
                                          <p:val>
                                            <p:strVal val="#ppt_y+0.1"/>
                                          </p:val>
                                        </p:tav>
                                        <p:tav tm="100000">
                                          <p:val>
                                            <p:strVal val="#ppt_y"/>
                                          </p:val>
                                        </p:tav>
                                      </p:tavLst>
                                    </p:anim>
                                  </p:childTnLst>
                                </p:cTn>
                              </p:par>
                              <p:par>
                                <p:cTn id="152" presetID="30" presetClass="entr" presetSubtype="0" fill="hold" grpId="0" nodeType="withEffect">
                                  <p:stCondLst>
                                    <p:cond delay="0"/>
                                  </p:stCondLst>
                                  <p:childTnLst>
                                    <p:set>
                                      <p:cBhvr>
                                        <p:cTn id="153" dur="1" fill="hold">
                                          <p:stCondLst>
                                            <p:cond delay="0"/>
                                          </p:stCondLst>
                                        </p:cTn>
                                        <p:tgtEl>
                                          <p:spTgt spid="23570"/>
                                        </p:tgtEl>
                                        <p:attrNameLst>
                                          <p:attrName>style.visibility</p:attrName>
                                        </p:attrNameLst>
                                      </p:cBhvr>
                                      <p:to>
                                        <p:strVal val="visible"/>
                                      </p:to>
                                    </p:set>
                                    <p:animEffect transition="in" filter="fade">
                                      <p:cBhvr>
                                        <p:cTn id="154" dur="800" decel="100000"/>
                                        <p:tgtEl>
                                          <p:spTgt spid="23570"/>
                                        </p:tgtEl>
                                      </p:cBhvr>
                                    </p:animEffect>
                                    <p:anim calcmode="lin" valueType="num">
                                      <p:cBhvr>
                                        <p:cTn id="155" dur="800" decel="100000" fill="hold"/>
                                        <p:tgtEl>
                                          <p:spTgt spid="23570"/>
                                        </p:tgtEl>
                                        <p:attrNameLst>
                                          <p:attrName>style.rotation</p:attrName>
                                        </p:attrNameLst>
                                      </p:cBhvr>
                                      <p:tavLst>
                                        <p:tav tm="0">
                                          <p:val>
                                            <p:fltVal val="-90"/>
                                          </p:val>
                                        </p:tav>
                                        <p:tav tm="100000">
                                          <p:val>
                                            <p:fltVal val="0"/>
                                          </p:val>
                                        </p:tav>
                                      </p:tavLst>
                                    </p:anim>
                                    <p:anim calcmode="lin" valueType="num">
                                      <p:cBhvr>
                                        <p:cTn id="156" dur="800" decel="100000" fill="hold"/>
                                        <p:tgtEl>
                                          <p:spTgt spid="23570"/>
                                        </p:tgtEl>
                                        <p:attrNameLst>
                                          <p:attrName>ppt_x</p:attrName>
                                        </p:attrNameLst>
                                      </p:cBhvr>
                                      <p:tavLst>
                                        <p:tav tm="0">
                                          <p:val>
                                            <p:strVal val="#ppt_x+0.4"/>
                                          </p:val>
                                        </p:tav>
                                        <p:tav tm="100000">
                                          <p:val>
                                            <p:strVal val="#ppt_x-0.05"/>
                                          </p:val>
                                        </p:tav>
                                      </p:tavLst>
                                    </p:anim>
                                    <p:anim calcmode="lin" valueType="num">
                                      <p:cBhvr>
                                        <p:cTn id="157" dur="800" decel="100000" fill="hold"/>
                                        <p:tgtEl>
                                          <p:spTgt spid="23570"/>
                                        </p:tgtEl>
                                        <p:attrNameLst>
                                          <p:attrName>ppt_y</p:attrName>
                                        </p:attrNameLst>
                                      </p:cBhvr>
                                      <p:tavLst>
                                        <p:tav tm="0">
                                          <p:val>
                                            <p:strVal val="#ppt_y-0.4"/>
                                          </p:val>
                                        </p:tav>
                                        <p:tav tm="100000">
                                          <p:val>
                                            <p:strVal val="#ppt_y+0.1"/>
                                          </p:val>
                                        </p:tav>
                                      </p:tavLst>
                                    </p:anim>
                                    <p:anim calcmode="lin" valueType="num">
                                      <p:cBhvr>
                                        <p:cTn id="158" dur="200" accel="100000" fill="hold">
                                          <p:stCondLst>
                                            <p:cond delay="800"/>
                                          </p:stCondLst>
                                        </p:cTn>
                                        <p:tgtEl>
                                          <p:spTgt spid="23570"/>
                                        </p:tgtEl>
                                        <p:attrNameLst>
                                          <p:attrName>ppt_x</p:attrName>
                                        </p:attrNameLst>
                                      </p:cBhvr>
                                      <p:tavLst>
                                        <p:tav tm="0">
                                          <p:val>
                                            <p:strVal val="#ppt_x-0.05"/>
                                          </p:val>
                                        </p:tav>
                                        <p:tav tm="100000">
                                          <p:val>
                                            <p:strVal val="#ppt_x"/>
                                          </p:val>
                                        </p:tav>
                                      </p:tavLst>
                                    </p:anim>
                                    <p:anim calcmode="lin" valueType="num">
                                      <p:cBhvr>
                                        <p:cTn id="159" dur="200" accel="100000" fill="hold">
                                          <p:stCondLst>
                                            <p:cond delay="800"/>
                                          </p:stCondLst>
                                        </p:cTn>
                                        <p:tgtEl>
                                          <p:spTgt spid="2357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P spid="23557" grpId="0" animBg="1"/>
      <p:bldP spid="23558" grpId="0" animBg="1"/>
      <p:bldP spid="23559" grpId="0" animBg="1"/>
      <p:bldP spid="23560" grpId="0" animBg="1"/>
      <p:bldP spid="23561" grpId="0" animBg="1"/>
      <p:bldP spid="23562" grpId="0" animBg="1"/>
      <p:bldP spid="23563" grpId="0" animBg="1"/>
      <p:bldP spid="23564" grpId="0" animBg="1"/>
      <p:bldP spid="23565" grpId="0" animBg="1"/>
      <p:bldP spid="23566" grpId="0" animBg="1"/>
      <p:bldP spid="23567" grpId="0" animBg="1"/>
      <p:bldP spid="23568" grpId="0" animBg="1"/>
      <p:bldP spid="23569" grpId="0" animBg="1"/>
      <p:bldP spid="23570" grpId="0" animBg="1"/>
      <p:bldP spid="23571" grpId="0" animBg="1"/>
      <p:bldP spid="23572" grpId="0" animBg="1"/>
      <p:bldP spid="23573" grpId="0" animBg="1"/>
      <p:bldP spid="2357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457200" y="404664"/>
            <a:ext cx="8229600" cy="6781800"/>
          </a:xfrm>
        </p:spPr>
        <p:txBody>
          <a:bodyPr/>
          <a:lstStyle/>
          <a:p>
            <a:pPr algn="ctr" rtl="1" eaLnBrk="1" hangingPunct="1">
              <a:buFont typeface="Wingdings 2" pitchFamily="18" charset="2"/>
              <a:buNone/>
            </a:pPr>
            <a:endParaRPr lang="en-US" altLang="en-US" dirty="0" smtClean="0">
              <a:solidFill>
                <a:srgbClr val="C00000"/>
              </a:solidFill>
            </a:endParaRPr>
          </a:p>
          <a:p>
            <a:pPr algn="r" rtl="1" eaLnBrk="1" hangingPunct="1"/>
            <a:endParaRPr lang="en-US" altLang="en-US" dirty="0" smtClean="0"/>
          </a:p>
        </p:txBody>
      </p:sp>
      <p:sp>
        <p:nvSpPr>
          <p:cNvPr id="4" name="Rectangle 4"/>
          <p:cNvSpPr>
            <a:spLocks noGrp="1" noChangeArrowheads="1"/>
          </p:cNvSpPr>
          <p:nvPr>
            <p:ph type="title"/>
          </p:nvPr>
        </p:nvSpPr>
        <p:spPr>
          <a:xfrm>
            <a:off x="0" y="-387424"/>
            <a:ext cx="9144000" cy="1052513"/>
          </a:xfrm>
          <a:solidFill>
            <a:schemeClr val="bg1">
              <a:lumMod val="95000"/>
            </a:schemeClr>
          </a:solidFill>
          <a:ln>
            <a:solidFill>
              <a:srgbClr val="C00000"/>
            </a:solidFill>
          </a:ln>
        </p:spPr>
        <p:txBody>
          <a:bodyPr>
            <a:normAutofit fontScale="90000"/>
          </a:bodyPr>
          <a:lstStyle/>
          <a:p>
            <a:pPr>
              <a:defRPr/>
            </a:pPr>
            <a:r>
              <a:rPr lang="ar-SA" altLang="en-US" sz="3600" b="1" dirty="0" smtClean="0"/>
              <a:t/>
            </a:r>
            <a:br>
              <a:rPr lang="ar-SA" altLang="en-US" sz="3600" b="1" dirty="0" smtClean="0"/>
            </a:br>
            <a:r>
              <a:rPr lang="ar-JO" altLang="en-US" sz="3600" b="1" dirty="0" smtClean="0"/>
              <a:t>أنماط السلوكيات </a:t>
            </a:r>
            <a:r>
              <a:rPr lang="ar-SA" altLang="en-US" sz="3600" b="1" dirty="0" smtClean="0"/>
              <a:t> الاعلامية  </a:t>
            </a:r>
            <a:r>
              <a:rPr lang="ar-JO" altLang="en-US" sz="3600" b="1" dirty="0" smtClean="0"/>
              <a:t>الشخصي</a:t>
            </a:r>
            <a:r>
              <a:rPr lang="ar-SA" altLang="en-US" sz="3600" b="1" dirty="0" smtClean="0"/>
              <a:t>ة</a:t>
            </a:r>
            <a:endParaRPr lang="en-US" altLang="en-US" sz="3600" b="1" dirty="0" smtClean="0"/>
          </a:p>
        </p:txBody>
      </p:sp>
      <p:sp>
        <p:nvSpPr>
          <p:cNvPr id="5018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3EB16967-1314-443B-ABC7-5232E93EBBA9}" type="slidenum">
              <a:rPr lang="ar-SA" altLang="en-US" sz="1400" smtClean="0"/>
              <a:pPr eaLnBrk="1" hangingPunct="1">
                <a:spcBef>
                  <a:spcPct val="0"/>
                </a:spcBef>
                <a:buFontTx/>
                <a:buNone/>
              </a:pPr>
              <a:t>41</a:t>
            </a:fld>
            <a:endParaRPr lang="en-US" altLang="en-US" sz="1400" dirty="0" smtClean="0"/>
          </a:p>
        </p:txBody>
      </p:sp>
      <p:graphicFrame>
        <p:nvGraphicFramePr>
          <p:cNvPr id="5" name="Diagram 4"/>
          <p:cNvGraphicFramePr/>
          <p:nvPr>
            <p:extLst>
              <p:ext uri="{D42A27DB-BD31-4B8C-83A1-F6EECF244321}">
                <p14:modId xmlns:p14="http://schemas.microsoft.com/office/powerpoint/2010/main" val="143823627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C:\Users\Abu Yazan\Desktop\loges-adv\tamauz[1].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08304"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6288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457200" y="404664"/>
            <a:ext cx="8229600" cy="6781800"/>
          </a:xfrm>
        </p:spPr>
        <p:txBody>
          <a:bodyPr/>
          <a:lstStyle/>
          <a:p>
            <a:pPr algn="ctr" rtl="1" eaLnBrk="1" hangingPunct="1">
              <a:buFont typeface="Wingdings 2" pitchFamily="18" charset="2"/>
              <a:buNone/>
            </a:pPr>
            <a:endParaRPr lang="en-US" altLang="en-US" dirty="0" smtClean="0">
              <a:solidFill>
                <a:srgbClr val="C00000"/>
              </a:solidFill>
            </a:endParaRPr>
          </a:p>
          <a:p>
            <a:pPr algn="r" rtl="1" eaLnBrk="1" hangingPunct="1"/>
            <a:r>
              <a:rPr lang="ar-SA" altLang="en-US" b="1" u="sng" dirty="0" smtClean="0">
                <a:solidFill>
                  <a:srgbClr val="C00000"/>
                </a:solidFill>
              </a:rPr>
              <a:t>1- </a:t>
            </a:r>
            <a:r>
              <a:rPr lang="ar-JO" altLang="en-US" b="1" u="sng" dirty="0" smtClean="0">
                <a:solidFill>
                  <a:srgbClr val="C00000"/>
                </a:solidFill>
              </a:rPr>
              <a:t>السلوك</a:t>
            </a:r>
            <a:r>
              <a:rPr lang="ar-SA" altLang="en-US" b="1" u="sng" dirty="0" smtClean="0">
                <a:solidFill>
                  <a:srgbClr val="C00000"/>
                </a:solidFill>
              </a:rPr>
              <a:t> الاعلامي</a:t>
            </a:r>
            <a:r>
              <a:rPr lang="ar-JO" altLang="en-US" b="1" u="sng" dirty="0" smtClean="0">
                <a:solidFill>
                  <a:srgbClr val="C00000"/>
                </a:solidFill>
              </a:rPr>
              <a:t> الإيجابي الواثق</a:t>
            </a:r>
            <a:endParaRPr lang="en-US" altLang="en-US" u="sng" dirty="0" smtClean="0">
              <a:solidFill>
                <a:srgbClr val="C00000"/>
              </a:solidFill>
            </a:endParaRPr>
          </a:p>
          <a:p>
            <a:pPr algn="just" rtl="1" eaLnBrk="1" hangingPunct="1"/>
            <a:r>
              <a:rPr lang="ar-JO" altLang="en-US" sz="2800" dirty="0" smtClean="0"/>
              <a:t>اتصال واضح ومباشر وصادق مع الآخرين</a:t>
            </a:r>
            <a:endParaRPr lang="en-US" altLang="en-US" sz="2800" dirty="0" smtClean="0"/>
          </a:p>
          <a:p>
            <a:pPr algn="just" rtl="1" eaLnBrk="1" hangingPunct="1"/>
            <a:r>
              <a:rPr lang="ar-JO" altLang="en-US" sz="2800" dirty="0" smtClean="0"/>
              <a:t>احترام وتقدير الآخرين </a:t>
            </a:r>
            <a:endParaRPr lang="en-US" altLang="en-US" sz="2800" dirty="0" smtClean="0"/>
          </a:p>
          <a:p>
            <a:pPr algn="just" rtl="1" eaLnBrk="1" hangingPunct="1"/>
            <a:r>
              <a:rPr lang="ar-JO" altLang="en-US" sz="2800" dirty="0" smtClean="0"/>
              <a:t>بناء علاقات سليمة وفعالة </a:t>
            </a:r>
            <a:endParaRPr lang="en-US" altLang="en-US" sz="2800" dirty="0" smtClean="0"/>
          </a:p>
          <a:p>
            <a:pPr algn="just" rtl="1" eaLnBrk="1" hangingPunct="1"/>
            <a:r>
              <a:rPr lang="ar-JO" altLang="en-US" sz="2800" dirty="0" smtClean="0"/>
              <a:t>اكتساب ثقة الآخرين</a:t>
            </a:r>
            <a:r>
              <a:rPr lang="ar-SA" altLang="en-US" sz="2800" dirty="0" smtClean="0"/>
              <a:t>.</a:t>
            </a:r>
          </a:p>
          <a:p>
            <a:pPr algn="just" rtl="1" eaLnBrk="1" hangingPunct="1"/>
            <a:r>
              <a:rPr lang="ar-SA" altLang="en-US" sz="2800" dirty="0" smtClean="0"/>
              <a:t>المحافظة على اسرار الاخرين.</a:t>
            </a:r>
          </a:p>
          <a:p>
            <a:pPr algn="just" rtl="1" eaLnBrk="1" hangingPunct="1"/>
            <a:r>
              <a:rPr lang="ar-SA" altLang="en-US" sz="2800" dirty="0" smtClean="0"/>
              <a:t>الحيادي في المواقف.</a:t>
            </a:r>
          </a:p>
          <a:p>
            <a:pPr algn="just" rtl="1" eaLnBrk="1" hangingPunct="1"/>
            <a:r>
              <a:rPr lang="ar-SA" altLang="en-US" sz="2800" dirty="0" smtClean="0"/>
              <a:t>الصادق في نقل المعلومات.</a:t>
            </a:r>
          </a:p>
          <a:p>
            <a:pPr algn="just" rtl="1" eaLnBrk="1" hangingPunct="1"/>
            <a:r>
              <a:rPr lang="ar-SA" altLang="en-US" sz="2800" dirty="0" smtClean="0"/>
              <a:t>الامانة والنزاهة.</a:t>
            </a:r>
          </a:p>
          <a:p>
            <a:pPr algn="just" rtl="1" eaLnBrk="1" hangingPunct="1"/>
            <a:r>
              <a:rPr lang="ar-SA" altLang="en-US" sz="2800" dirty="0" smtClean="0"/>
              <a:t>عدم استغلال الاخرين.</a:t>
            </a:r>
            <a:endParaRPr lang="en-US" altLang="en-US" sz="2800" dirty="0" smtClean="0"/>
          </a:p>
          <a:p>
            <a:pPr algn="r" rtl="1" eaLnBrk="1" hangingPunct="1"/>
            <a:endParaRPr lang="en-US" altLang="en-US" dirty="0" smtClean="0"/>
          </a:p>
        </p:txBody>
      </p:sp>
      <p:sp>
        <p:nvSpPr>
          <p:cNvPr id="4" name="Rectangle 4"/>
          <p:cNvSpPr>
            <a:spLocks noGrp="1" noChangeArrowheads="1"/>
          </p:cNvSpPr>
          <p:nvPr>
            <p:ph type="title"/>
          </p:nvPr>
        </p:nvSpPr>
        <p:spPr>
          <a:xfrm>
            <a:off x="0" y="-387424"/>
            <a:ext cx="9144000" cy="1052513"/>
          </a:xfrm>
          <a:solidFill>
            <a:schemeClr val="bg1">
              <a:lumMod val="95000"/>
            </a:schemeClr>
          </a:solidFill>
          <a:ln>
            <a:solidFill>
              <a:srgbClr val="C00000"/>
            </a:solidFill>
          </a:ln>
        </p:spPr>
        <p:txBody>
          <a:bodyPr>
            <a:normAutofit fontScale="90000"/>
          </a:bodyPr>
          <a:lstStyle/>
          <a:p>
            <a:pPr>
              <a:defRPr/>
            </a:pPr>
            <a:r>
              <a:rPr lang="ar-SA" altLang="en-US" sz="3600" b="1" dirty="0" smtClean="0"/>
              <a:t/>
            </a:r>
            <a:br>
              <a:rPr lang="ar-SA" altLang="en-US" sz="3600" b="1" dirty="0" smtClean="0"/>
            </a:br>
            <a:r>
              <a:rPr lang="ar-JO" altLang="en-US" sz="3600" b="1" dirty="0" smtClean="0"/>
              <a:t>أنماط السلوكيات </a:t>
            </a:r>
            <a:r>
              <a:rPr lang="ar-SA" altLang="en-US" sz="3600" b="1" dirty="0" smtClean="0"/>
              <a:t> الاعلامية </a:t>
            </a:r>
            <a:r>
              <a:rPr lang="ar-JO" altLang="en-US" sz="3600" b="1" dirty="0" smtClean="0"/>
              <a:t>الشخصي</a:t>
            </a:r>
            <a:r>
              <a:rPr lang="ar-SA" altLang="en-US" sz="3600" b="1" dirty="0" smtClean="0"/>
              <a:t>ة</a:t>
            </a:r>
            <a:endParaRPr lang="en-US" altLang="en-US" sz="3600" b="1" dirty="0" smtClean="0"/>
          </a:p>
        </p:txBody>
      </p:sp>
      <p:sp>
        <p:nvSpPr>
          <p:cNvPr id="5018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3EB16967-1314-443B-ABC7-5232E93EBBA9}" type="slidenum">
              <a:rPr lang="ar-SA" altLang="en-US" sz="1400" smtClean="0"/>
              <a:pPr eaLnBrk="1" hangingPunct="1">
                <a:spcBef>
                  <a:spcPct val="0"/>
                </a:spcBef>
                <a:buFontTx/>
                <a:buNone/>
              </a:pPr>
              <a:t>42</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302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bg1">
              <a:lumMod val="95000"/>
            </a:schemeClr>
          </a:solidFill>
          <a:ln>
            <a:solidFill>
              <a:srgbClr val="C00000"/>
            </a:solidFill>
          </a:ln>
        </p:spPr>
        <p:txBody>
          <a:bodyPr>
            <a:normAutofit fontScale="90000"/>
          </a:bodyPr>
          <a:lstStyle/>
          <a:p>
            <a:r>
              <a:rPr lang="ar-SA" altLang="en-US" b="1" dirty="0"/>
              <a:t/>
            </a:r>
            <a:br>
              <a:rPr lang="ar-SA" altLang="en-US" b="1" dirty="0"/>
            </a:br>
            <a:r>
              <a:rPr lang="ar-SA" altLang="en-US" b="1" dirty="0"/>
              <a:t/>
            </a:r>
            <a:br>
              <a:rPr lang="ar-SA" altLang="en-US" b="1" dirty="0"/>
            </a:br>
            <a:r>
              <a:rPr lang="ar-JO" altLang="en-US" sz="3600" b="1" dirty="0"/>
              <a:t>أنماط السلوكيات </a:t>
            </a:r>
            <a:r>
              <a:rPr lang="ar-SA" altLang="en-US" sz="3600" b="1" dirty="0" smtClean="0"/>
              <a:t>الاعلامية </a:t>
            </a:r>
            <a:r>
              <a:rPr lang="ar-JO" altLang="en-US" sz="3600" b="1" dirty="0" smtClean="0"/>
              <a:t>الشخصية</a:t>
            </a:r>
            <a:r>
              <a:rPr lang="ar-SA" altLang="en-US" b="1" dirty="0"/>
              <a:t/>
            </a:r>
            <a:br>
              <a:rPr lang="ar-SA" altLang="en-US" b="1" dirty="0"/>
            </a:br>
            <a:r>
              <a:rPr lang="ar-SA" altLang="en-US" u="sng" dirty="0"/>
              <a:t/>
            </a:r>
            <a:br>
              <a:rPr lang="ar-SA" altLang="en-US" u="sng" dirty="0"/>
            </a:br>
            <a:r>
              <a:rPr lang="ar-JO" altLang="en-US" b="1" dirty="0"/>
              <a:t>.</a:t>
            </a:r>
            <a:endParaRPr lang="en-GB" dirty="0"/>
          </a:p>
        </p:txBody>
      </p:sp>
      <p:sp>
        <p:nvSpPr>
          <p:cNvPr id="3" name="Content Placeholder 2"/>
          <p:cNvSpPr>
            <a:spLocks noGrp="1"/>
          </p:cNvSpPr>
          <p:nvPr>
            <p:ph idx="1"/>
          </p:nvPr>
        </p:nvSpPr>
        <p:spPr/>
        <p:txBody>
          <a:bodyPr/>
          <a:lstStyle/>
          <a:p>
            <a:pPr algn="just" rtl="1"/>
            <a:r>
              <a:rPr lang="ar-SA" altLang="en-US" b="1" u="sng" dirty="0" smtClean="0">
                <a:solidFill>
                  <a:srgbClr val="C00000"/>
                </a:solidFill>
              </a:rPr>
              <a:t>2- </a:t>
            </a:r>
            <a:r>
              <a:rPr lang="ar-JO" altLang="en-US" b="1" u="sng" dirty="0" smtClean="0">
                <a:solidFill>
                  <a:srgbClr val="C00000"/>
                </a:solidFill>
              </a:rPr>
              <a:t>السلوك </a:t>
            </a:r>
            <a:r>
              <a:rPr lang="ar-SA" altLang="en-US" b="1" u="sng" dirty="0" smtClean="0">
                <a:solidFill>
                  <a:srgbClr val="C00000"/>
                </a:solidFill>
              </a:rPr>
              <a:t>الاعلامي </a:t>
            </a:r>
            <a:r>
              <a:rPr lang="ar-JO" altLang="en-US" b="1" u="sng" dirty="0" smtClean="0">
                <a:solidFill>
                  <a:srgbClr val="C00000"/>
                </a:solidFill>
              </a:rPr>
              <a:t>السلبي</a:t>
            </a:r>
            <a:endParaRPr lang="en-US" altLang="en-US" b="1" u="sng" dirty="0">
              <a:solidFill>
                <a:srgbClr val="C00000"/>
              </a:solidFill>
            </a:endParaRPr>
          </a:p>
          <a:p>
            <a:pPr algn="just" rtl="1"/>
            <a:r>
              <a:rPr lang="ar-SA" altLang="en-US" dirty="0" smtClean="0"/>
              <a:t>عدم وجود </a:t>
            </a:r>
            <a:r>
              <a:rPr lang="ar-JO" altLang="en-US" dirty="0" smtClean="0"/>
              <a:t> </a:t>
            </a:r>
            <a:r>
              <a:rPr lang="ar-JO" altLang="en-US" dirty="0"/>
              <a:t>هدف في الاتصال</a:t>
            </a:r>
            <a:endParaRPr lang="en-US" altLang="en-US" dirty="0"/>
          </a:p>
          <a:p>
            <a:pPr algn="just" rtl="1"/>
            <a:r>
              <a:rPr lang="ar-JO" altLang="en-US" dirty="0"/>
              <a:t>عدم الاتصال مع الآخرين</a:t>
            </a:r>
            <a:endParaRPr lang="en-US" altLang="en-US" dirty="0"/>
          </a:p>
          <a:p>
            <a:pPr algn="just" rtl="1"/>
            <a:r>
              <a:rPr lang="ar-JO" altLang="en-US" dirty="0"/>
              <a:t>اتصال ضعيف وقليل وغير واضح مع </a:t>
            </a:r>
            <a:r>
              <a:rPr lang="ar-JO" altLang="en-US" dirty="0" smtClean="0"/>
              <a:t>الآخرين</a:t>
            </a:r>
            <a:r>
              <a:rPr lang="ar-SA" altLang="en-US" dirty="0" smtClean="0"/>
              <a:t>.</a:t>
            </a:r>
          </a:p>
          <a:p>
            <a:pPr algn="just" rtl="1"/>
            <a:r>
              <a:rPr lang="ar-SA" altLang="en-US" dirty="0" smtClean="0"/>
              <a:t>عدم المبادرة</a:t>
            </a:r>
          </a:p>
          <a:p>
            <a:pPr marL="0" indent="0" algn="just" rtl="1">
              <a:buNone/>
            </a:pPr>
            <a:endParaRPr lang="en-US" altLang="en-US" dirty="0"/>
          </a:p>
          <a:p>
            <a:endParaRPr lang="en-GB" dirty="0"/>
          </a:p>
        </p:txBody>
      </p:sp>
      <p:sp>
        <p:nvSpPr>
          <p:cNvPr id="4" name="Rectangle 3"/>
          <p:cNvSpPr/>
          <p:nvPr/>
        </p:nvSpPr>
        <p:spPr>
          <a:xfrm>
            <a:off x="8035061" y="6084004"/>
            <a:ext cx="569387" cy="369332"/>
          </a:xfrm>
          <a:prstGeom prst="rect">
            <a:avLst/>
          </a:prstGeom>
        </p:spPr>
        <p:txBody>
          <a:bodyPr wrap="none">
            <a:spAutoFit/>
          </a:bodyPr>
          <a:lstStyle/>
          <a:p>
            <a:fld id="{B7E0F511-3348-4B9E-B151-3E699D73A8BB}" type="slidenum">
              <a:rPr lang="ar-SA" altLang="en-US"/>
              <a:pPr/>
              <a:t>43</a:t>
            </a:fld>
            <a:endParaRPr lang="en-GB"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508518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91476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457200" y="764704"/>
            <a:ext cx="8229600" cy="5183187"/>
          </a:xfrm>
        </p:spPr>
        <p:txBody>
          <a:bodyPr>
            <a:normAutofit fontScale="92500" lnSpcReduction="10000"/>
          </a:bodyPr>
          <a:lstStyle/>
          <a:p>
            <a:pPr marL="0" indent="0" algn="r" rtl="1" eaLnBrk="1" hangingPunct="1">
              <a:buNone/>
            </a:pPr>
            <a:r>
              <a:rPr lang="ar-JO" altLang="en-US" dirty="0" smtClean="0"/>
              <a:t> </a:t>
            </a:r>
            <a:endParaRPr lang="en-US" altLang="en-US" dirty="0" smtClean="0"/>
          </a:p>
          <a:p>
            <a:pPr algn="just" rtl="1" eaLnBrk="1" hangingPunct="1"/>
            <a:r>
              <a:rPr lang="ar-SA" altLang="en-US" b="1" dirty="0" smtClean="0">
                <a:solidFill>
                  <a:srgbClr val="C00000"/>
                </a:solidFill>
              </a:rPr>
              <a:t>3- </a:t>
            </a:r>
            <a:r>
              <a:rPr lang="ar-JO" altLang="en-US" b="1" dirty="0" smtClean="0">
                <a:solidFill>
                  <a:srgbClr val="C00000"/>
                </a:solidFill>
              </a:rPr>
              <a:t>السلوك </a:t>
            </a:r>
            <a:r>
              <a:rPr lang="ar-SA" altLang="en-US" b="1" dirty="0" smtClean="0">
                <a:solidFill>
                  <a:srgbClr val="C00000"/>
                </a:solidFill>
              </a:rPr>
              <a:t>الاعلامي </a:t>
            </a:r>
            <a:r>
              <a:rPr lang="ar-JO" altLang="en-US" b="1" dirty="0" smtClean="0">
                <a:solidFill>
                  <a:srgbClr val="C00000"/>
                </a:solidFill>
              </a:rPr>
              <a:t>العدواني</a:t>
            </a:r>
            <a:endParaRPr lang="en-US" altLang="en-US" dirty="0" smtClean="0">
              <a:solidFill>
                <a:srgbClr val="C00000"/>
              </a:solidFill>
            </a:endParaRPr>
          </a:p>
          <a:p>
            <a:pPr algn="just" rtl="1" eaLnBrk="1" hangingPunct="1"/>
            <a:r>
              <a:rPr lang="ar-JO" altLang="en-US" dirty="0" smtClean="0"/>
              <a:t>الفوقية في التواصل مع الآخرين</a:t>
            </a:r>
            <a:r>
              <a:rPr lang="ar-SA" altLang="en-US" dirty="0" smtClean="0"/>
              <a:t>.</a:t>
            </a:r>
            <a:endParaRPr lang="en-US" altLang="en-US" dirty="0" smtClean="0"/>
          </a:p>
          <a:p>
            <a:pPr algn="just" rtl="1" eaLnBrk="1" hangingPunct="1"/>
            <a:r>
              <a:rPr lang="ar-JO" altLang="en-US" dirty="0" smtClean="0"/>
              <a:t>عدم احترام أراء وأفكار الآخرين</a:t>
            </a:r>
            <a:r>
              <a:rPr lang="ar-SA" altLang="en-US" dirty="0" smtClean="0"/>
              <a:t>.</a:t>
            </a:r>
            <a:endParaRPr lang="en-US" altLang="en-US" dirty="0" smtClean="0"/>
          </a:p>
          <a:p>
            <a:pPr algn="just" rtl="1" eaLnBrk="1" hangingPunct="1"/>
            <a:r>
              <a:rPr lang="ar-JO" altLang="en-US" dirty="0" smtClean="0"/>
              <a:t>التسلط </a:t>
            </a:r>
            <a:r>
              <a:rPr lang="ar-SA" altLang="en-US" dirty="0" smtClean="0"/>
              <a:t> والهجوم </a:t>
            </a:r>
            <a:r>
              <a:rPr lang="ar-JO" altLang="en-US" dirty="0" smtClean="0"/>
              <a:t>على الآخرين</a:t>
            </a:r>
            <a:endParaRPr lang="ar-SA" altLang="en-US" dirty="0" smtClean="0"/>
          </a:p>
          <a:p>
            <a:pPr algn="just" rtl="1" eaLnBrk="1" hangingPunct="1"/>
            <a:r>
              <a:rPr lang="ar-JO" altLang="en-US" dirty="0" smtClean="0"/>
              <a:t>عدم الحوار ومشاركة الآخرين </a:t>
            </a:r>
            <a:r>
              <a:rPr lang="ar-SA" altLang="en-US" dirty="0" smtClean="0"/>
              <a:t>.</a:t>
            </a:r>
          </a:p>
          <a:p>
            <a:pPr algn="just" rtl="1" eaLnBrk="1" hangingPunct="1"/>
            <a:r>
              <a:rPr lang="ar-SA" altLang="en-US" dirty="0" smtClean="0"/>
              <a:t>عدم المصداقية والمراوغة.</a:t>
            </a:r>
          </a:p>
          <a:p>
            <a:pPr algn="just" rtl="1" eaLnBrk="1" hangingPunct="1"/>
            <a:r>
              <a:rPr lang="ar-SA" altLang="en-US" dirty="0" smtClean="0"/>
              <a:t>الابتزاز</a:t>
            </a:r>
          </a:p>
          <a:p>
            <a:pPr algn="just" rtl="1" eaLnBrk="1" hangingPunct="1"/>
            <a:r>
              <a:rPr lang="ar-SA" altLang="en-US" dirty="0" smtClean="0"/>
              <a:t>عدم الالتزام وتحمل المسؤلية .</a:t>
            </a:r>
          </a:p>
          <a:p>
            <a:pPr algn="just" rtl="1"/>
            <a:r>
              <a:rPr lang="ar-SA" altLang="en-US" dirty="0"/>
              <a:t>الانحيازوعدم الصدق في نقل المعلومات</a:t>
            </a:r>
            <a:endParaRPr lang="en-US" altLang="en-US" dirty="0" smtClean="0"/>
          </a:p>
          <a:p>
            <a:pPr algn="r" rtl="1" eaLnBrk="1" hangingPunct="1"/>
            <a:endParaRPr lang="en-US" altLang="en-US" dirty="0" smtClean="0"/>
          </a:p>
        </p:txBody>
      </p:sp>
      <p:sp>
        <p:nvSpPr>
          <p:cNvPr id="4" name="Rectangle 4"/>
          <p:cNvSpPr>
            <a:spLocks noGrp="1" noChangeArrowheads="1"/>
          </p:cNvSpPr>
          <p:nvPr>
            <p:ph type="title"/>
          </p:nvPr>
        </p:nvSpPr>
        <p:spPr>
          <a:xfrm>
            <a:off x="15719" y="0"/>
            <a:ext cx="9144000" cy="1052513"/>
          </a:xfrm>
          <a:solidFill>
            <a:schemeClr val="bg1">
              <a:lumMod val="95000"/>
            </a:schemeClr>
          </a:solidFill>
          <a:ln>
            <a:solidFill>
              <a:srgbClr val="C00000"/>
            </a:solidFill>
          </a:ln>
        </p:spPr>
        <p:txBody>
          <a:bodyPr>
            <a:normAutofit fontScale="90000"/>
          </a:bodyPr>
          <a:lstStyle/>
          <a:p>
            <a:pPr>
              <a:defRPr/>
            </a:pPr>
            <a:r>
              <a:rPr lang="ar-SA" altLang="en-US" sz="3600" b="1" dirty="0" smtClean="0"/>
              <a:t/>
            </a:r>
            <a:br>
              <a:rPr lang="ar-SA" altLang="en-US" sz="3600" b="1" dirty="0" smtClean="0"/>
            </a:br>
            <a:r>
              <a:rPr lang="ar-SA" altLang="en-US" sz="3600" b="1" dirty="0" smtClean="0"/>
              <a:t/>
            </a:r>
            <a:br>
              <a:rPr lang="ar-SA" altLang="en-US" sz="3600" b="1" dirty="0" smtClean="0"/>
            </a:br>
            <a:r>
              <a:rPr lang="ar-JO" altLang="en-US" sz="3600" b="1" dirty="0" smtClean="0"/>
              <a:t>أنماط السلوكيات </a:t>
            </a:r>
            <a:r>
              <a:rPr lang="ar-SA" altLang="en-US" sz="3600" b="1" dirty="0" smtClean="0"/>
              <a:t> الاعلامية  </a:t>
            </a:r>
            <a:r>
              <a:rPr lang="ar-JO" altLang="en-US" sz="3600" b="1" dirty="0" smtClean="0"/>
              <a:t>الشخصية</a:t>
            </a:r>
            <a:r>
              <a:rPr lang="ar-SA" altLang="en-US" sz="3600" b="1" dirty="0" smtClean="0"/>
              <a:t/>
            </a:r>
            <a:br>
              <a:rPr lang="ar-SA" altLang="en-US" sz="3600" b="1" dirty="0" smtClean="0"/>
            </a:br>
            <a:r>
              <a:rPr lang="ar-SA" altLang="en-US" sz="3600" u="sng" dirty="0" smtClean="0"/>
              <a:t/>
            </a:r>
            <a:br>
              <a:rPr lang="ar-SA" altLang="en-US" sz="3600" u="sng" dirty="0" smtClean="0"/>
            </a:br>
            <a:r>
              <a:rPr lang="ar-JO" altLang="en-US" sz="3600" b="1" dirty="0" smtClean="0"/>
              <a:t>.</a:t>
            </a:r>
            <a:endParaRPr lang="en-US" altLang="en-US" sz="3600" b="1" dirty="0" smtClean="0"/>
          </a:p>
        </p:txBody>
      </p:sp>
      <p:sp>
        <p:nvSpPr>
          <p:cNvPr id="5120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2C70E1E0-9EF4-4940-BC8B-EDDFC24CB87F}" type="slidenum">
              <a:rPr lang="ar-SA" altLang="en-US" sz="1400" smtClean="0"/>
              <a:pPr eaLnBrk="1" hangingPunct="1">
                <a:spcBef>
                  <a:spcPct val="0"/>
                </a:spcBef>
                <a:buFontTx/>
                <a:buNone/>
              </a:pPr>
              <a:t>44</a:t>
            </a:fld>
            <a:endParaRPr lang="en-US" altLang="en-US" sz="1400" dirty="0" smtClean="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15719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3465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3"/>
          <p:cNvSpPr>
            <a:spLocks noGrp="1" noChangeArrowheads="1"/>
          </p:cNvSpPr>
          <p:nvPr>
            <p:ph idx="1"/>
          </p:nvPr>
        </p:nvSpPr>
        <p:spPr>
          <a:xfrm>
            <a:off x="533400" y="-99392"/>
            <a:ext cx="8229600" cy="6172200"/>
          </a:xfrm>
        </p:spPr>
        <p:txBody>
          <a:bodyPr/>
          <a:lstStyle/>
          <a:p>
            <a:pPr eaLnBrk="1" hangingPunct="1"/>
            <a:endParaRPr lang="ar-JO" dirty="0" smtClean="0"/>
          </a:p>
          <a:p>
            <a:pPr eaLnBrk="1" hangingPunct="1"/>
            <a:endParaRPr lang="ar-JO" dirty="0" smtClean="0"/>
          </a:p>
          <a:p>
            <a:pPr eaLnBrk="1" hangingPunct="1"/>
            <a:endParaRPr lang="ar-JO" dirty="0" smtClean="0"/>
          </a:p>
          <a:p>
            <a:pPr algn="ctr" eaLnBrk="1" hangingPunct="1">
              <a:buFont typeface="Wingdings" pitchFamily="2" charset="2"/>
              <a:buNone/>
            </a:pPr>
            <a:r>
              <a:rPr lang="ar-SA" sz="3600" b="1" dirty="0" smtClean="0"/>
              <a:t>موا</a:t>
            </a:r>
            <a:r>
              <a:rPr lang="ar-JO" sz="3600" b="1" dirty="0" smtClean="0"/>
              <a:t>صفــات</a:t>
            </a:r>
            <a:r>
              <a:rPr lang="ar-SA" sz="3600" b="1" dirty="0" smtClean="0"/>
              <a:t> القائم بالاتصال الاعلامي</a:t>
            </a:r>
            <a:endParaRPr lang="ar-JO" sz="3600" b="1" dirty="0" smtClean="0"/>
          </a:p>
          <a:p>
            <a:pPr algn="ctr" eaLnBrk="1" hangingPunct="1">
              <a:buFont typeface="Wingdings" pitchFamily="2" charset="2"/>
              <a:buNone/>
            </a:pPr>
            <a:endParaRPr lang="en-US" b="1" dirty="0" smtClean="0">
              <a:cs typeface="Tahoma" pitchFamily="34" charset="0"/>
            </a:endParaRPr>
          </a:p>
        </p:txBody>
      </p:sp>
      <p:sp>
        <p:nvSpPr>
          <p:cNvPr id="5" name="Slide Number Placeholder 3"/>
          <p:cNvSpPr>
            <a:spLocks noGrp="1"/>
          </p:cNvSpPr>
          <p:nvPr>
            <p:ph type="sldNum" sz="quarter" idx="12"/>
          </p:nvPr>
        </p:nvSpPr>
        <p:spPr/>
        <p:txBody>
          <a:bodyPr/>
          <a:lstStyle/>
          <a:p>
            <a:pPr>
              <a:defRPr/>
            </a:pPr>
            <a:fld id="{D69B0FC2-0140-443B-A262-B8D6849E0071}" type="slidenum">
              <a:rPr lang="ar-SA"/>
              <a:pPr>
                <a:defRPr/>
              </a:pPr>
              <a:t>45</a:t>
            </a:fld>
            <a:endParaRPr lang="en-US" dirty="0"/>
          </a:p>
        </p:txBody>
      </p:sp>
      <p:sp>
        <p:nvSpPr>
          <p:cNvPr id="203780" name="Oval 6"/>
          <p:cNvSpPr>
            <a:spLocks noChangeArrowheads="1"/>
          </p:cNvSpPr>
          <p:nvPr/>
        </p:nvSpPr>
        <p:spPr bwMode="auto">
          <a:xfrm>
            <a:off x="5292080" y="2852936"/>
            <a:ext cx="3200400" cy="1295400"/>
          </a:xfrm>
          <a:prstGeom prst="ellipse">
            <a:avLst/>
          </a:prstGeom>
          <a:solidFill>
            <a:schemeClr val="bg1">
              <a:lumMod val="95000"/>
            </a:schemeClr>
          </a:solidFill>
          <a:ln w="9525">
            <a:solidFill>
              <a:srgbClr val="FF0000"/>
            </a:solidFill>
            <a:round/>
            <a:headEnd/>
            <a:tailEnd/>
          </a:ln>
        </p:spPr>
        <p:txBody>
          <a:bodyPr wrap="none" anchor="ctr"/>
          <a:lstStyle/>
          <a:p>
            <a:pPr algn="ctr"/>
            <a:r>
              <a:rPr lang="ar-JO" sz="3600" b="1" dirty="0">
                <a:latin typeface="Algerian" pitchFamily="82" charset="0"/>
              </a:rPr>
              <a:t>ادارية</a:t>
            </a:r>
            <a:endParaRPr lang="en-US" sz="3600" b="1" dirty="0">
              <a:latin typeface="Algerian" pitchFamily="82" charset="0"/>
            </a:endParaRPr>
          </a:p>
        </p:txBody>
      </p:sp>
      <p:sp>
        <p:nvSpPr>
          <p:cNvPr id="203781" name="Oval 7"/>
          <p:cNvSpPr>
            <a:spLocks noChangeArrowheads="1"/>
          </p:cNvSpPr>
          <p:nvPr/>
        </p:nvSpPr>
        <p:spPr bwMode="auto">
          <a:xfrm>
            <a:off x="1259632" y="2823592"/>
            <a:ext cx="3048000" cy="1219200"/>
          </a:xfrm>
          <a:prstGeom prst="ellipse">
            <a:avLst/>
          </a:prstGeom>
          <a:solidFill>
            <a:schemeClr val="bg1">
              <a:lumMod val="95000"/>
            </a:schemeClr>
          </a:solidFill>
          <a:ln w="9525">
            <a:solidFill>
              <a:srgbClr val="FF0000"/>
            </a:solidFill>
            <a:round/>
            <a:headEnd/>
            <a:tailEnd/>
          </a:ln>
        </p:spPr>
        <p:txBody>
          <a:bodyPr wrap="none" anchor="ctr"/>
          <a:lstStyle/>
          <a:p>
            <a:pPr algn="ctr"/>
            <a:r>
              <a:rPr lang="ar-JO" sz="3600" b="1" dirty="0">
                <a:latin typeface="Algerian" pitchFamily="82" charset="0"/>
              </a:rPr>
              <a:t>شخصية</a:t>
            </a:r>
            <a:endParaRPr lang="en-US" sz="3600" b="1" dirty="0">
              <a:latin typeface="Algerian" pitchFamily="82" charset="0"/>
            </a:endParaRPr>
          </a:p>
        </p:txBody>
      </p:sp>
      <p:pic>
        <p:nvPicPr>
          <p:cNvPr id="6"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2909" y="508518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087800"/>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3"/>
          <p:cNvSpPr>
            <a:spLocks noGrp="1" noChangeArrowheads="1"/>
          </p:cNvSpPr>
          <p:nvPr>
            <p:ph idx="1"/>
          </p:nvPr>
        </p:nvSpPr>
        <p:spPr>
          <a:xfrm>
            <a:off x="533400" y="0"/>
            <a:ext cx="8229600" cy="6248400"/>
          </a:xfrm>
        </p:spPr>
        <p:txBody>
          <a:bodyPr>
            <a:normAutofit/>
          </a:bodyPr>
          <a:lstStyle/>
          <a:p>
            <a:pPr marL="609600" indent="-609600" algn="r" rtl="1" eaLnBrk="1" hangingPunct="1"/>
            <a:endParaRPr lang="ar-JO" dirty="0" smtClean="0"/>
          </a:p>
          <a:p>
            <a:pPr marL="609600" indent="-609600" algn="r" rtl="1" eaLnBrk="1" hangingPunct="1">
              <a:buFont typeface="Wingdings" pitchFamily="2" charset="2"/>
              <a:buNone/>
            </a:pPr>
            <a:r>
              <a:rPr lang="ar-SA" sz="2800" b="1" u="sng" dirty="0" smtClean="0">
                <a:solidFill>
                  <a:srgbClr val="C00000"/>
                </a:solidFill>
              </a:rPr>
              <a:t>المهارات </a:t>
            </a:r>
            <a:r>
              <a:rPr lang="ar-JO" sz="2800" b="1" u="sng" dirty="0" smtClean="0">
                <a:solidFill>
                  <a:srgbClr val="C00000"/>
                </a:solidFill>
              </a:rPr>
              <a:t>الادارية </a:t>
            </a:r>
            <a:r>
              <a:rPr lang="ar-JO" sz="2800" b="1" dirty="0" smtClean="0"/>
              <a:t>–:</a:t>
            </a:r>
          </a:p>
          <a:p>
            <a:pPr marL="609600" indent="-609600" algn="r" rtl="1" eaLnBrk="1" hangingPunct="1">
              <a:buFontTx/>
              <a:buAutoNum type="arabicPeriod"/>
            </a:pPr>
            <a:r>
              <a:rPr lang="ar-JO" sz="2800" dirty="0" smtClean="0"/>
              <a:t>معرفة بالأنظمة والتعليمات وسياسات العمل</a:t>
            </a:r>
            <a:r>
              <a:rPr lang="ar-SA" sz="2800" dirty="0" smtClean="0"/>
              <a:t> .ومعرفة القوانين والمبادئ التي تحكم العمل الاعلامي.</a:t>
            </a:r>
          </a:p>
          <a:p>
            <a:pPr marL="609600" indent="-609600" algn="r" rtl="1">
              <a:buFontTx/>
              <a:buAutoNum type="arabicPeriod"/>
            </a:pPr>
            <a:r>
              <a:rPr lang="ar-JO" sz="2800" dirty="0"/>
              <a:t>كفاءة عالية في التخصص </a:t>
            </a:r>
            <a:r>
              <a:rPr lang="ar-SA" sz="2800" dirty="0" smtClean="0"/>
              <a:t> الاعلامي  </a:t>
            </a:r>
            <a:r>
              <a:rPr lang="ar-JO" sz="2800" dirty="0" smtClean="0"/>
              <a:t>المهني</a:t>
            </a:r>
            <a:r>
              <a:rPr lang="ar-SA" sz="2800" dirty="0" smtClean="0"/>
              <a:t>.</a:t>
            </a:r>
            <a:endParaRPr lang="ar-JO" sz="2800" dirty="0" smtClean="0"/>
          </a:p>
          <a:p>
            <a:pPr marL="609600" indent="-609600" algn="r" rtl="1" eaLnBrk="1" hangingPunct="1">
              <a:buFontTx/>
              <a:buAutoNum type="arabicPeriod"/>
            </a:pPr>
            <a:r>
              <a:rPr lang="ar-JO" sz="2800" dirty="0" smtClean="0"/>
              <a:t>معرفة كاملة بالصلاحيات والمسؤوليات وعلاقات العمل</a:t>
            </a:r>
            <a:r>
              <a:rPr lang="ar-SA" sz="2800" dirty="0" smtClean="0"/>
              <a:t>.</a:t>
            </a:r>
            <a:endParaRPr lang="ar-JO" sz="2800" dirty="0" smtClean="0"/>
          </a:p>
          <a:p>
            <a:pPr marL="609600" indent="-609600" algn="r" rtl="1" eaLnBrk="1" hangingPunct="1">
              <a:buFontTx/>
              <a:buAutoNum type="arabicPeriod"/>
            </a:pPr>
            <a:r>
              <a:rPr lang="ar-JO" sz="2800" dirty="0" smtClean="0"/>
              <a:t>اتخاذ القرارات في المواقف العاجلة </a:t>
            </a:r>
            <a:r>
              <a:rPr lang="ar-SA" sz="2800" dirty="0" smtClean="0"/>
              <a:t> </a:t>
            </a:r>
            <a:r>
              <a:rPr lang="ar-JO" sz="2800" dirty="0" smtClean="0"/>
              <a:t>دون تردد</a:t>
            </a:r>
            <a:r>
              <a:rPr lang="ar-SA" sz="2800" dirty="0" smtClean="0"/>
              <a:t>.</a:t>
            </a:r>
            <a:endParaRPr lang="ar-JO" sz="2800" dirty="0" smtClean="0"/>
          </a:p>
          <a:p>
            <a:pPr marL="609600" indent="-609600" algn="r" rtl="1" eaLnBrk="1" hangingPunct="1">
              <a:buFontTx/>
              <a:buAutoNum type="arabicPeriod"/>
            </a:pPr>
            <a:r>
              <a:rPr lang="ar-JO" sz="2800" dirty="0" smtClean="0"/>
              <a:t>الحزم ، وسرعة البت في شؤون العمل</a:t>
            </a:r>
            <a:r>
              <a:rPr lang="ar-SA" sz="2800" dirty="0" smtClean="0"/>
              <a:t>.</a:t>
            </a:r>
            <a:endParaRPr lang="ar-JO" sz="2800" dirty="0" smtClean="0"/>
          </a:p>
          <a:p>
            <a:pPr marL="609600" indent="-609600" algn="r" rtl="1" eaLnBrk="1" hangingPunct="1">
              <a:buFontTx/>
              <a:buAutoNum type="arabicPeriod"/>
            </a:pPr>
            <a:r>
              <a:rPr lang="ar-JO" sz="2800" dirty="0" smtClean="0"/>
              <a:t>المواظبة والانتظام في العمل ليكون قدوة للأفراد</a:t>
            </a:r>
            <a:r>
              <a:rPr lang="ar-SA" sz="2800" dirty="0" smtClean="0"/>
              <a:t>.</a:t>
            </a:r>
            <a:endParaRPr lang="ar-JO" sz="2800" dirty="0" smtClean="0"/>
          </a:p>
          <a:p>
            <a:pPr marL="609600" indent="-609600" algn="r" rtl="1" eaLnBrk="1" hangingPunct="1">
              <a:buFontTx/>
              <a:buAutoNum type="arabicPeriod"/>
            </a:pPr>
            <a:r>
              <a:rPr lang="ar-JO" sz="2800" dirty="0" smtClean="0"/>
              <a:t>العدالة والمصارحة في مواجهة ا</a:t>
            </a:r>
            <a:r>
              <a:rPr lang="ar-SA" sz="2800" dirty="0" smtClean="0"/>
              <a:t>لاخرين .</a:t>
            </a:r>
            <a:endParaRPr lang="ar-JO" sz="2800" dirty="0" smtClean="0"/>
          </a:p>
          <a:p>
            <a:pPr marL="609600" indent="-609600" algn="r" rtl="1" eaLnBrk="1" hangingPunct="1">
              <a:buFontTx/>
              <a:buAutoNum type="arabicPeriod"/>
            </a:pPr>
            <a:r>
              <a:rPr lang="ar-JO" sz="2800" dirty="0" smtClean="0"/>
              <a:t>تجنب الاستئثار بالسلطة</a:t>
            </a:r>
            <a:r>
              <a:rPr lang="ar-SA" sz="2800" dirty="0" smtClean="0"/>
              <a:t>.</a:t>
            </a:r>
            <a:endParaRPr lang="ar-JO" sz="2800" dirty="0" smtClean="0"/>
          </a:p>
          <a:p>
            <a:pPr marL="609600" indent="-609600" algn="r" rtl="1" eaLnBrk="1" hangingPunct="1">
              <a:buFontTx/>
              <a:buAutoNum type="arabicPeriod"/>
            </a:pPr>
            <a:r>
              <a:rPr lang="ar-SA" sz="2800" dirty="0" smtClean="0"/>
              <a:t>وهو الذي يحدد اهدافه</a:t>
            </a:r>
            <a:endParaRPr lang="en-US" sz="2800" dirty="0" smtClean="0"/>
          </a:p>
        </p:txBody>
      </p:sp>
      <p:sp>
        <p:nvSpPr>
          <p:cNvPr id="3" name="Slide Number Placeholder 3"/>
          <p:cNvSpPr>
            <a:spLocks noGrp="1"/>
          </p:cNvSpPr>
          <p:nvPr>
            <p:ph type="sldNum" sz="quarter" idx="12"/>
          </p:nvPr>
        </p:nvSpPr>
        <p:spPr/>
        <p:txBody>
          <a:bodyPr/>
          <a:lstStyle/>
          <a:p>
            <a:pPr>
              <a:defRPr/>
            </a:pPr>
            <a:fld id="{8A978240-C933-4827-AE24-99BEA913D811}" type="slidenum">
              <a:rPr lang="ar-SA"/>
              <a:pPr>
                <a:defRPr/>
              </a:pPr>
              <a:t>46</a:t>
            </a:fld>
            <a:endParaRPr lang="en-US"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4417046"/>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3"/>
          <p:cNvSpPr>
            <a:spLocks noGrp="1" noChangeArrowheads="1"/>
          </p:cNvSpPr>
          <p:nvPr>
            <p:ph idx="1"/>
          </p:nvPr>
        </p:nvSpPr>
        <p:spPr>
          <a:xfrm>
            <a:off x="609600" y="0"/>
            <a:ext cx="8229600" cy="6248400"/>
          </a:xfrm>
        </p:spPr>
        <p:txBody>
          <a:bodyPr>
            <a:normAutofit lnSpcReduction="10000"/>
          </a:bodyPr>
          <a:lstStyle/>
          <a:p>
            <a:pPr marL="609600" indent="-609600" algn="r" rtl="1" eaLnBrk="1" hangingPunct="1"/>
            <a:endParaRPr lang="ar-JO" dirty="0" smtClean="0"/>
          </a:p>
          <a:p>
            <a:pPr marL="609600" indent="-609600" algn="r" rtl="1" eaLnBrk="1" hangingPunct="1">
              <a:buFont typeface="Wingdings" pitchFamily="2" charset="2"/>
              <a:buNone/>
            </a:pPr>
            <a:r>
              <a:rPr lang="ar-SA" sz="2800" b="1" u="sng" dirty="0" smtClean="0">
                <a:solidFill>
                  <a:srgbClr val="C00000"/>
                </a:solidFill>
              </a:rPr>
              <a:t>المهارات </a:t>
            </a:r>
            <a:r>
              <a:rPr lang="ar-JO" sz="2800" b="1" u="sng" dirty="0" smtClean="0">
                <a:solidFill>
                  <a:srgbClr val="C00000"/>
                </a:solidFill>
              </a:rPr>
              <a:t>الشخصية </a:t>
            </a:r>
            <a:r>
              <a:rPr lang="ar-JO" b="1" dirty="0" smtClean="0"/>
              <a:t>:</a:t>
            </a:r>
          </a:p>
          <a:p>
            <a:pPr marL="609600" indent="-609600" algn="r" rtl="1" eaLnBrk="1" hangingPunct="1">
              <a:buFontTx/>
              <a:buAutoNum type="arabicPeriod"/>
            </a:pPr>
            <a:r>
              <a:rPr lang="ar-JO" sz="2800" dirty="0" smtClean="0"/>
              <a:t>السمعة الطيبة والأمانة والأخلاق الحميدة</a:t>
            </a:r>
            <a:r>
              <a:rPr lang="ar-SA" sz="2800" dirty="0" smtClean="0"/>
              <a:t>.</a:t>
            </a:r>
            <a:endParaRPr lang="ar-JO" sz="2800" dirty="0" smtClean="0"/>
          </a:p>
          <a:p>
            <a:pPr marL="609600" indent="-609600" algn="r" rtl="1" eaLnBrk="1" hangingPunct="1">
              <a:buFontTx/>
              <a:buAutoNum type="arabicPeriod"/>
            </a:pPr>
            <a:r>
              <a:rPr lang="ar-JO" sz="2800" dirty="0" smtClean="0"/>
              <a:t>الهدوء والاتزان والتعقل عند اتخاذ ا</a:t>
            </a:r>
            <a:r>
              <a:rPr lang="ar-SA" sz="2800" dirty="0" smtClean="0"/>
              <a:t> </a:t>
            </a:r>
            <a:r>
              <a:rPr lang="ar-JO" sz="2800" dirty="0" smtClean="0"/>
              <a:t>قرار</a:t>
            </a:r>
            <a:r>
              <a:rPr lang="ar-SA" sz="2800" dirty="0" smtClean="0"/>
              <a:t> النشر او البث</a:t>
            </a:r>
            <a:endParaRPr lang="ar-JO" sz="2800" dirty="0" smtClean="0"/>
          </a:p>
          <a:p>
            <a:pPr marL="609600" indent="-609600" algn="r" rtl="1" eaLnBrk="1" hangingPunct="1">
              <a:buFontTx/>
              <a:buAutoNum type="arabicPeriod"/>
            </a:pPr>
            <a:r>
              <a:rPr lang="ar-JO" sz="2800" dirty="0" smtClean="0"/>
              <a:t>المرونة وسعة الأفق</a:t>
            </a:r>
            <a:r>
              <a:rPr lang="ar-SA" sz="2800" dirty="0" smtClean="0"/>
              <a:t>.</a:t>
            </a:r>
          </a:p>
          <a:p>
            <a:pPr marL="609600" indent="-609600" algn="r" rtl="1" eaLnBrk="1" hangingPunct="1">
              <a:buFontTx/>
              <a:buAutoNum type="arabicPeriod"/>
            </a:pPr>
            <a:r>
              <a:rPr lang="ar-SA" sz="2800" dirty="0" smtClean="0"/>
              <a:t>الحس الصحفي </a:t>
            </a:r>
            <a:endParaRPr lang="ar-JO" sz="2800" dirty="0" smtClean="0"/>
          </a:p>
          <a:p>
            <a:pPr marL="609600" indent="-609600" algn="r" rtl="1" eaLnBrk="1" hangingPunct="1">
              <a:buFontTx/>
              <a:buAutoNum type="arabicPeriod"/>
            </a:pPr>
            <a:r>
              <a:rPr lang="ar-SA" sz="2800" dirty="0" smtClean="0"/>
              <a:t>ذو علاقات عامة متواصلة مع اوساط الجمهور المستهدف.</a:t>
            </a:r>
            <a:endParaRPr lang="ar-JO" sz="2800" dirty="0" smtClean="0"/>
          </a:p>
          <a:p>
            <a:pPr marL="609600" indent="-609600" algn="r" rtl="1" eaLnBrk="1" hangingPunct="1">
              <a:buFontTx/>
              <a:buAutoNum type="arabicPeriod"/>
            </a:pPr>
            <a:r>
              <a:rPr lang="ar-JO" sz="2800" dirty="0" smtClean="0"/>
              <a:t>المظهر</a:t>
            </a:r>
            <a:r>
              <a:rPr lang="ar-SA" sz="2800" dirty="0" smtClean="0"/>
              <a:t>الجيد</a:t>
            </a:r>
            <a:endParaRPr lang="ar-JO" sz="2800" dirty="0" smtClean="0"/>
          </a:p>
          <a:p>
            <a:pPr marL="609600" indent="-609600" algn="r" rtl="1" eaLnBrk="1" hangingPunct="1">
              <a:buFontTx/>
              <a:buAutoNum type="arabicPeriod"/>
            </a:pPr>
            <a:r>
              <a:rPr lang="ar-JO" sz="2800" dirty="0" smtClean="0"/>
              <a:t>احترام </a:t>
            </a:r>
            <a:r>
              <a:rPr lang="ar-SA" sz="2800" dirty="0" smtClean="0"/>
              <a:t> اراء  </a:t>
            </a:r>
            <a:r>
              <a:rPr lang="ar-JO" sz="2800" dirty="0" smtClean="0"/>
              <a:t>الغير</a:t>
            </a:r>
            <a:r>
              <a:rPr lang="ar-SA" sz="2800" dirty="0" smtClean="0"/>
              <a:t>.</a:t>
            </a:r>
            <a:endParaRPr lang="ar-JO" sz="2800" dirty="0" smtClean="0"/>
          </a:p>
          <a:p>
            <a:pPr marL="609600" indent="-609600" algn="r" rtl="1" eaLnBrk="1" hangingPunct="1">
              <a:buFontTx/>
              <a:buAutoNum type="arabicPeriod"/>
            </a:pPr>
            <a:r>
              <a:rPr lang="ar-SA" sz="2800" dirty="0" smtClean="0"/>
              <a:t>المبادرة </a:t>
            </a:r>
            <a:r>
              <a:rPr lang="ar-JO" sz="2800" dirty="0" smtClean="0"/>
              <a:t>في</a:t>
            </a:r>
            <a:r>
              <a:rPr lang="ar-SA" sz="2800" dirty="0" smtClean="0"/>
              <a:t> الاتصال   .</a:t>
            </a:r>
            <a:endParaRPr lang="ar-JO" sz="2800" dirty="0" smtClean="0"/>
          </a:p>
          <a:p>
            <a:pPr marL="609600" indent="-609600" algn="r" rtl="1">
              <a:buFontTx/>
              <a:buAutoNum type="arabicPeriod"/>
            </a:pPr>
            <a:r>
              <a:rPr lang="ar-JO" sz="2800" dirty="0" smtClean="0"/>
              <a:t>القدرة على ابتكار</a:t>
            </a:r>
            <a:r>
              <a:rPr lang="ar-SA" sz="2800" dirty="0" smtClean="0"/>
              <a:t>.</a:t>
            </a:r>
            <a:r>
              <a:rPr lang="ar-JO" sz="2800" dirty="0" smtClean="0"/>
              <a:t> </a:t>
            </a:r>
            <a:r>
              <a:rPr lang="ar-SA" sz="2800" dirty="0" smtClean="0"/>
              <a:t>وال</a:t>
            </a:r>
            <a:r>
              <a:rPr lang="ar-JO" sz="2800" dirty="0" smtClean="0"/>
              <a:t>قدرة </a:t>
            </a:r>
            <a:r>
              <a:rPr lang="ar-JO" sz="2800" dirty="0"/>
              <a:t>على اكتشاف الأخطاء</a:t>
            </a:r>
            <a:r>
              <a:rPr lang="ar-SA" sz="2800" dirty="0" smtClean="0"/>
              <a:t>.</a:t>
            </a:r>
            <a:endParaRPr lang="ar-JO" sz="2800" dirty="0" smtClean="0"/>
          </a:p>
          <a:p>
            <a:pPr marL="609600" indent="-609600" algn="r" rtl="1" eaLnBrk="1" hangingPunct="1">
              <a:buFontTx/>
              <a:buAutoNum type="arabicPeriod"/>
            </a:pPr>
            <a:r>
              <a:rPr lang="ar-JO" sz="2800" dirty="0" smtClean="0"/>
              <a:t>التعاون والعلاقات الجيدة مع</a:t>
            </a:r>
            <a:r>
              <a:rPr lang="ar-SA" sz="2800" dirty="0" smtClean="0"/>
              <a:t> جميع وسائل الاعلام.</a:t>
            </a:r>
            <a:endParaRPr lang="ar-JO" sz="2800" dirty="0" smtClean="0"/>
          </a:p>
        </p:txBody>
      </p:sp>
      <p:sp>
        <p:nvSpPr>
          <p:cNvPr id="3" name="Slide Number Placeholder 3"/>
          <p:cNvSpPr>
            <a:spLocks noGrp="1"/>
          </p:cNvSpPr>
          <p:nvPr>
            <p:ph type="sldNum" sz="quarter" idx="12"/>
          </p:nvPr>
        </p:nvSpPr>
        <p:spPr/>
        <p:txBody>
          <a:bodyPr/>
          <a:lstStyle/>
          <a:p>
            <a:pPr>
              <a:defRPr/>
            </a:pPr>
            <a:fld id="{3C354B35-CCCA-4904-AD40-DACAA5CE56AE}" type="slidenum">
              <a:rPr lang="ar-SA"/>
              <a:pPr>
                <a:defRPr/>
              </a:pPr>
              <a:t>47</a:t>
            </a:fld>
            <a:endParaRPr lang="en-US"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0310054"/>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0" y="2276475"/>
            <a:ext cx="9144000" cy="1285875"/>
          </a:xfrm>
        </p:spPr>
        <p:style>
          <a:lnRef idx="1">
            <a:schemeClr val="dk1"/>
          </a:lnRef>
          <a:fillRef idx="2">
            <a:schemeClr val="dk1"/>
          </a:fillRef>
          <a:effectRef idx="1">
            <a:schemeClr val="dk1"/>
          </a:effectRef>
          <a:fontRef idx="minor">
            <a:schemeClr val="dk1"/>
          </a:fontRef>
        </p:style>
        <p:txBody>
          <a:bodyPr>
            <a:normAutofit/>
          </a:bodyPr>
          <a:lstStyle/>
          <a:p>
            <a:pPr algn="ctr" rtl="1">
              <a:defRPr/>
            </a:pPr>
            <a:r>
              <a:rPr lang="ar-SA" altLang="en-US" sz="4000" b="1" dirty="0" smtClean="0">
                <a:solidFill>
                  <a:srgbClr val="C00000"/>
                </a:solidFill>
              </a:rPr>
              <a:t>دورالحملات  </a:t>
            </a:r>
            <a:r>
              <a:rPr lang="ar-IQ" altLang="en-US" sz="4000" b="1" dirty="0" smtClean="0">
                <a:solidFill>
                  <a:srgbClr val="C00000"/>
                </a:solidFill>
              </a:rPr>
              <a:t>الاعلام</a:t>
            </a:r>
            <a:r>
              <a:rPr lang="ar-SA" altLang="en-US" sz="4000" b="1" dirty="0" smtClean="0">
                <a:solidFill>
                  <a:srgbClr val="C00000"/>
                </a:solidFill>
              </a:rPr>
              <a:t>ية في خدمة </a:t>
            </a:r>
            <a:r>
              <a:rPr lang="ar-SA" altLang="en-US" sz="4000" b="1" dirty="0">
                <a:solidFill>
                  <a:srgbClr val="C00000"/>
                </a:solidFill>
              </a:rPr>
              <a:t>المجتمع</a:t>
            </a:r>
            <a:endParaRPr lang="en-GB" altLang="en-US" sz="4000" dirty="0" smtClean="0">
              <a:solidFill>
                <a:srgbClr val="C00000"/>
              </a:solidFill>
            </a:endParaRPr>
          </a:p>
        </p:txBody>
      </p:sp>
      <p:sp>
        <p:nvSpPr>
          <p:cNvPr id="6451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980D6D42-1B47-43D4-9A71-2E8C1609254F}" type="slidenum">
              <a:rPr lang="ar-SA" altLang="en-US" sz="1400" smtClean="0"/>
              <a:pPr eaLnBrk="1" hangingPunct="1">
                <a:spcBef>
                  <a:spcPct val="0"/>
                </a:spcBef>
                <a:buFontTx/>
                <a:buNone/>
              </a:pPr>
              <a:t>48</a:t>
            </a:fld>
            <a:endParaRPr lang="en-US" altLang="en-US" sz="1400" dirty="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0127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C00000"/>
            </a:solidFill>
          </a:ln>
        </p:spPr>
        <p:txBody>
          <a:bodyPr>
            <a:normAutofit/>
          </a:bodyPr>
          <a:lstStyle/>
          <a:p>
            <a:r>
              <a:rPr lang="ar-SA" sz="4000" b="1" dirty="0" smtClean="0"/>
              <a:t>للمناقشة</a:t>
            </a:r>
            <a:endParaRPr lang="en-GB" sz="4000" b="1" dirty="0"/>
          </a:p>
        </p:txBody>
      </p:sp>
      <p:sp>
        <p:nvSpPr>
          <p:cNvPr id="3" name="Content Placeholder 2"/>
          <p:cNvSpPr>
            <a:spLocks noGrp="1"/>
          </p:cNvSpPr>
          <p:nvPr>
            <p:ph idx="1"/>
          </p:nvPr>
        </p:nvSpPr>
        <p:spPr>
          <a:xfrm>
            <a:off x="457200" y="1999381"/>
            <a:ext cx="8229600" cy="4525963"/>
          </a:xfrm>
        </p:spPr>
        <p:txBody>
          <a:bodyPr/>
          <a:lstStyle/>
          <a:p>
            <a:pPr algn="ctr" rtl="1"/>
            <a:r>
              <a:rPr lang="ar-SA" dirty="0" smtClean="0"/>
              <a:t>هل لدى مؤسستكم جهة مختصة في الاعلام؟</a:t>
            </a:r>
          </a:p>
          <a:p>
            <a:pPr algn="ctr" rtl="1"/>
            <a:r>
              <a:rPr lang="ar-SA" dirty="0" smtClean="0"/>
              <a:t>هل هي دائرة ام قسم تابع لدائرة العلاقات العامة ام شخص مستقل تابع للمدير العام؟</a:t>
            </a:r>
            <a:endParaRPr lang="en-US" dirty="0" smtClean="0"/>
          </a:p>
          <a:p>
            <a:pPr algn="ctr" rtl="1"/>
            <a:r>
              <a:rPr lang="ar-SA" dirty="0" smtClean="0">
                <a:solidFill>
                  <a:srgbClr val="C00000"/>
                </a:solidFill>
              </a:rPr>
              <a:t>ماهي مهامها؟</a:t>
            </a:r>
            <a:endParaRPr lang="en-GB" dirty="0">
              <a:solidFill>
                <a:srgbClr val="C00000"/>
              </a:solidFill>
            </a:endParaRPr>
          </a:p>
        </p:txBody>
      </p:sp>
      <p:sp>
        <p:nvSpPr>
          <p:cNvPr id="4" name="Rectangle 3"/>
          <p:cNvSpPr/>
          <p:nvPr/>
        </p:nvSpPr>
        <p:spPr>
          <a:xfrm>
            <a:off x="7963053" y="6156012"/>
            <a:ext cx="569387" cy="369332"/>
          </a:xfrm>
          <a:prstGeom prst="rect">
            <a:avLst/>
          </a:prstGeom>
        </p:spPr>
        <p:txBody>
          <a:bodyPr wrap="none">
            <a:spAutoFit/>
          </a:bodyPr>
          <a:lstStyle/>
          <a:p>
            <a:fld id="{B7E0F511-3348-4B9E-B151-3E699D73A8BB}" type="slidenum">
              <a:rPr lang="ar-SA" altLang="en-US"/>
              <a:pPr/>
              <a:t>49</a:t>
            </a:fld>
            <a:endParaRPr lang="en-GB"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531781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3945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type="subTitle" idx="1"/>
          </p:nvPr>
        </p:nvSpPr>
        <p:spPr>
          <a:xfrm>
            <a:off x="304800" y="1484784"/>
            <a:ext cx="8083550" cy="4035425"/>
          </a:xfrm>
        </p:spPr>
        <p:txBody>
          <a:bodyPr/>
          <a:lstStyle/>
          <a:p>
            <a:pPr algn="r"/>
            <a:endParaRPr lang="en-US" altLang="en-US" sz="2400" dirty="0" smtClean="0">
              <a:solidFill>
                <a:schemeClr val="tx1"/>
              </a:solidFill>
            </a:endParaRPr>
          </a:p>
          <a:p>
            <a:pPr algn="r"/>
            <a:r>
              <a:rPr lang="ar-SY" altLang="en-US" sz="2400" dirty="0" smtClean="0">
                <a:solidFill>
                  <a:schemeClr val="tx1"/>
                </a:solidFill>
              </a:rPr>
              <a:t>7- استراتيجيات تطوير المنتجات والخدمات</a:t>
            </a:r>
            <a:r>
              <a:rPr lang="ar-SA" altLang="en-US" sz="2400" dirty="0" smtClean="0">
                <a:solidFill>
                  <a:schemeClr val="tx1"/>
                </a:solidFill>
              </a:rPr>
              <a:t> </a:t>
            </a:r>
            <a:r>
              <a:rPr lang="ar-SY" altLang="en-US" sz="2400" dirty="0" smtClean="0">
                <a:solidFill>
                  <a:schemeClr val="tx1"/>
                </a:solidFill>
              </a:rPr>
              <a:t>(التجزئة)</a:t>
            </a:r>
            <a:endParaRPr lang="en-US" altLang="en-US" sz="2400" dirty="0" smtClean="0">
              <a:solidFill>
                <a:schemeClr val="tx1"/>
              </a:solidFill>
            </a:endParaRPr>
          </a:p>
          <a:p>
            <a:pPr algn="r"/>
            <a:r>
              <a:rPr lang="ar-SY" altLang="en-US" sz="2400" dirty="0" smtClean="0">
                <a:solidFill>
                  <a:schemeClr val="tx1"/>
                </a:solidFill>
              </a:rPr>
              <a:t>8-</a:t>
            </a:r>
            <a:r>
              <a:rPr lang="ar-SA" altLang="en-US" sz="2400" dirty="0" smtClean="0">
                <a:solidFill>
                  <a:schemeClr val="tx1"/>
                </a:solidFill>
              </a:rPr>
              <a:t>صياغة </a:t>
            </a:r>
            <a:r>
              <a:rPr lang="ar-SY" altLang="en-US" sz="2400" dirty="0" smtClean="0">
                <a:solidFill>
                  <a:schemeClr val="tx1"/>
                </a:solidFill>
              </a:rPr>
              <a:t>ادلة الحوكمة المؤسسية.</a:t>
            </a:r>
            <a:endParaRPr lang="en-US" altLang="en-US" sz="2400" dirty="0" smtClean="0">
              <a:solidFill>
                <a:schemeClr val="tx1"/>
              </a:solidFill>
            </a:endParaRPr>
          </a:p>
          <a:p>
            <a:pPr algn="r"/>
            <a:r>
              <a:rPr lang="ar-SA" altLang="en-US" sz="2400" dirty="0" smtClean="0">
                <a:solidFill>
                  <a:schemeClr val="tx1"/>
                </a:solidFill>
              </a:rPr>
              <a:t>9–ادارة مشاريع تاسيس مصارف اردنية في سورية والبحرين والجزائر.</a:t>
            </a:r>
          </a:p>
          <a:p>
            <a:pPr algn="r"/>
            <a:r>
              <a:rPr lang="ar-SA" altLang="en-US" sz="2400" dirty="0" smtClean="0">
                <a:solidFill>
                  <a:schemeClr val="tx1"/>
                </a:solidFill>
              </a:rPr>
              <a:t>10- ادارة  مشاريع اعادة هيكلة وهندسة عدة مؤسسات ومصارف عربية .</a:t>
            </a:r>
          </a:p>
          <a:p>
            <a:pPr algn="r"/>
            <a:r>
              <a:rPr lang="ar-SA" altLang="en-US" sz="2400" dirty="0" smtClean="0">
                <a:solidFill>
                  <a:schemeClr val="tx1"/>
                </a:solidFill>
              </a:rPr>
              <a:t>11- رئاسة تحرير  مطبوعات ومجلات  اقتصادية عربية .</a:t>
            </a:r>
          </a:p>
          <a:p>
            <a:pPr algn="r"/>
            <a:r>
              <a:rPr lang="ar-SA" altLang="en-US" sz="2400" dirty="0" smtClean="0">
                <a:solidFill>
                  <a:schemeClr val="tx1"/>
                </a:solidFill>
              </a:rPr>
              <a:t>12- اعداد الحملات الاعلامية.</a:t>
            </a:r>
          </a:p>
          <a:p>
            <a:pPr algn="r"/>
            <a:endParaRPr lang="ar-SA" altLang="en-US" sz="2400" dirty="0" smtClean="0">
              <a:solidFill>
                <a:schemeClr val="tx1"/>
              </a:solidFill>
            </a:endParaRPr>
          </a:p>
          <a:p>
            <a:pPr algn="r"/>
            <a:endParaRPr lang="en-US" altLang="en-US" sz="2400" dirty="0" smtClean="0">
              <a:solidFill>
                <a:schemeClr val="tx1"/>
              </a:solidFill>
            </a:endParaRPr>
          </a:p>
        </p:txBody>
      </p:sp>
      <p:pic>
        <p:nvPicPr>
          <p:cNvPr id="7171" name="Picture 2" descr="http://www.webbuildersuk.co.uk/communities/7/004/009/103/567/images/4547396096_525x18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5"/>
          <p:cNvSpPr>
            <a:spLocks noChangeArrowheads="1"/>
          </p:cNvSpPr>
          <p:nvPr/>
        </p:nvSpPr>
        <p:spPr bwMode="auto">
          <a:xfrm>
            <a:off x="0" y="304800"/>
            <a:ext cx="6858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SA" altLang="en-US" sz="2400" dirty="0">
                <a:solidFill>
                  <a:schemeClr val="bg1"/>
                </a:solidFill>
              </a:rPr>
              <a:t>محمد ابوزيد-     </a:t>
            </a:r>
          </a:p>
          <a:p>
            <a:pPr algn="ctr" eaLnBrk="1" hangingPunct="1">
              <a:spcBef>
                <a:spcPct val="0"/>
              </a:spcBef>
              <a:buFontTx/>
              <a:buNone/>
            </a:pPr>
            <a:r>
              <a:rPr lang="ar-SA" altLang="en-US" sz="2400" dirty="0">
                <a:solidFill>
                  <a:schemeClr val="bg1"/>
                </a:solidFill>
              </a:rPr>
              <a:t> المستشار لشؤون التخطيط الاستراتيجي والتسويق                        والعلاقات العامة والاعلام</a:t>
            </a:r>
            <a:endParaRPr lang="en-US" altLang="en-US" sz="2400" dirty="0">
              <a:solidFill>
                <a:schemeClr val="bg1"/>
              </a:solidFill>
            </a:endParaRPr>
          </a:p>
        </p:txBody>
      </p:sp>
      <p:sp>
        <p:nvSpPr>
          <p:cNvPr id="717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C6399FF3-C095-4A64-958D-9F8C07DFB596}" type="slidenum">
              <a:rPr lang="ar-SA" altLang="en-US" sz="1400" smtClean="0"/>
              <a:pPr eaLnBrk="1" hangingPunct="1">
                <a:spcBef>
                  <a:spcPct val="0"/>
                </a:spcBef>
                <a:buFontTx/>
                <a:buNone/>
              </a:pPr>
              <a:t>5</a:t>
            </a:fld>
            <a:endParaRPr lang="en-US" altLang="en-US" sz="1400" dirty="0" smtClean="0"/>
          </a:p>
        </p:txBody>
      </p:sp>
    </p:spTree>
    <p:extLst>
      <p:ext uri="{BB962C8B-B14F-4D97-AF65-F5344CB8AC3E}">
        <p14:creationId xmlns:p14="http://schemas.microsoft.com/office/powerpoint/2010/main" val="78091008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0" y="-26988"/>
            <a:ext cx="9144000" cy="1143001"/>
          </a:xfrm>
          <a:solidFill>
            <a:schemeClr val="bg1">
              <a:lumMod val="95000"/>
            </a:schemeClr>
          </a:solidFill>
          <a:ln>
            <a:solidFill>
              <a:srgbClr val="C00000"/>
            </a:solidFill>
          </a:ln>
        </p:spPr>
        <p:txBody>
          <a:bodyPr/>
          <a:lstStyle/>
          <a:p>
            <a:pPr rtl="1" eaLnBrk="1" hangingPunct="1">
              <a:defRPr/>
            </a:pPr>
            <a:r>
              <a:rPr lang="ar-SA" altLang="en-US" sz="3600" b="1" dirty="0" smtClean="0"/>
              <a:t>دور </a:t>
            </a:r>
            <a:r>
              <a:rPr lang="ar-IQ" altLang="en-US" sz="3600" b="1" dirty="0" smtClean="0"/>
              <a:t>الاعلام</a:t>
            </a:r>
            <a:r>
              <a:rPr lang="ar-SA" altLang="en-US" sz="3600" b="1" dirty="0" smtClean="0"/>
              <a:t> في  خدمة المجتمع</a:t>
            </a:r>
            <a:endParaRPr lang="en-US" altLang="en-US" sz="3600" b="1" dirty="0" smtClean="0"/>
          </a:p>
        </p:txBody>
      </p:sp>
      <p:sp>
        <p:nvSpPr>
          <p:cNvPr id="65539" name="Rectangle 3"/>
          <p:cNvSpPr>
            <a:spLocks noGrp="1" noChangeArrowheads="1"/>
          </p:cNvSpPr>
          <p:nvPr>
            <p:ph type="body" idx="1"/>
          </p:nvPr>
        </p:nvSpPr>
        <p:spPr>
          <a:xfrm>
            <a:off x="304800" y="1600200"/>
            <a:ext cx="8610600" cy="5029200"/>
          </a:xfrm>
          <a:solidFill>
            <a:schemeClr val="bg1"/>
          </a:solidFill>
        </p:spPr>
        <p:txBody>
          <a:bodyPr>
            <a:normAutofit/>
          </a:bodyPr>
          <a:lstStyle/>
          <a:p>
            <a:pPr marL="457200" indent="-457200" algn="just" rtl="1" eaLnBrk="1" hangingPunct="1">
              <a:lnSpc>
                <a:spcPct val="90000"/>
              </a:lnSpc>
              <a:buFont typeface="+mj-lt"/>
              <a:buAutoNum type="arabicPeriod"/>
              <a:defRPr/>
            </a:pPr>
            <a:r>
              <a:rPr lang="ar-IQ" altLang="en-US" sz="2400" dirty="0" smtClean="0"/>
              <a:t>يعتبر الاعلام وسيلة فعالة في التأثير ب</a:t>
            </a:r>
            <a:r>
              <a:rPr lang="ar-SA" altLang="en-US" sz="2400" dirty="0" smtClean="0"/>
              <a:t>افراد المجتمع</a:t>
            </a:r>
            <a:r>
              <a:rPr lang="ar-IQ" altLang="en-US" sz="2400" dirty="0" smtClean="0"/>
              <a:t> وتوجيه افكاره</a:t>
            </a:r>
            <a:r>
              <a:rPr lang="ar-SA" altLang="en-US" sz="2400" dirty="0" smtClean="0"/>
              <a:t> وتعديل اتجاهاته</a:t>
            </a:r>
            <a:r>
              <a:rPr lang="ar-IQ" altLang="en-US" sz="2400" dirty="0" smtClean="0"/>
              <a:t>.</a:t>
            </a:r>
            <a:endParaRPr lang="ar-SA" altLang="en-US" sz="2400" dirty="0" smtClean="0"/>
          </a:p>
          <a:p>
            <a:pPr marL="457200" indent="-457200" algn="just" rtl="1" eaLnBrk="1" hangingPunct="1">
              <a:lnSpc>
                <a:spcPct val="90000"/>
              </a:lnSpc>
              <a:buFont typeface="+mj-lt"/>
              <a:buAutoNum type="arabicPeriod"/>
              <a:defRPr/>
            </a:pPr>
            <a:endParaRPr lang="ar-IQ" altLang="en-US" sz="2400" dirty="0" smtClean="0"/>
          </a:p>
          <a:p>
            <a:pPr marL="457200" indent="-457200" algn="just" rtl="1" eaLnBrk="1" hangingPunct="1">
              <a:lnSpc>
                <a:spcPct val="90000"/>
              </a:lnSpc>
              <a:buFont typeface="+mj-lt"/>
              <a:buAutoNum type="arabicPeriod"/>
              <a:defRPr/>
            </a:pPr>
            <a:r>
              <a:rPr lang="ar-IQ" altLang="en-US" sz="2400" dirty="0" smtClean="0"/>
              <a:t>يهدف الاعلام الى اعطاء الجمهور المعلومات الصحيحة عن اعمال وأنشطة المؤسسة لكسب ثقة الجمهور.</a:t>
            </a:r>
            <a:endParaRPr lang="ar-SA" altLang="en-US" sz="2400" dirty="0" smtClean="0"/>
          </a:p>
          <a:p>
            <a:pPr marL="457200" indent="-457200" algn="just" rtl="1" eaLnBrk="1" hangingPunct="1">
              <a:lnSpc>
                <a:spcPct val="90000"/>
              </a:lnSpc>
              <a:buFont typeface="+mj-lt"/>
              <a:buAutoNum type="arabicPeriod"/>
              <a:defRPr/>
            </a:pPr>
            <a:endParaRPr lang="ar-IQ" altLang="en-US" sz="2400" dirty="0" smtClean="0"/>
          </a:p>
          <a:p>
            <a:pPr marL="457200" indent="-457200" algn="just" rtl="1" eaLnBrk="1" hangingPunct="1">
              <a:lnSpc>
                <a:spcPct val="90000"/>
              </a:lnSpc>
              <a:buFont typeface="+mj-lt"/>
              <a:buAutoNum type="arabicPeriod"/>
              <a:defRPr/>
            </a:pPr>
            <a:r>
              <a:rPr lang="ar-IQ" altLang="en-US" sz="2400" dirty="0" smtClean="0"/>
              <a:t>ليس هدف الاعلام كسب رضا الجمهور وإنما ايضاح واقع </a:t>
            </a:r>
            <a:r>
              <a:rPr lang="ar-SA" altLang="en-US" sz="2400" dirty="0" smtClean="0"/>
              <a:t>عمل </a:t>
            </a:r>
            <a:r>
              <a:rPr lang="ar-IQ" altLang="en-US" sz="2400" dirty="0" smtClean="0"/>
              <a:t>المؤسسة للجمهور.</a:t>
            </a:r>
            <a:endParaRPr lang="ar-SA" altLang="en-US" sz="2400" dirty="0" smtClean="0"/>
          </a:p>
          <a:p>
            <a:pPr marL="0" indent="0" algn="just" rtl="1" eaLnBrk="1" hangingPunct="1">
              <a:lnSpc>
                <a:spcPct val="90000"/>
              </a:lnSpc>
              <a:buNone/>
              <a:defRPr/>
            </a:pPr>
            <a:endParaRPr lang="ar-IQ" altLang="en-US" sz="2400" dirty="0" smtClean="0"/>
          </a:p>
          <a:p>
            <a:pPr marL="0" indent="0" algn="just" rtl="1" eaLnBrk="1" hangingPunct="1">
              <a:lnSpc>
                <a:spcPct val="90000"/>
              </a:lnSpc>
              <a:buNone/>
              <a:defRPr/>
            </a:pPr>
            <a:r>
              <a:rPr lang="ar-SA" altLang="en-US" sz="2400" dirty="0" smtClean="0"/>
              <a:t>4-</a:t>
            </a:r>
            <a:r>
              <a:rPr lang="ar-IQ" altLang="en-US" sz="2400" dirty="0" smtClean="0"/>
              <a:t>العلاقات العامة تهدف الى تحقيق المصلحة الخاصة </a:t>
            </a:r>
            <a:r>
              <a:rPr lang="ar-SA" altLang="en-US" sz="2400" dirty="0" smtClean="0"/>
              <a:t>مع </a:t>
            </a:r>
            <a:r>
              <a:rPr lang="ar-IQ" altLang="en-US" sz="2400" dirty="0" smtClean="0"/>
              <a:t>مراعاة المصلحة العامة.</a:t>
            </a:r>
            <a:endParaRPr lang="ar-SA" altLang="en-US" sz="2400" dirty="0" smtClean="0"/>
          </a:p>
          <a:p>
            <a:pPr marL="0" indent="0" algn="just" rtl="1" eaLnBrk="1" hangingPunct="1">
              <a:lnSpc>
                <a:spcPct val="90000"/>
              </a:lnSpc>
              <a:buNone/>
              <a:defRPr/>
            </a:pPr>
            <a:endParaRPr lang="ar-IQ" altLang="en-US" sz="2400" dirty="0" smtClean="0"/>
          </a:p>
          <a:p>
            <a:pPr marL="0" indent="0" algn="just" rtl="1" eaLnBrk="1" hangingPunct="1">
              <a:lnSpc>
                <a:spcPct val="90000"/>
              </a:lnSpc>
              <a:buNone/>
              <a:defRPr/>
            </a:pPr>
            <a:r>
              <a:rPr lang="ar-SA" altLang="en-US" sz="2400" dirty="0" smtClean="0"/>
              <a:t>5- </a:t>
            </a:r>
            <a:r>
              <a:rPr lang="ar-IQ" altLang="en-US" sz="2400" dirty="0" smtClean="0"/>
              <a:t>ان كسب ثقة الجماهير يعتمد على مدى صدق الاسلوب الاعلامي وتجنب ايصال المعلومة الخاطئة الى الجمهور. </a:t>
            </a:r>
            <a:endParaRPr lang="en-US" altLang="en-US" sz="2400" dirty="0" smtClean="0"/>
          </a:p>
        </p:txBody>
      </p:sp>
      <p:sp>
        <p:nvSpPr>
          <p:cNvPr id="65540" name="Slide Number Placeholder 1"/>
          <p:cNvSpPr>
            <a:spLocks noGrp="1"/>
          </p:cNvSpPr>
          <p:nvPr>
            <p:ph type="sldNum" sz="quarter" idx="12"/>
          </p:nvPr>
        </p:nvSpPr>
        <p:spPr>
          <a:solidFill>
            <a:schemeClr val="bg1"/>
          </a:solidFill>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defRPr/>
            </a:pPr>
            <a:fld id="{905CCBBD-A748-4823-8C46-E453588D915D}" type="slidenum">
              <a:rPr lang="ar-SA" altLang="en-US" sz="1400" smtClean="0"/>
              <a:pPr eaLnBrk="1" hangingPunct="1">
                <a:spcBef>
                  <a:spcPct val="0"/>
                </a:spcBef>
                <a:buFontTx/>
                <a:buNone/>
                <a:defRPr/>
              </a:pPr>
              <a:t>50</a:t>
            </a:fld>
            <a:endParaRPr lang="en-US" altLang="en-US" sz="1400"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566124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0498247"/>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0" y="-26988"/>
            <a:ext cx="9144000" cy="1152526"/>
          </a:xfrm>
          <a:solidFill>
            <a:schemeClr val="bg1">
              <a:lumMod val="95000"/>
            </a:schemeClr>
          </a:solidFill>
          <a:ln>
            <a:solidFill>
              <a:srgbClr val="C00000"/>
            </a:solidFill>
          </a:ln>
        </p:spPr>
        <p:txBody>
          <a:bodyPr/>
          <a:lstStyle/>
          <a:p>
            <a:pPr>
              <a:defRPr/>
            </a:pPr>
            <a:r>
              <a:rPr lang="ar-KW" altLang="en-US" sz="3200" b="1" dirty="0" smtClean="0"/>
              <a:t>ما هو الدور الذي تلعبه وسائل الإعلام في الحياة المعاصرة </a:t>
            </a:r>
            <a:r>
              <a:rPr lang="ar-KW" altLang="en-US" sz="2800" b="1" dirty="0" smtClean="0"/>
              <a:t>؟</a:t>
            </a:r>
            <a:endParaRPr lang="en-US" altLang="en-US" sz="2800" b="1" dirty="0" smtClean="0"/>
          </a:p>
        </p:txBody>
      </p:sp>
      <p:sp>
        <p:nvSpPr>
          <p:cNvPr id="37891" name="Rectangle 3"/>
          <p:cNvSpPr>
            <a:spLocks noGrp="1" noChangeArrowheads="1"/>
          </p:cNvSpPr>
          <p:nvPr>
            <p:ph type="subTitle" idx="1"/>
          </p:nvPr>
        </p:nvSpPr>
        <p:spPr>
          <a:xfrm>
            <a:off x="395536" y="1716088"/>
            <a:ext cx="8640514" cy="3657600"/>
          </a:xfrm>
        </p:spPr>
        <p:txBody>
          <a:bodyPr>
            <a:noAutofit/>
          </a:bodyPr>
          <a:lstStyle/>
          <a:p>
            <a:pPr rtl="1">
              <a:defRPr/>
            </a:pPr>
            <a:r>
              <a:rPr lang="ar-KW" altLang="en-US" sz="2400" dirty="0" smtClean="0">
                <a:solidFill>
                  <a:schemeClr val="tx1"/>
                </a:solidFill>
              </a:rPr>
              <a:t>وسائل الإعلام قوة تؤثر على سلوك</a:t>
            </a:r>
            <a:r>
              <a:rPr lang="ar-SA" altLang="en-US" sz="2400" dirty="0" smtClean="0">
                <a:solidFill>
                  <a:schemeClr val="tx1"/>
                </a:solidFill>
              </a:rPr>
              <a:t> الافراد والمؤسسات</a:t>
            </a:r>
            <a:r>
              <a:rPr lang="ar-KW" altLang="en-US" sz="2400" dirty="0" smtClean="0">
                <a:solidFill>
                  <a:schemeClr val="tx1"/>
                </a:solidFill>
              </a:rPr>
              <a:t>،وتلعب دورا في الحياة </a:t>
            </a:r>
            <a:endParaRPr lang="ar-SA" altLang="en-US" sz="2400" dirty="0" smtClean="0">
              <a:solidFill>
                <a:schemeClr val="tx1"/>
              </a:solidFill>
            </a:endParaRPr>
          </a:p>
          <a:p>
            <a:pPr rtl="1">
              <a:defRPr/>
            </a:pPr>
            <a:r>
              <a:rPr lang="ar-KW" altLang="en-US" sz="2400" dirty="0" smtClean="0">
                <a:solidFill>
                  <a:schemeClr val="tx1"/>
                </a:solidFill>
              </a:rPr>
              <a:t>السياسية والإجتماعية ،</a:t>
            </a:r>
            <a:r>
              <a:rPr lang="ar-SA" altLang="en-US" sz="2400" dirty="0" smtClean="0">
                <a:solidFill>
                  <a:schemeClr val="tx1"/>
                </a:solidFill>
              </a:rPr>
              <a:t> </a:t>
            </a:r>
            <a:r>
              <a:rPr lang="ar-KW" altLang="en-US" sz="2400" dirty="0" smtClean="0">
                <a:solidFill>
                  <a:schemeClr val="tx1"/>
                </a:solidFill>
              </a:rPr>
              <a:t>وتغير سياسات </a:t>
            </a:r>
            <a:r>
              <a:rPr lang="ar-SA" altLang="en-US" sz="2400" dirty="0" smtClean="0">
                <a:solidFill>
                  <a:schemeClr val="tx1"/>
                </a:solidFill>
              </a:rPr>
              <a:t>مؤسسات و </a:t>
            </a:r>
            <a:r>
              <a:rPr lang="ar-KW" altLang="en-US" sz="2400" dirty="0" smtClean="0">
                <a:solidFill>
                  <a:schemeClr val="tx1"/>
                </a:solidFill>
              </a:rPr>
              <a:t>حكومات.</a:t>
            </a:r>
            <a:endParaRPr lang="ar-SA" altLang="en-US" sz="2400" dirty="0" smtClean="0">
              <a:solidFill>
                <a:schemeClr val="tx1"/>
              </a:solidFill>
            </a:endParaRPr>
          </a:p>
          <a:p>
            <a:pPr rtl="1">
              <a:defRPr/>
            </a:pPr>
            <a:endParaRPr lang="ar-MA" altLang="en-US" sz="2400" dirty="0">
              <a:solidFill>
                <a:schemeClr val="tx1"/>
              </a:solidFill>
            </a:endParaRPr>
          </a:p>
          <a:p>
            <a:pPr rtl="1" eaLnBrk="1" hangingPunct="1">
              <a:spcBef>
                <a:spcPct val="0"/>
              </a:spcBef>
              <a:defRPr/>
            </a:pPr>
            <a:r>
              <a:rPr lang="ar-MA" altLang="en-US" sz="2400" b="1" dirty="0">
                <a:solidFill>
                  <a:schemeClr val="tx1"/>
                </a:solidFill>
              </a:rPr>
              <a:t>الإعلام يدعم ثلاث  كتل لتحقيق وانتشار مفهوم المواطنة و هى</a:t>
            </a:r>
            <a:r>
              <a:rPr lang="ar-SA" altLang="en-US" sz="2400" dirty="0" smtClean="0">
                <a:solidFill>
                  <a:schemeClr val="tx1"/>
                </a:solidFill>
              </a:rPr>
              <a:t>:</a:t>
            </a:r>
          </a:p>
          <a:p>
            <a:pPr rtl="1" eaLnBrk="1" hangingPunct="1">
              <a:spcBef>
                <a:spcPct val="0"/>
              </a:spcBef>
              <a:defRPr/>
            </a:pPr>
            <a:endParaRPr lang="ar-SA" altLang="en-US" sz="2400" b="1" dirty="0">
              <a:solidFill>
                <a:schemeClr val="tx1"/>
              </a:solidFill>
            </a:endParaRPr>
          </a:p>
          <a:p>
            <a:pPr marL="342900" indent="-342900" rtl="1" eaLnBrk="1" hangingPunct="1">
              <a:spcBef>
                <a:spcPct val="0"/>
              </a:spcBef>
              <a:buFont typeface="Wingdings" panose="05000000000000000000" pitchFamily="2" charset="2"/>
              <a:buChar char="§"/>
              <a:defRPr/>
            </a:pPr>
            <a:r>
              <a:rPr lang="ar-MA" altLang="en-US" sz="2400" b="1" dirty="0">
                <a:solidFill>
                  <a:schemeClr val="tx1"/>
                </a:solidFill>
              </a:rPr>
              <a:t> كتلة الحقوق السياسية </a:t>
            </a:r>
            <a:r>
              <a:rPr lang="ar-MA" altLang="en-US" sz="2400" dirty="0">
                <a:solidFill>
                  <a:schemeClr val="tx1"/>
                </a:solidFill>
              </a:rPr>
              <a:t>التى تسمح للمواطن </a:t>
            </a:r>
            <a:r>
              <a:rPr lang="ar-MA" altLang="en-US" sz="2400" dirty="0" smtClean="0">
                <a:solidFill>
                  <a:schemeClr val="tx1"/>
                </a:solidFill>
              </a:rPr>
              <a:t>فى</a:t>
            </a:r>
            <a:r>
              <a:rPr lang="ar-SA" altLang="en-US" sz="2400" dirty="0" smtClean="0">
                <a:solidFill>
                  <a:schemeClr val="tx1"/>
                </a:solidFill>
              </a:rPr>
              <a:t> المشاركة في</a:t>
            </a:r>
            <a:r>
              <a:rPr lang="ar-MA" altLang="en-US" sz="2400" dirty="0" smtClean="0">
                <a:solidFill>
                  <a:schemeClr val="tx1"/>
                </a:solidFill>
              </a:rPr>
              <a:t> صن</a:t>
            </a:r>
            <a:r>
              <a:rPr lang="ar-SA" altLang="en-US" sz="2400" dirty="0" smtClean="0">
                <a:solidFill>
                  <a:schemeClr val="tx1"/>
                </a:solidFill>
              </a:rPr>
              <a:t>ا</a:t>
            </a:r>
            <a:r>
              <a:rPr lang="ar-MA" altLang="en-US" sz="2400" dirty="0" smtClean="0">
                <a:solidFill>
                  <a:schemeClr val="tx1"/>
                </a:solidFill>
              </a:rPr>
              <a:t>ع</a:t>
            </a:r>
            <a:r>
              <a:rPr lang="ar-SA" altLang="en-US" sz="2400" dirty="0" smtClean="0">
                <a:solidFill>
                  <a:schemeClr val="tx1"/>
                </a:solidFill>
              </a:rPr>
              <a:t>ة</a:t>
            </a:r>
            <a:r>
              <a:rPr lang="ar-MA" altLang="en-US" sz="2400" dirty="0" smtClean="0">
                <a:solidFill>
                  <a:schemeClr val="tx1"/>
                </a:solidFill>
              </a:rPr>
              <a:t> </a:t>
            </a:r>
            <a:r>
              <a:rPr lang="ar-MA" altLang="en-US" sz="2400" dirty="0">
                <a:solidFill>
                  <a:schemeClr val="tx1"/>
                </a:solidFill>
              </a:rPr>
              <a:t>مستقبل </a:t>
            </a:r>
            <a:r>
              <a:rPr lang="ar-MA" altLang="en-US" sz="2400" dirty="0" smtClean="0">
                <a:solidFill>
                  <a:schemeClr val="tx1"/>
                </a:solidFill>
              </a:rPr>
              <a:t>الوطن</a:t>
            </a:r>
            <a:endParaRPr lang="ar-SA" altLang="en-US" sz="2400" dirty="0" smtClean="0">
              <a:solidFill>
                <a:schemeClr val="tx1"/>
              </a:solidFill>
            </a:endParaRPr>
          </a:p>
          <a:p>
            <a:pPr rtl="1" eaLnBrk="1" hangingPunct="1">
              <a:spcBef>
                <a:spcPct val="0"/>
              </a:spcBef>
              <a:defRPr/>
            </a:pPr>
            <a:endParaRPr lang="ar-SA" altLang="en-US" sz="2400" dirty="0">
              <a:solidFill>
                <a:schemeClr val="tx1"/>
              </a:solidFill>
            </a:endParaRPr>
          </a:p>
          <a:p>
            <a:pPr marL="342900" indent="-342900" rtl="1" eaLnBrk="1" hangingPunct="1">
              <a:spcBef>
                <a:spcPct val="0"/>
              </a:spcBef>
              <a:buFont typeface="Wingdings" panose="05000000000000000000" pitchFamily="2" charset="2"/>
              <a:buChar char="§"/>
              <a:defRPr/>
            </a:pPr>
            <a:r>
              <a:rPr lang="ar-MA" altLang="en-US" sz="2400" b="1" dirty="0">
                <a:solidFill>
                  <a:schemeClr val="tx1"/>
                </a:solidFill>
              </a:rPr>
              <a:t>وكتلة</a:t>
            </a:r>
            <a:r>
              <a:rPr lang="ar-MA" altLang="en-US" sz="2400" dirty="0">
                <a:solidFill>
                  <a:schemeClr val="tx1"/>
                </a:solidFill>
              </a:rPr>
              <a:t> </a:t>
            </a:r>
            <a:r>
              <a:rPr lang="ar-MA" altLang="en-US" sz="2400" b="1" dirty="0">
                <a:solidFill>
                  <a:schemeClr val="tx1"/>
                </a:solidFill>
              </a:rPr>
              <a:t>الحقوق المدنية </a:t>
            </a:r>
            <a:r>
              <a:rPr lang="ar-MA" altLang="en-US" sz="2400" dirty="0">
                <a:solidFill>
                  <a:schemeClr val="tx1"/>
                </a:solidFill>
              </a:rPr>
              <a:t>التى تتعلق بالعقيدة وحرية التعبير عن </a:t>
            </a:r>
            <a:r>
              <a:rPr lang="ar-MA" altLang="en-US" sz="2400" dirty="0" smtClean="0">
                <a:solidFill>
                  <a:schemeClr val="tx1"/>
                </a:solidFill>
              </a:rPr>
              <a:t>الراى</a:t>
            </a:r>
            <a:r>
              <a:rPr lang="ar-SA" altLang="en-US" sz="2400" dirty="0" smtClean="0">
                <a:solidFill>
                  <a:schemeClr val="tx1"/>
                </a:solidFill>
              </a:rPr>
              <a:t>.</a:t>
            </a:r>
          </a:p>
          <a:p>
            <a:pPr marL="342900" indent="-342900" rtl="1" eaLnBrk="1" hangingPunct="1">
              <a:spcBef>
                <a:spcPct val="0"/>
              </a:spcBef>
              <a:buFont typeface="Wingdings" panose="05000000000000000000" pitchFamily="2" charset="2"/>
              <a:buChar char="§"/>
              <a:defRPr/>
            </a:pPr>
            <a:endParaRPr lang="ar-MA" altLang="en-US" sz="2400" dirty="0">
              <a:solidFill>
                <a:schemeClr val="tx1"/>
              </a:solidFill>
            </a:endParaRPr>
          </a:p>
          <a:p>
            <a:pPr marL="342900" indent="-342900" rtl="1" eaLnBrk="1" hangingPunct="1">
              <a:spcBef>
                <a:spcPct val="0"/>
              </a:spcBef>
              <a:buFont typeface="Wingdings" panose="05000000000000000000" pitchFamily="2" charset="2"/>
              <a:buChar char="§"/>
              <a:defRPr/>
            </a:pPr>
            <a:r>
              <a:rPr lang="ar-MA" altLang="en-US" sz="2400" b="1" dirty="0">
                <a:solidFill>
                  <a:schemeClr val="tx1"/>
                </a:solidFill>
              </a:rPr>
              <a:t>اخيرا كتلة الحقوق الاجتماعية </a:t>
            </a:r>
            <a:r>
              <a:rPr lang="ar-MA" altLang="en-US" sz="2400" dirty="0">
                <a:solidFill>
                  <a:schemeClr val="tx1"/>
                </a:solidFill>
              </a:rPr>
              <a:t>التى تضمن </a:t>
            </a:r>
            <a:r>
              <a:rPr lang="ar-MA" altLang="en-US" sz="2400" dirty="0" smtClean="0">
                <a:solidFill>
                  <a:schemeClr val="tx1"/>
                </a:solidFill>
              </a:rPr>
              <a:t>رفاه</a:t>
            </a:r>
            <a:r>
              <a:rPr lang="ar-SA" altLang="en-US" sz="2400" dirty="0" smtClean="0">
                <a:solidFill>
                  <a:schemeClr val="tx1"/>
                </a:solidFill>
              </a:rPr>
              <a:t>ي</a:t>
            </a:r>
            <a:r>
              <a:rPr lang="ar-MA" altLang="en-US" sz="2400" dirty="0" smtClean="0">
                <a:solidFill>
                  <a:schemeClr val="tx1"/>
                </a:solidFill>
              </a:rPr>
              <a:t>ة </a:t>
            </a:r>
            <a:r>
              <a:rPr lang="ar-MA" altLang="en-US" sz="2400" dirty="0">
                <a:solidFill>
                  <a:schemeClr val="tx1"/>
                </a:solidFill>
              </a:rPr>
              <a:t>المواطن</a:t>
            </a:r>
            <a:endParaRPr lang="ar-SA" altLang="en-US" sz="2400" dirty="0">
              <a:solidFill>
                <a:schemeClr val="tx1"/>
              </a:solidFill>
            </a:endParaRPr>
          </a:p>
          <a:p>
            <a:pPr rtl="1">
              <a:defRPr/>
            </a:pPr>
            <a:r>
              <a:rPr lang="ar-SA" altLang="en-US" sz="2400" dirty="0" smtClean="0">
                <a:solidFill>
                  <a:schemeClr val="tx1"/>
                </a:solidFill>
              </a:rPr>
              <a:t> </a:t>
            </a:r>
            <a:endParaRPr lang="en-US" altLang="en-US" sz="2400" dirty="0" smtClean="0">
              <a:solidFill>
                <a:schemeClr val="tx1"/>
              </a:solidFill>
            </a:endParaRPr>
          </a:p>
        </p:txBody>
      </p:sp>
      <p:sp>
        <p:nvSpPr>
          <p:cNvPr id="2" name="Rectangle 1"/>
          <p:cNvSpPr/>
          <p:nvPr/>
        </p:nvSpPr>
        <p:spPr>
          <a:xfrm>
            <a:off x="7747029" y="6084004"/>
            <a:ext cx="569387" cy="369332"/>
          </a:xfrm>
          <a:prstGeom prst="rect">
            <a:avLst/>
          </a:prstGeom>
        </p:spPr>
        <p:txBody>
          <a:bodyPr wrap="none">
            <a:spAutoFit/>
          </a:bodyPr>
          <a:lstStyle/>
          <a:p>
            <a:fld id="{B7E0F511-3348-4B9E-B151-3E699D73A8BB}" type="slidenum">
              <a:rPr lang="ar-SA" altLang="en-US"/>
              <a:pPr/>
              <a:t>51</a:t>
            </a:fld>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584957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5614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slide(fromLeft)">
                                      <p:cBhvr>
                                        <p:cTn id="7" dur="500"/>
                                        <p:tgtEl>
                                          <p:spTgt spid="378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Effect transition="in" filter="slide(fromBottom)">
                                      <p:cBhvr>
                                        <p:cTn id="12" dur="500"/>
                                        <p:tgtEl>
                                          <p:spTgt spid="378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Effect transition="in" filter="slide(fromBottom)">
                                      <p:cBhvr>
                                        <p:cTn id="17" dur="500"/>
                                        <p:tgtEl>
                                          <p:spTgt spid="378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slide(fromBottom)">
                                      <p:cBhvr>
                                        <p:cTn id="22" dur="500"/>
                                        <p:tgtEl>
                                          <p:spTgt spid="378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animEffect transition="in" filter="slide(fromBottom)">
                                      <p:cBhvr>
                                        <p:cTn id="27" dur="500"/>
                                        <p:tgtEl>
                                          <p:spTgt spid="3789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7891">
                                            <p:txEl>
                                              <p:pRg st="7" end="7"/>
                                            </p:txEl>
                                          </p:spTgt>
                                        </p:tgtEl>
                                        <p:attrNameLst>
                                          <p:attrName>style.visibility</p:attrName>
                                        </p:attrNameLst>
                                      </p:cBhvr>
                                      <p:to>
                                        <p:strVal val="visible"/>
                                      </p:to>
                                    </p:set>
                                    <p:animEffect transition="in" filter="slide(fromBottom)">
                                      <p:cBhvr>
                                        <p:cTn id="32" dur="500"/>
                                        <p:tgtEl>
                                          <p:spTgt spid="37891">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7891">
                                            <p:txEl>
                                              <p:pRg st="9" end="9"/>
                                            </p:txEl>
                                          </p:spTgt>
                                        </p:tgtEl>
                                        <p:attrNameLst>
                                          <p:attrName>style.visibility</p:attrName>
                                        </p:attrNameLst>
                                      </p:cBhvr>
                                      <p:to>
                                        <p:strVal val="visible"/>
                                      </p:to>
                                    </p:set>
                                    <p:animEffect transition="in" filter="slide(fromBottom)">
                                      <p:cBhvr>
                                        <p:cTn id="37" dur="500"/>
                                        <p:tgtEl>
                                          <p:spTgt spid="37891">
                                            <p:txEl>
                                              <p:pRg st="9" end="9"/>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7891">
                                            <p:txEl>
                                              <p:pRg st="10" end="10"/>
                                            </p:txEl>
                                          </p:spTgt>
                                        </p:tgtEl>
                                        <p:attrNameLst>
                                          <p:attrName>style.visibility</p:attrName>
                                        </p:attrNameLst>
                                      </p:cBhvr>
                                      <p:to>
                                        <p:strVal val="visible"/>
                                      </p:to>
                                    </p:set>
                                    <p:animEffect transition="in" filter="slide(fromBottom)">
                                      <p:cBhvr>
                                        <p:cTn id="42" dur="500"/>
                                        <p:tgtEl>
                                          <p:spTgt spid="378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nimBg="1"/>
      <p:bldP spid="37891"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0"/>
            <a:ext cx="9144000" cy="1268413"/>
          </a:xfrm>
          <a:solidFill>
            <a:schemeClr val="bg1">
              <a:lumMod val="95000"/>
            </a:schemeClr>
          </a:solidFill>
          <a:ln>
            <a:solidFill>
              <a:srgbClr val="C00000"/>
            </a:solidFill>
          </a:ln>
        </p:spPr>
        <p:txBody>
          <a:bodyPr>
            <a:normAutofit/>
          </a:bodyPr>
          <a:lstStyle/>
          <a:p>
            <a:pPr>
              <a:defRPr/>
            </a:pPr>
            <a:r>
              <a:rPr lang="ar-SA" altLang="en-US" sz="4000" b="1" dirty="0" smtClean="0"/>
              <a:t>الاهداف</a:t>
            </a:r>
            <a:endParaRPr lang="en-US" altLang="en-US" sz="4000" b="1" dirty="0" smtClean="0"/>
          </a:p>
        </p:txBody>
      </p:sp>
      <p:sp>
        <p:nvSpPr>
          <p:cNvPr id="69635" name="Rectangle 3"/>
          <p:cNvSpPr>
            <a:spLocks noGrp="1" noChangeArrowheads="1"/>
          </p:cNvSpPr>
          <p:nvPr>
            <p:ph type="body" idx="1"/>
          </p:nvPr>
        </p:nvSpPr>
        <p:spPr/>
        <p:txBody>
          <a:bodyPr/>
          <a:lstStyle/>
          <a:p>
            <a:pPr algn="ctr" rtl="1">
              <a:buFontTx/>
              <a:buNone/>
            </a:pPr>
            <a:r>
              <a:rPr lang="ar-KW" altLang="en-US" sz="2800" b="1" dirty="0" smtClean="0"/>
              <a:t>أصبحت وسائل الإعلام ضرورة حياتية !!</a:t>
            </a:r>
            <a:endParaRPr lang="ar-KW" altLang="en-US" sz="2800" b="1" dirty="0" smtClean="0">
              <a:solidFill>
                <a:srgbClr val="006600"/>
              </a:solidFill>
            </a:endParaRPr>
          </a:p>
          <a:p>
            <a:pPr algn="r" rtl="1"/>
            <a:r>
              <a:rPr lang="ar-KW" altLang="en-US" sz="2800" dirty="0" smtClean="0"/>
              <a:t>توثيق الصلات </a:t>
            </a:r>
            <a:r>
              <a:rPr lang="ar-SA" altLang="en-US" sz="2800" dirty="0" smtClean="0"/>
              <a:t>والتفاهم   </a:t>
            </a:r>
            <a:r>
              <a:rPr lang="ar-KW" altLang="en-US" sz="2800" dirty="0" smtClean="0"/>
              <a:t>بين الحاكم والشعب.</a:t>
            </a:r>
            <a:endParaRPr lang="ar-SA" altLang="en-US" sz="2800" dirty="0" smtClean="0"/>
          </a:p>
          <a:p>
            <a:pPr algn="r" rtl="1"/>
            <a:r>
              <a:rPr lang="ar-SA" altLang="en-US" sz="2800" dirty="0" smtClean="0"/>
              <a:t>تغيير الاتجاهات والسلوكيات بين الافراد.</a:t>
            </a:r>
          </a:p>
          <a:p>
            <a:pPr algn="r" rtl="1"/>
            <a:r>
              <a:rPr lang="ar-SA" altLang="en-US" sz="2800" dirty="0" smtClean="0"/>
              <a:t>احداث برامج الاصلاح السياسي والاقتصادي في المجتمع</a:t>
            </a:r>
          </a:p>
          <a:p>
            <a:pPr algn="r" rtl="1"/>
            <a:r>
              <a:rPr lang="ar-SA" altLang="en-US" sz="2800" dirty="0" smtClean="0"/>
              <a:t>خلق مناخ ملائم للتغيير </a:t>
            </a:r>
            <a:endParaRPr lang="ar-KW" altLang="en-US" sz="2800" dirty="0" smtClean="0"/>
          </a:p>
          <a:p>
            <a:pPr algn="r" rtl="1"/>
            <a:r>
              <a:rPr lang="ar-KW" altLang="en-US" sz="2800" dirty="0" smtClean="0"/>
              <a:t>عن طريقها يتم التعبير عن رغبات</a:t>
            </a:r>
            <a:r>
              <a:rPr lang="ar-SA" altLang="en-US" sz="2800" dirty="0" smtClean="0"/>
              <a:t> واراء</a:t>
            </a:r>
            <a:r>
              <a:rPr lang="ar-KW" altLang="en-US" sz="2800" dirty="0" smtClean="0"/>
              <a:t> الناس وتطلعاتهم.</a:t>
            </a:r>
          </a:p>
          <a:p>
            <a:pPr algn="r" rtl="1"/>
            <a:r>
              <a:rPr lang="ar-KW" altLang="en-US" sz="2800" dirty="0" smtClean="0"/>
              <a:t>تقوم وسائل الإعلام بدور أساسي في تعزيز الاتصال الدولي</a:t>
            </a:r>
          </a:p>
          <a:p>
            <a:pPr algn="r" rtl="1">
              <a:buFontTx/>
              <a:buNone/>
            </a:pPr>
            <a:r>
              <a:rPr lang="ar-KW" altLang="en-US" sz="2800" dirty="0" smtClean="0"/>
              <a:t>   بين الشعوب وما تنقله من قيم مختلفة عبر الحدود إلى الأمم. </a:t>
            </a:r>
            <a:endParaRPr lang="en-US" altLang="en-US" sz="2800" dirty="0" smtClean="0"/>
          </a:p>
        </p:txBody>
      </p:sp>
      <p:sp>
        <p:nvSpPr>
          <p:cNvPr id="68612"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Rectangle 1"/>
          <p:cNvSpPr/>
          <p:nvPr/>
        </p:nvSpPr>
        <p:spPr>
          <a:xfrm>
            <a:off x="7963053" y="6228020"/>
            <a:ext cx="569387" cy="369332"/>
          </a:xfrm>
          <a:prstGeom prst="rect">
            <a:avLst/>
          </a:prstGeom>
        </p:spPr>
        <p:txBody>
          <a:bodyPr wrap="none">
            <a:spAutoFit/>
          </a:bodyPr>
          <a:lstStyle/>
          <a:p>
            <a:fld id="{B7E0F511-3348-4B9E-B151-3E699D73A8BB}" type="slidenum">
              <a:rPr lang="ar-SA" altLang="en-US"/>
              <a:pPr/>
              <a:t>52</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57448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41820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with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slide(fromBottom)">
                                      <p:cBhvr>
                                        <p:cTn id="7" dur="2000"/>
                                        <p:tgtEl>
                                          <p:spTgt spid="69635">
                                            <p:txEl>
                                              <p:pRg st="0" end="0"/>
                                            </p:txEl>
                                          </p:spTgt>
                                        </p:tgtEl>
                                      </p:cBhvr>
                                    </p:animEffect>
                                  </p:childTnLst>
                                </p:cTn>
                              </p:par>
                            </p:childTnLst>
                          </p:cTn>
                        </p:par>
                        <p:par>
                          <p:cTn id="8" fill="hold" nodeType="afterGroup">
                            <p:stCondLst>
                              <p:cond delay="2000"/>
                            </p:stCondLst>
                            <p:childTnLst>
                              <p:par>
                                <p:cTn id="9" presetID="12" presetClass="entr" presetSubtype="4" fill="hold" grpId="0" nodeType="afterEffect">
                                  <p:stCondLst>
                                    <p:cond delay="0"/>
                                  </p:stCondLst>
                                  <p:childTnLst>
                                    <p:set>
                                      <p:cBhvr>
                                        <p:cTn id="10" dur="1" fill="hold">
                                          <p:stCondLst>
                                            <p:cond delay="0"/>
                                          </p:stCondLst>
                                        </p:cTn>
                                        <p:tgtEl>
                                          <p:spTgt spid="69635">
                                            <p:txEl>
                                              <p:pRg st="1" end="1"/>
                                            </p:txEl>
                                          </p:spTgt>
                                        </p:tgtEl>
                                        <p:attrNameLst>
                                          <p:attrName>style.visibility</p:attrName>
                                        </p:attrNameLst>
                                      </p:cBhvr>
                                      <p:to>
                                        <p:strVal val="visible"/>
                                      </p:to>
                                    </p:set>
                                    <p:animEffect transition="in" filter="slide(fromBottom)">
                                      <p:cBhvr>
                                        <p:cTn id="11" dur="2000"/>
                                        <p:tgtEl>
                                          <p:spTgt spid="69635">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69635">
                                            <p:txEl>
                                              <p:pRg st="2" end="2"/>
                                            </p:txEl>
                                          </p:spTgt>
                                        </p:tgtEl>
                                        <p:attrNameLst>
                                          <p:attrName>style.visibility</p:attrName>
                                        </p:attrNameLst>
                                      </p:cBhvr>
                                      <p:to>
                                        <p:strVal val="visible"/>
                                      </p:to>
                                    </p:set>
                                    <p:animEffect transition="in" filter="slide(fromBottom)">
                                      <p:cBhvr>
                                        <p:cTn id="16" dur="2000"/>
                                        <p:tgtEl>
                                          <p:spTgt spid="69635">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69635">
                                            <p:txEl>
                                              <p:pRg st="3" end="3"/>
                                            </p:txEl>
                                          </p:spTgt>
                                        </p:tgtEl>
                                        <p:attrNameLst>
                                          <p:attrName>style.visibility</p:attrName>
                                        </p:attrNameLst>
                                      </p:cBhvr>
                                      <p:to>
                                        <p:strVal val="visible"/>
                                      </p:to>
                                    </p:set>
                                    <p:animEffect transition="in" filter="slide(fromBottom)">
                                      <p:cBhvr>
                                        <p:cTn id="21" dur="2000"/>
                                        <p:tgtEl>
                                          <p:spTgt spid="69635">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69635">
                                            <p:txEl>
                                              <p:pRg st="4" end="4"/>
                                            </p:txEl>
                                          </p:spTgt>
                                        </p:tgtEl>
                                        <p:attrNameLst>
                                          <p:attrName>style.visibility</p:attrName>
                                        </p:attrNameLst>
                                      </p:cBhvr>
                                      <p:to>
                                        <p:strVal val="visible"/>
                                      </p:to>
                                    </p:set>
                                    <p:animEffect transition="in" filter="slide(fromBottom)">
                                      <p:cBhvr>
                                        <p:cTn id="26" dur="2000"/>
                                        <p:tgtEl>
                                          <p:spTgt spid="69635">
                                            <p:txEl>
                                              <p:pRg st="4" end="4"/>
                                            </p:txEl>
                                          </p:spTgt>
                                        </p:tgtEl>
                                      </p:cBhvr>
                                    </p:animEffect>
                                  </p:childTnLst>
                                </p:cTn>
                              </p:par>
                            </p:childTnLst>
                          </p:cTn>
                        </p:par>
                        <p:par>
                          <p:cTn id="27" fill="hold" nodeType="afterGroup">
                            <p:stCondLst>
                              <p:cond delay="2000"/>
                            </p:stCondLst>
                            <p:childTnLst>
                              <p:par>
                                <p:cTn id="28" presetID="12" presetClass="entr" presetSubtype="4" fill="hold" grpId="0" nodeType="afterEffect">
                                  <p:stCondLst>
                                    <p:cond delay="0"/>
                                  </p:stCondLst>
                                  <p:childTnLst>
                                    <p:set>
                                      <p:cBhvr>
                                        <p:cTn id="29" dur="1" fill="hold">
                                          <p:stCondLst>
                                            <p:cond delay="0"/>
                                          </p:stCondLst>
                                        </p:cTn>
                                        <p:tgtEl>
                                          <p:spTgt spid="69635">
                                            <p:txEl>
                                              <p:pRg st="5" end="5"/>
                                            </p:txEl>
                                          </p:spTgt>
                                        </p:tgtEl>
                                        <p:attrNameLst>
                                          <p:attrName>style.visibility</p:attrName>
                                        </p:attrNameLst>
                                      </p:cBhvr>
                                      <p:to>
                                        <p:strVal val="visible"/>
                                      </p:to>
                                    </p:set>
                                    <p:animEffect transition="in" filter="slide(fromBottom)">
                                      <p:cBhvr>
                                        <p:cTn id="30" dur="2000"/>
                                        <p:tgtEl>
                                          <p:spTgt spid="69635">
                                            <p:txEl>
                                              <p:pRg st="5" end="5"/>
                                            </p:txEl>
                                          </p:spTgt>
                                        </p:tgtEl>
                                      </p:cBhvr>
                                    </p:animEffect>
                                  </p:childTnLst>
                                </p:cTn>
                              </p:par>
                            </p:childTnLst>
                          </p:cTn>
                        </p:par>
                        <p:par>
                          <p:cTn id="31" fill="hold" nodeType="afterGroup">
                            <p:stCondLst>
                              <p:cond delay="4000"/>
                            </p:stCondLst>
                            <p:childTnLst>
                              <p:par>
                                <p:cTn id="32" presetID="12" presetClass="entr" presetSubtype="4" fill="hold" grpId="0" nodeType="afterEffect">
                                  <p:stCondLst>
                                    <p:cond delay="0"/>
                                  </p:stCondLst>
                                  <p:childTnLst>
                                    <p:set>
                                      <p:cBhvr>
                                        <p:cTn id="33" dur="1" fill="hold">
                                          <p:stCondLst>
                                            <p:cond delay="0"/>
                                          </p:stCondLst>
                                        </p:cTn>
                                        <p:tgtEl>
                                          <p:spTgt spid="69635">
                                            <p:txEl>
                                              <p:pRg st="6" end="6"/>
                                            </p:txEl>
                                          </p:spTgt>
                                        </p:tgtEl>
                                        <p:attrNameLst>
                                          <p:attrName>style.visibility</p:attrName>
                                        </p:attrNameLst>
                                      </p:cBhvr>
                                      <p:to>
                                        <p:strVal val="visible"/>
                                      </p:to>
                                    </p:set>
                                    <p:animEffect transition="in" filter="slide(fromBottom)">
                                      <p:cBhvr>
                                        <p:cTn id="34" dur="2000"/>
                                        <p:tgtEl>
                                          <p:spTgt spid="69635">
                                            <p:txEl>
                                              <p:pRg st="6" end="6"/>
                                            </p:txEl>
                                          </p:spTgt>
                                        </p:tgtEl>
                                      </p:cBhvr>
                                    </p:animEffect>
                                  </p:childTnLst>
                                </p:cTn>
                              </p:par>
                            </p:childTnLst>
                          </p:cTn>
                        </p:par>
                        <p:par>
                          <p:cTn id="35" fill="hold" nodeType="afterGroup">
                            <p:stCondLst>
                              <p:cond delay="6000"/>
                            </p:stCondLst>
                            <p:childTnLst>
                              <p:par>
                                <p:cTn id="36" presetID="12" presetClass="entr" presetSubtype="4" fill="hold" grpId="0" nodeType="afterEffect">
                                  <p:stCondLst>
                                    <p:cond delay="0"/>
                                  </p:stCondLst>
                                  <p:childTnLst>
                                    <p:set>
                                      <p:cBhvr>
                                        <p:cTn id="37" dur="1" fill="hold">
                                          <p:stCondLst>
                                            <p:cond delay="0"/>
                                          </p:stCondLst>
                                        </p:cTn>
                                        <p:tgtEl>
                                          <p:spTgt spid="69635">
                                            <p:txEl>
                                              <p:pRg st="7" end="7"/>
                                            </p:txEl>
                                          </p:spTgt>
                                        </p:tgtEl>
                                        <p:attrNameLst>
                                          <p:attrName>style.visibility</p:attrName>
                                        </p:attrNameLst>
                                      </p:cBhvr>
                                      <p:to>
                                        <p:strVal val="visible"/>
                                      </p:to>
                                    </p:set>
                                    <p:animEffect transition="in" filter="slide(fromBottom)">
                                      <p:cBhvr>
                                        <p:cTn id="38" dur="2000"/>
                                        <p:tgtEl>
                                          <p:spTgt spid="6963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26988"/>
            <a:ext cx="9144000" cy="1143001"/>
          </a:xfrm>
          <a:solidFill>
            <a:schemeClr val="bg1">
              <a:lumMod val="95000"/>
            </a:schemeClr>
          </a:solidFill>
          <a:ln>
            <a:solidFill>
              <a:srgbClr val="C00000"/>
            </a:solidFill>
          </a:ln>
        </p:spPr>
        <p:txBody>
          <a:bodyPr>
            <a:normAutofit/>
          </a:bodyPr>
          <a:lstStyle/>
          <a:p>
            <a:pPr>
              <a:defRPr/>
            </a:pPr>
            <a:r>
              <a:rPr lang="ar-SA" altLang="en-US" sz="3600" b="1" dirty="0" smtClean="0"/>
              <a:t>الوظائف</a:t>
            </a:r>
            <a:endParaRPr lang="en-US" altLang="en-US" sz="3600" b="1" dirty="0" smtClean="0"/>
          </a:p>
        </p:txBody>
      </p:sp>
      <p:sp>
        <p:nvSpPr>
          <p:cNvPr id="68611" name="Rectangle 3"/>
          <p:cNvSpPr>
            <a:spLocks noGrp="1" noChangeArrowheads="1"/>
          </p:cNvSpPr>
          <p:nvPr>
            <p:ph type="body" idx="1"/>
          </p:nvPr>
        </p:nvSpPr>
        <p:spPr>
          <a:xfrm>
            <a:off x="457200" y="1485602"/>
            <a:ext cx="8579296" cy="5111750"/>
          </a:xfrm>
        </p:spPr>
        <p:txBody>
          <a:bodyPr/>
          <a:lstStyle/>
          <a:p>
            <a:pPr marL="609600" indent="-609600" algn="ctr" rtl="1">
              <a:buFontTx/>
              <a:buNone/>
            </a:pPr>
            <a:r>
              <a:rPr lang="ar-KW" altLang="en-US" sz="2800" b="1" dirty="0" smtClean="0"/>
              <a:t>وسائل الإعلام اليوم تنقل الينا المعلومات</a:t>
            </a:r>
          </a:p>
          <a:p>
            <a:pPr marL="609600" indent="-609600" algn="ctr" rtl="1">
              <a:buFontTx/>
              <a:buNone/>
            </a:pPr>
            <a:r>
              <a:rPr lang="ar-KW" altLang="en-US" sz="2800" b="1" dirty="0" smtClean="0"/>
              <a:t> والآراء والأفكار والإتجاهات.</a:t>
            </a:r>
          </a:p>
          <a:p>
            <a:pPr marL="1752600" lvl="3" indent="-381000" algn="r" rtl="1">
              <a:buFontTx/>
              <a:buChar char="•"/>
            </a:pPr>
            <a:r>
              <a:rPr lang="ar-KW" altLang="en-US" sz="2400" dirty="0" smtClean="0"/>
              <a:t>من خلالها يتم نقل العادات والتقاليد </a:t>
            </a:r>
          </a:p>
          <a:p>
            <a:pPr marL="1752600" lvl="3" indent="-381000" algn="r" rtl="1">
              <a:buFontTx/>
              <a:buChar char="•"/>
            </a:pPr>
            <a:r>
              <a:rPr lang="ar-KW" altLang="en-US" sz="2400" dirty="0" smtClean="0"/>
              <a:t>ويتم تعزيز القيم السائدة في المجتمع </a:t>
            </a:r>
          </a:p>
          <a:p>
            <a:pPr marL="1752600" lvl="3" indent="-381000" algn="r" rtl="1">
              <a:buFontTx/>
              <a:buChar char="•"/>
            </a:pPr>
            <a:r>
              <a:rPr lang="ar-KW" altLang="en-US" sz="2400" dirty="0" smtClean="0"/>
              <a:t>وقد تقوم </a:t>
            </a:r>
            <a:r>
              <a:rPr lang="ar-KW" altLang="en-US" sz="2400" b="1" dirty="0" smtClean="0"/>
              <a:t>بهدم </a:t>
            </a:r>
            <a:r>
              <a:rPr lang="ar-KW" altLang="en-US" sz="2400" dirty="0" smtClean="0"/>
              <a:t>القيم</a:t>
            </a:r>
            <a:endParaRPr lang="ar-SA" altLang="en-US" sz="2400" dirty="0" smtClean="0"/>
          </a:p>
          <a:p>
            <a:pPr marL="1752600" lvl="3" indent="-381000" algn="r" rtl="1">
              <a:buFontTx/>
              <a:buChar char="•"/>
            </a:pPr>
            <a:r>
              <a:rPr lang="ar-SA" altLang="en-US" sz="2400" dirty="0" smtClean="0">
                <a:cs typeface="Simplified Arabic" pitchFamily="18" charset="-78"/>
              </a:rPr>
              <a:t>المساعدة في خلق القيم الجديدة وتحقيق الانسجام في المجتمع المحلي</a:t>
            </a:r>
            <a:r>
              <a:rPr lang="ar-SA" altLang="en-US" sz="2400" dirty="0" smtClean="0"/>
              <a:t>.</a:t>
            </a:r>
            <a:endParaRPr lang="ar-SA" altLang="en-US" sz="2400" dirty="0" smtClean="0">
              <a:cs typeface="Arabic Transparent" pitchFamily="34" charset="0"/>
            </a:endParaRPr>
          </a:p>
          <a:p>
            <a:pPr marL="1752600" lvl="3" indent="-381000" algn="r" rtl="1">
              <a:buFontTx/>
              <a:buChar char="•"/>
            </a:pPr>
            <a:r>
              <a:rPr lang="ar-SA" altLang="en-US" sz="2400" dirty="0" smtClean="0">
                <a:cs typeface="Arabic Transparent" pitchFamily="34" charset="0"/>
              </a:rPr>
              <a:t>جعل الافراد أكثر ميلا إلى المشاركة في صنع القرار</a:t>
            </a:r>
          </a:p>
          <a:p>
            <a:pPr marL="1752600" lvl="3" indent="-381000" algn="r" rtl="1">
              <a:buFontTx/>
              <a:buChar char="•"/>
            </a:pPr>
            <a:r>
              <a:rPr lang="ar-SA" altLang="en-US" sz="2400" dirty="0" smtClean="0">
                <a:cs typeface="Arabic Transparent" pitchFamily="34" charset="0"/>
              </a:rPr>
              <a:t>إيصال الخبرات المتراكمة .</a:t>
            </a:r>
          </a:p>
          <a:p>
            <a:pPr marL="1752600" lvl="3" indent="-381000" algn="r" rtl="1">
              <a:buFontTx/>
              <a:buChar char="•"/>
            </a:pPr>
            <a:r>
              <a:rPr lang="ar-SA" altLang="en-US" sz="2400" dirty="0" smtClean="0">
                <a:cs typeface="Simplified Arabic" pitchFamily="18" charset="-78"/>
              </a:rPr>
              <a:t>رفع مستويات الطموح عند الافراد لتحفيزهم على العمل</a:t>
            </a:r>
            <a:endParaRPr lang="en-US" altLang="en-US" sz="2400" dirty="0" smtClean="0">
              <a:cs typeface="Simplified Arabic" pitchFamily="18" charset="-78"/>
            </a:endParaRPr>
          </a:p>
          <a:p>
            <a:pPr marL="1752600" lvl="3" indent="-381000" algn="r" rtl="1">
              <a:buFontTx/>
              <a:buChar char="•"/>
            </a:pPr>
            <a:endParaRPr lang="ar-SA" altLang="en-US" sz="2400" b="1" dirty="0" smtClean="0">
              <a:cs typeface="Arabic Transparent" pitchFamily="34" charset="0"/>
            </a:endParaRPr>
          </a:p>
          <a:p>
            <a:pPr marL="1752600" lvl="3" indent="-381000" algn="r" rtl="1">
              <a:buFontTx/>
              <a:buChar char="•"/>
            </a:pPr>
            <a:endParaRPr lang="ar-SA" altLang="en-US" sz="2400" b="1" dirty="0" smtClean="0">
              <a:cs typeface="Arabic Transparent" pitchFamily="34" charset="0"/>
            </a:endParaRPr>
          </a:p>
          <a:p>
            <a:pPr marL="1752600" lvl="3" indent="-381000" algn="r" rtl="1">
              <a:buFontTx/>
              <a:buChar char="•"/>
            </a:pPr>
            <a:endParaRPr lang="en-US" altLang="en-US" sz="2400" b="1" dirty="0" smtClean="0">
              <a:cs typeface="Arabic Transparent" pitchFamily="34" charset="0"/>
            </a:endParaRPr>
          </a:p>
          <a:p>
            <a:pPr marL="1752600" lvl="3" indent="-381000" algn="r" rtl="1">
              <a:buFontTx/>
              <a:buChar char="•"/>
            </a:pPr>
            <a:endParaRPr lang="en-US" altLang="en-US" sz="2400" b="1" dirty="0" smtClean="0">
              <a:cs typeface="Arabic Transparent" pitchFamily="34" charset="0"/>
            </a:endParaRPr>
          </a:p>
          <a:p>
            <a:pPr marL="1752600" lvl="3" indent="-381000" algn="r" rtl="1">
              <a:buFontTx/>
              <a:buChar char="•"/>
            </a:pPr>
            <a:endParaRPr lang="ar-KW" altLang="en-US" sz="2400" dirty="0" smtClean="0"/>
          </a:p>
          <a:p>
            <a:pPr marL="609600" indent="-609600" algn="r" rtl="1">
              <a:buFontTx/>
              <a:buNone/>
            </a:pPr>
            <a:endParaRPr lang="ar-KW" altLang="en-US" sz="2800" dirty="0" smtClean="0">
              <a:solidFill>
                <a:srgbClr val="006600"/>
              </a:solidFill>
            </a:endParaRPr>
          </a:p>
        </p:txBody>
      </p:sp>
      <p:sp>
        <p:nvSpPr>
          <p:cNvPr id="69636" name="Line 4"/>
          <p:cNvSpPr>
            <a:spLocks noChangeShapeType="1"/>
          </p:cNvSpPr>
          <p:nvPr/>
        </p:nvSpPr>
        <p:spPr bwMode="auto">
          <a:xfrm flipH="1">
            <a:off x="762000" y="1371600"/>
            <a:ext cx="7543800" cy="0"/>
          </a:xfrm>
          <a:prstGeom prst="line">
            <a:avLst/>
          </a:prstGeom>
          <a:noFill/>
          <a:ln w="57150">
            <a:solidFill>
              <a:srgbClr val="C00000"/>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Rectangle 1"/>
          <p:cNvSpPr/>
          <p:nvPr/>
        </p:nvSpPr>
        <p:spPr>
          <a:xfrm>
            <a:off x="7675021" y="6084004"/>
            <a:ext cx="569387" cy="369332"/>
          </a:xfrm>
          <a:prstGeom prst="rect">
            <a:avLst/>
          </a:prstGeom>
        </p:spPr>
        <p:txBody>
          <a:bodyPr wrap="none">
            <a:spAutoFit/>
          </a:bodyPr>
          <a:lstStyle/>
          <a:p>
            <a:fld id="{B7E0F511-3348-4B9E-B151-3E699D73A8BB}" type="slidenum">
              <a:rPr lang="ar-SA" altLang="en-US"/>
              <a:pPr/>
              <a:t>53</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5603985"/>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1740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8610"/>
                                        </p:tgtEl>
                                        <p:attrNameLst>
                                          <p:attrName>style.visibility</p:attrName>
                                        </p:attrNameLst>
                                      </p:cBhvr>
                                      <p:to>
                                        <p:strVal val="visible"/>
                                      </p:to>
                                    </p:set>
                                    <p:animEffect transition="in" filter="slide(fromLeft)">
                                      <p:cBhvr>
                                        <p:cTn id="7" dur="500"/>
                                        <p:tgtEl>
                                          <p:spTgt spid="686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8611">
                                            <p:txEl>
                                              <p:pRg st="0" end="0"/>
                                            </p:txEl>
                                          </p:spTgt>
                                        </p:tgtEl>
                                        <p:attrNameLst>
                                          <p:attrName>style.visibility</p:attrName>
                                        </p:attrNameLst>
                                      </p:cBhvr>
                                      <p:to>
                                        <p:strVal val="visible"/>
                                      </p:to>
                                    </p:set>
                                    <p:animEffect transition="in" filter="slide(fromBottom)">
                                      <p:cBhvr>
                                        <p:cTn id="12" dur="500"/>
                                        <p:tgtEl>
                                          <p:spTgt spid="686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8611">
                                            <p:txEl>
                                              <p:pRg st="1" end="1"/>
                                            </p:txEl>
                                          </p:spTgt>
                                        </p:tgtEl>
                                        <p:attrNameLst>
                                          <p:attrName>style.visibility</p:attrName>
                                        </p:attrNameLst>
                                      </p:cBhvr>
                                      <p:to>
                                        <p:strVal val="visible"/>
                                      </p:to>
                                    </p:set>
                                    <p:animEffect transition="in" filter="slide(fromBottom)">
                                      <p:cBhvr>
                                        <p:cTn id="17" dur="500"/>
                                        <p:tgtEl>
                                          <p:spTgt spid="68611">
                                            <p:txEl>
                                              <p:pRg st="1" end="1"/>
                                            </p:txEl>
                                          </p:spTgt>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68611">
                                            <p:txEl>
                                              <p:pRg st="2" end="2"/>
                                            </p:txEl>
                                          </p:spTgt>
                                        </p:tgtEl>
                                        <p:attrNameLst>
                                          <p:attrName>style.visibility</p:attrName>
                                        </p:attrNameLst>
                                      </p:cBhvr>
                                      <p:to>
                                        <p:strVal val="visible"/>
                                      </p:to>
                                    </p:set>
                                    <p:animEffect transition="in" filter="slide(fromBottom)">
                                      <p:cBhvr>
                                        <p:cTn id="20" dur="500"/>
                                        <p:tgtEl>
                                          <p:spTgt spid="68611">
                                            <p:txEl>
                                              <p:pRg st="2" end="2"/>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68611">
                                            <p:txEl>
                                              <p:pRg st="3" end="3"/>
                                            </p:txEl>
                                          </p:spTgt>
                                        </p:tgtEl>
                                        <p:attrNameLst>
                                          <p:attrName>style.visibility</p:attrName>
                                        </p:attrNameLst>
                                      </p:cBhvr>
                                      <p:to>
                                        <p:strVal val="visible"/>
                                      </p:to>
                                    </p:set>
                                    <p:animEffect transition="in" filter="slide(fromBottom)">
                                      <p:cBhvr>
                                        <p:cTn id="23" dur="500"/>
                                        <p:tgtEl>
                                          <p:spTgt spid="68611">
                                            <p:txEl>
                                              <p:pRg st="3" end="3"/>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68611">
                                            <p:txEl>
                                              <p:pRg st="4" end="4"/>
                                            </p:txEl>
                                          </p:spTgt>
                                        </p:tgtEl>
                                        <p:attrNameLst>
                                          <p:attrName>style.visibility</p:attrName>
                                        </p:attrNameLst>
                                      </p:cBhvr>
                                      <p:to>
                                        <p:strVal val="visible"/>
                                      </p:to>
                                    </p:set>
                                    <p:animEffect transition="in" filter="slide(fromBottom)">
                                      <p:cBhvr>
                                        <p:cTn id="26" dur="500"/>
                                        <p:tgtEl>
                                          <p:spTgt spid="68611">
                                            <p:txEl>
                                              <p:pRg st="4" end="4"/>
                                            </p:txEl>
                                          </p:spTgt>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68611">
                                            <p:txEl>
                                              <p:pRg st="5" end="5"/>
                                            </p:txEl>
                                          </p:spTgt>
                                        </p:tgtEl>
                                        <p:attrNameLst>
                                          <p:attrName>style.visibility</p:attrName>
                                        </p:attrNameLst>
                                      </p:cBhvr>
                                      <p:to>
                                        <p:strVal val="visible"/>
                                      </p:to>
                                    </p:set>
                                    <p:animEffect transition="in" filter="slide(fromBottom)">
                                      <p:cBhvr>
                                        <p:cTn id="29" dur="500"/>
                                        <p:tgtEl>
                                          <p:spTgt spid="68611">
                                            <p:txEl>
                                              <p:pRg st="5" end="5"/>
                                            </p:txEl>
                                          </p:spTgt>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68611">
                                            <p:txEl>
                                              <p:pRg st="6" end="6"/>
                                            </p:txEl>
                                          </p:spTgt>
                                        </p:tgtEl>
                                        <p:attrNameLst>
                                          <p:attrName>style.visibility</p:attrName>
                                        </p:attrNameLst>
                                      </p:cBhvr>
                                      <p:to>
                                        <p:strVal val="visible"/>
                                      </p:to>
                                    </p:set>
                                    <p:animEffect transition="in" filter="slide(fromBottom)">
                                      <p:cBhvr>
                                        <p:cTn id="32" dur="500"/>
                                        <p:tgtEl>
                                          <p:spTgt spid="68611">
                                            <p:txEl>
                                              <p:pRg st="6" end="6"/>
                                            </p:txEl>
                                          </p:spTgt>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68611">
                                            <p:txEl>
                                              <p:pRg st="7" end="7"/>
                                            </p:txEl>
                                          </p:spTgt>
                                        </p:tgtEl>
                                        <p:attrNameLst>
                                          <p:attrName>style.visibility</p:attrName>
                                        </p:attrNameLst>
                                      </p:cBhvr>
                                      <p:to>
                                        <p:strVal val="visible"/>
                                      </p:to>
                                    </p:set>
                                    <p:animEffect transition="in" filter="slide(fromBottom)">
                                      <p:cBhvr>
                                        <p:cTn id="35" dur="500"/>
                                        <p:tgtEl>
                                          <p:spTgt spid="68611">
                                            <p:txEl>
                                              <p:pRg st="7" end="7"/>
                                            </p:txEl>
                                          </p:spTgt>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68611">
                                            <p:txEl>
                                              <p:pRg st="8" end="8"/>
                                            </p:txEl>
                                          </p:spTgt>
                                        </p:tgtEl>
                                        <p:attrNameLst>
                                          <p:attrName>style.visibility</p:attrName>
                                        </p:attrNameLst>
                                      </p:cBhvr>
                                      <p:to>
                                        <p:strVal val="visible"/>
                                      </p:to>
                                    </p:set>
                                    <p:animEffect transition="in" filter="slide(fromBottom)">
                                      <p:cBhvr>
                                        <p:cTn id="38" dur="500"/>
                                        <p:tgtEl>
                                          <p:spTgt spid="686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animBg="1"/>
      <p:bldP spid="68611" grpId="0" build="p" bldLvl="3"/>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r>
              <a:rPr lang="ar-KW" altLang="en-US" sz="3600" b="1" dirty="0"/>
              <a:t>وظائف وسائل الإعلام في المجتمع</a:t>
            </a:r>
            <a:endParaRPr lang="en-US" altLang="en-US" sz="3600" b="1" dirty="0"/>
          </a:p>
        </p:txBody>
      </p:sp>
      <p:sp>
        <p:nvSpPr>
          <p:cNvPr id="3075" name="Rectangle 3"/>
          <p:cNvSpPr>
            <a:spLocks noGrp="1" noChangeArrowheads="1"/>
          </p:cNvSpPr>
          <p:nvPr>
            <p:ph type="body" idx="1"/>
          </p:nvPr>
        </p:nvSpPr>
        <p:spPr>
          <a:xfrm>
            <a:off x="457200" y="1600200"/>
            <a:ext cx="6934200" cy="4525963"/>
          </a:xfrm>
        </p:spPr>
        <p:txBody>
          <a:bodyPr/>
          <a:lstStyle/>
          <a:p>
            <a:pPr algn="r" rtl="1"/>
            <a:r>
              <a:rPr lang="ar-KW" altLang="en-US" dirty="0"/>
              <a:t>وظيفة الاخبار</a:t>
            </a:r>
          </a:p>
          <a:p>
            <a:pPr algn="r" rtl="1"/>
            <a:r>
              <a:rPr lang="ar-KW" altLang="en-US" dirty="0"/>
              <a:t>وظيفة الاعلام والتعليم</a:t>
            </a:r>
          </a:p>
          <a:p>
            <a:pPr algn="r" rtl="1"/>
            <a:r>
              <a:rPr lang="ar-KW" altLang="en-US" dirty="0"/>
              <a:t>وظيفة ترابط المجتمع ونقل تراثه</a:t>
            </a:r>
          </a:p>
          <a:p>
            <a:pPr algn="r" rtl="1"/>
            <a:r>
              <a:rPr lang="ar-KW" altLang="en-US" dirty="0"/>
              <a:t>وظيفة الترفيه</a:t>
            </a:r>
          </a:p>
          <a:p>
            <a:pPr algn="r" rtl="1"/>
            <a:r>
              <a:rPr lang="ar-KW" altLang="en-US" dirty="0"/>
              <a:t>وظيفة الرقابة</a:t>
            </a:r>
          </a:p>
          <a:p>
            <a:pPr algn="r" rtl="1"/>
            <a:r>
              <a:rPr lang="ar-KW" altLang="en-US" dirty="0"/>
              <a:t>الإعلان </a:t>
            </a:r>
            <a:r>
              <a:rPr lang="ar-KW" altLang="en-US" dirty="0" smtClean="0"/>
              <a:t>والترويج</a:t>
            </a:r>
            <a:endParaRPr lang="ar-KW" altLang="en-US" dirty="0"/>
          </a:p>
        </p:txBody>
      </p:sp>
      <p:sp>
        <p:nvSpPr>
          <p:cNvPr id="3076"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635" y="530120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0495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slide(fromBottom)">
                                      <p:cBhvr>
                                        <p:cTn id="7" dur="1000"/>
                                        <p:tgtEl>
                                          <p:spTgt spid="3075">
                                            <p:txEl>
                                              <p:pRg st="0" end="0"/>
                                            </p:txEl>
                                          </p:spTgt>
                                        </p:tgtEl>
                                      </p:cBhvr>
                                    </p:animEffect>
                                  </p:childTnLst>
                                </p:cTn>
                              </p:par>
                            </p:childTnLst>
                          </p:cTn>
                        </p:par>
                        <p:par>
                          <p:cTn id="8" fill="hold" nodeType="afterGroup">
                            <p:stCondLst>
                              <p:cond delay="1000"/>
                            </p:stCondLst>
                            <p:childTnLst>
                              <p:par>
                                <p:cTn id="9" presetID="12" presetClass="entr" presetSubtype="4" fill="hold" grpId="0" nodeType="after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animEffect transition="in" filter="slide(fromBottom)">
                                      <p:cBhvr>
                                        <p:cTn id="11" dur="1000"/>
                                        <p:tgtEl>
                                          <p:spTgt spid="3075">
                                            <p:txEl>
                                              <p:pRg st="1" end="1"/>
                                            </p:txEl>
                                          </p:spTgt>
                                        </p:tgtEl>
                                      </p:cBhvr>
                                    </p:animEffect>
                                  </p:childTnLst>
                                </p:cTn>
                              </p:par>
                            </p:childTnLst>
                          </p:cTn>
                        </p:par>
                        <p:par>
                          <p:cTn id="12" fill="hold" nodeType="afterGroup">
                            <p:stCondLst>
                              <p:cond delay="2000"/>
                            </p:stCondLst>
                            <p:childTnLst>
                              <p:par>
                                <p:cTn id="13" presetID="12" presetClass="entr" presetSubtype="4" fill="hold" grpId="0" nodeType="after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animEffect transition="in" filter="slide(fromBottom)">
                                      <p:cBhvr>
                                        <p:cTn id="15" dur="1000"/>
                                        <p:tgtEl>
                                          <p:spTgt spid="3075">
                                            <p:txEl>
                                              <p:pRg st="2" end="2"/>
                                            </p:txEl>
                                          </p:spTgt>
                                        </p:tgtEl>
                                      </p:cBhvr>
                                    </p:animEffect>
                                  </p:childTnLst>
                                </p:cTn>
                              </p:par>
                            </p:childTnLst>
                          </p:cTn>
                        </p:par>
                        <p:par>
                          <p:cTn id="16" fill="hold" nodeType="afterGroup">
                            <p:stCondLst>
                              <p:cond delay="3000"/>
                            </p:stCondLst>
                            <p:childTnLst>
                              <p:par>
                                <p:cTn id="17" presetID="12" presetClass="entr" presetSubtype="4" fill="hold" grpId="0" nodeType="after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animEffect transition="in" filter="slide(fromBottom)">
                                      <p:cBhvr>
                                        <p:cTn id="19" dur="1000"/>
                                        <p:tgtEl>
                                          <p:spTgt spid="3075">
                                            <p:txEl>
                                              <p:pRg st="3" end="3"/>
                                            </p:txEl>
                                          </p:spTgt>
                                        </p:tgtEl>
                                      </p:cBhvr>
                                    </p:animEffect>
                                  </p:childTnLst>
                                </p:cTn>
                              </p:par>
                            </p:childTnLst>
                          </p:cTn>
                        </p:par>
                        <p:par>
                          <p:cTn id="20" fill="hold" nodeType="afterGroup">
                            <p:stCondLst>
                              <p:cond delay="4000"/>
                            </p:stCondLst>
                            <p:childTnLst>
                              <p:par>
                                <p:cTn id="21" presetID="12" presetClass="entr" presetSubtype="4" fill="hold" grpId="0" nodeType="afterEffect">
                                  <p:stCondLst>
                                    <p:cond delay="0"/>
                                  </p:stCondLst>
                                  <p:childTnLst>
                                    <p:set>
                                      <p:cBhvr>
                                        <p:cTn id="22" dur="1" fill="hold">
                                          <p:stCondLst>
                                            <p:cond delay="0"/>
                                          </p:stCondLst>
                                        </p:cTn>
                                        <p:tgtEl>
                                          <p:spTgt spid="3075">
                                            <p:txEl>
                                              <p:pRg st="4" end="4"/>
                                            </p:txEl>
                                          </p:spTgt>
                                        </p:tgtEl>
                                        <p:attrNameLst>
                                          <p:attrName>style.visibility</p:attrName>
                                        </p:attrNameLst>
                                      </p:cBhvr>
                                      <p:to>
                                        <p:strVal val="visible"/>
                                      </p:to>
                                    </p:set>
                                    <p:animEffect transition="in" filter="slide(fromBottom)">
                                      <p:cBhvr>
                                        <p:cTn id="23" dur="1000"/>
                                        <p:tgtEl>
                                          <p:spTgt spid="3075">
                                            <p:txEl>
                                              <p:pRg st="4" end="4"/>
                                            </p:txEl>
                                          </p:spTgt>
                                        </p:tgtEl>
                                      </p:cBhvr>
                                    </p:animEffect>
                                  </p:childTnLst>
                                </p:cTn>
                              </p:par>
                            </p:childTnLst>
                          </p:cTn>
                        </p:par>
                        <p:par>
                          <p:cTn id="24" fill="hold" nodeType="afterGroup">
                            <p:stCondLst>
                              <p:cond delay="5000"/>
                            </p:stCondLst>
                            <p:childTnLst>
                              <p:par>
                                <p:cTn id="25" presetID="12" presetClass="entr" presetSubtype="4" fill="hold" grpId="0" nodeType="afterEffect">
                                  <p:stCondLst>
                                    <p:cond delay="0"/>
                                  </p:stCondLst>
                                  <p:childTnLst>
                                    <p:set>
                                      <p:cBhvr>
                                        <p:cTn id="26" dur="1" fill="hold">
                                          <p:stCondLst>
                                            <p:cond delay="0"/>
                                          </p:stCondLst>
                                        </p:cTn>
                                        <p:tgtEl>
                                          <p:spTgt spid="3075">
                                            <p:txEl>
                                              <p:pRg st="5" end="5"/>
                                            </p:txEl>
                                          </p:spTgt>
                                        </p:tgtEl>
                                        <p:attrNameLst>
                                          <p:attrName>style.visibility</p:attrName>
                                        </p:attrNameLst>
                                      </p:cBhvr>
                                      <p:to>
                                        <p:strVal val="visible"/>
                                      </p:to>
                                    </p:set>
                                    <p:animEffect transition="in" filter="slide(fromBottom)">
                                      <p:cBhvr>
                                        <p:cTn id="27" dur="1000"/>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r>
              <a:rPr lang="ar-KW" altLang="en-US" sz="3600" b="1" dirty="0"/>
              <a:t>وظيفة الأخبار</a:t>
            </a:r>
            <a:endParaRPr lang="en-US" altLang="en-US" sz="3600" b="1" dirty="0"/>
          </a:p>
        </p:txBody>
      </p:sp>
      <p:sp>
        <p:nvSpPr>
          <p:cNvPr id="12291" name="Rectangle 3"/>
          <p:cNvSpPr>
            <a:spLocks noGrp="1" noChangeArrowheads="1"/>
          </p:cNvSpPr>
          <p:nvPr>
            <p:ph type="body" idx="1"/>
          </p:nvPr>
        </p:nvSpPr>
        <p:spPr/>
        <p:txBody>
          <a:bodyPr/>
          <a:lstStyle/>
          <a:p>
            <a:pPr algn="r" rtl="1">
              <a:lnSpc>
                <a:spcPct val="90000"/>
              </a:lnSpc>
            </a:pPr>
            <a:r>
              <a:rPr lang="ar-KW" altLang="en-US" dirty="0"/>
              <a:t>وظيفة تتمثل بنقل الأخبار</a:t>
            </a:r>
          </a:p>
          <a:p>
            <a:pPr algn="r" rtl="1">
              <a:lnSpc>
                <a:spcPct val="90000"/>
              </a:lnSpc>
            </a:pPr>
            <a:r>
              <a:rPr lang="ar-KW" altLang="en-US" dirty="0"/>
              <a:t>لمتابعة ما يجري حول المرء في عالمه الصغير والكبير:</a:t>
            </a:r>
          </a:p>
          <a:p>
            <a:pPr lvl="2" algn="ctr" rtl="1">
              <a:lnSpc>
                <a:spcPct val="90000"/>
              </a:lnSpc>
            </a:pPr>
            <a:r>
              <a:rPr lang="ar-KW" altLang="en-US" dirty="0"/>
              <a:t> (محلية – أقليمية – دولية)</a:t>
            </a:r>
          </a:p>
          <a:p>
            <a:pPr lvl="2" algn="ctr" rtl="1">
              <a:lnSpc>
                <a:spcPct val="90000"/>
              </a:lnSpc>
            </a:pPr>
            <a:r>
              <a:rPr lang="ar-KW" altLang="en-US" dirty="0"/>
              <a:t> (اقتصادية – سياسية – اجتماعية – فنية</a:t>
            </a:r>
            <a:r>
              <a:rPr lang="ar-KW" altLang="en-US" dirty="0" smtClean="0"/>
              <a:t>)</a:t>
            </a:r>
          </a:p>
        </p:txBody>
      </p:sp>
      <p:sp>
        <p:nvSpPr>
          <p:cNvPr id="12292"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5517232"/>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6964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slide(fromLeft)">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slide(fromBottom)">
                                      <p:cBhvr>
                                        <p:cTn id="12" dur="500"/>
                                        <p:tgtEl>
                                          <p:spTgt spid="12291">
                                            <p:txEl>
                                              <p:pRg st="0" end="0"/>
                                            </p:txEl>
                                          </p:spTgt>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12291">
                                            <p:txEl>
                                              <p:pRg st="1" end="1"/>
                                            </p:txEl>
                                          </p:spTgt>
                                        </p:tgtEl>
                                        <p:attrNameLst>
                                          <p:attrName>style.visibility</p:attrName>
                                        </p:attrNameLst>
                                      </p:cBhvr>
                                      <p:to>
                                        <p:strVal val="visible"/>
                                      </p:to>
                                    </p:set>
                                    <p:animEffect transition="in" filter="slide(fromBottom)">
                                      <p:cBhvr>
                                        <p:cTn id="16" dur="500"/>
                                        <p:tgtEl>
                                          <p:spTgt spid="12291">
                                            <p:txEl>
                                              <p:pRg st="1" end="1"/>
                                            </p:txEl>
                                          </p:spTgt>
                                        </p:tgtEl>
                                      </p:cBhvr>
                                    </p:animEffect>
                                  </p:childTnLst>
                                </p:cTn>
                              </p:par>
                            </p:childTnLst>
                          </p:cTn>
                        </p:par>
                        <p:par>
                          <p:cTn id="17" fill="hold" nodeType="afterGroup">
                            <p:stCondLst>
                              <p:cond delay="1000"/>
                            </p:stCondLst>
                            <p:childTnLst>
                              <p:par>
                                <p:cTn id="18" presetID="12" presetClass="entr" presetSubtype="4" fill="hold" grpId="0" nodeType="afterEffect">
                                  <p:stCondLst>
                                    <p:cond delay="0"/>
                                  </p:stCondLst>
                                  <p:childTnLst>
                                    <p:set>
                                      <p:cBhvr>
                                        <p:cTn id="19" dur="1" fill="hold">
                                          <p:stCondLst>
                                            <p:cond delay="0"/>
                                          </p:stCondLst>
                                        </p:cTn>
                                        <p:tgtEl>
                                          <p:spTgt spid="12291">
                                            <p:txEl>
                                              <p:pRg st="2" end="2"/>
                                            </p:txEl>
                                          </p:spTgt>
                                        </p:tgtEl>
                                        <p:attrNameLst>
                                          <p:attrName>style.visibility</p:attrName>
                                        </p:attrNameLst>
                                      </p:cBhvr>
                                      <p:to>
                                        <p:strVal val="visible"/>
                                      </p:to>
                                    </p:set>
                                    <p:animEffect transition="in" filter="slide(fromBottom)">
                                      <p:cBhvr>
                                        <p:cTn id="20" dur="500"/>
                                        <p:tgtEl>
                                          <p:spTgt spid="12291">
                                            <p:txEl>
                                              <p:pRg st="2" end="2"/>
                                            </p:txEl>
                                          </p:spTgt>
                                        </p:tgtEl>
                                      </p:cBhvr>
                                    </p:animEffect>
                                  </p:childTnLst>
                                </p:cTn>
                              </p:par>
                            </p:childTnLst>
                          </p:cTn>
                        </p:par>
                        <p:par>
                          <p:cTn id="21" fill="hold" nodeType="afterGroup">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12291">
                                            <p:txEl>
                                              <p:pRg st="3" end="3"/>
                                            </p:txEl>
                                          </p:spTgt>
                                        </p:tgtEl>
                                        <p:attrNameLst>
                                          <p:attrName>style.visibility</p:attrName>
                                        </p:attrNameLst>
                                      </p:cBhvr>
                                      <p:to>
                                        <p:strVal val="visible"/>
                                      </p:to>
                                    </p:set>
                                    <p:animEffect transition="in" filter="slide(fromBottom)">
                                      <p:cBhvr>
                                        <p:cTn id="24"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P spid="1229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r>
              <a:rPr lang="ar-KW" altLang="en-US" sz="3200" b="1" dirty="0"/>
              <a:t>وظيفة الاعلام والتعليم</a:t>
            </a:r>
            <a:endParaRPr lang="en-US" altLang="en-US" sz="3200" b="1" dirty="0"/>
          </a:p>
        </p:txBody>
      </p:sp>
      <p:sp>
        <p:nvSpPr>
          <p:cNvPr id="34819" name="Rectangle 3"/>
          <p:cNvSpPr>
            <a:spLocks noGrp="1" noChangeArrowheads="1"/>
          </p:cNvSpPr>
          <p:nvPr>
            <p:ph type="body" idx="1"/>
          </p:nvPr>
        </p:nvSpPr>
        <p:spPr>
          <a:xfrm>
            <a:off x="228600" y="1268760"/>
            <a:ext cx="8686800" cy="4525963"/>
          </a:xfrm>
        </p:spPr>
        <p:txBody>
          <a:bodyPr/>
          <a:lstStyle/>
          <a:p>
            <a:pPr algn="r" rtl="1"/>
            <a:endParaRPr lang="ar-KW" altLang="en-US" dirty="0"/>
          </a:p>
          <a:p>
            <a:pPr algn="r" rtl="1"/>
            <a:r>
              <a:rPr lang="ar-KW" altLang="en-US" dirty="0"/>
              <a:t>تقدم وظيفة الاعلام للمرء المعلومات التي يستفيد منها:</a:t>
            </a:r>
          </a:p>
          <a:p>
            <a:pPr lvl="2" algn="r" rtl="1"/>
            <a:r>
              <a:rPr lang="ar-KW" altLang="en-US" dirty="0"/>
              <a:t>توفر له مادة يستفيد منها المرء في حياته</a:t>
            </a:r>
          </a:p>
          <a:p>
            <a:pPr lvl="2" algn="r" rtl="1"/>
            <a:r>
              <a:rPr lang="ar-KW" altLang="en-US" dirty="0"/>
              <a:t>ماديا – فكريا – </a:t>
            </a:r>
            <a:r>
              <a:rPr lang="ar-KW" altLang="en-US" dirty="0" smtClean="0"/>
              <a:t>اجتماعيا</a:t>
            </a:r>
            <a:endParaRPr lang="ar-KW" altLang="en-US" dirty="0"/>
          </a:p>
          <a:p>
            <a:pPr algn="r" rtl="1"/>
            <a:r>
              <a:rPr lang="ar-KW" altLang="en-US" dirty="0"/>
              <a:t>تقدم وظيفة التعليم نوعا من المعلومات المنهجية التي تستخدم:</a:t>
            </a:r>
          </a:p>
          <a:p>
            <a:pPr lvl="2" algn="r" rtl="1"/>
            <a:r>
              <a:rPr lang="ar-KW" altLang="en-US" dirty="0"/>
              <a:t>تدعيم عملية التعليم الرسمي</a:t>
            </a:r>
          </a:p>
          <a:p>
            <a:pPr lvl="2" algn="r" rtl="1"/>
            <a:r>
              <a:rPr lang="ar-KW" altLang="en-US" dirty="0"/>
              <a:t>تقدم معلومات تكسب المرء مهارات جديدة في اطار التعليم غير الرسمي</a:t>
            </a:r>
            <a:endParaRPr lang="en-US" altLang="en-US" dirty="0"/>
          </a:p>
        </p:txBody>
      </p:sp>
      <p:sp>
        <p:nvSpPr>
          <p:cNvPr id="34820"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537321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10047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slide(fromLeft)">
                                      <p:cBhvr>
                                        <p:cTn id="7" dur="500"/>
                                        <p:tgtEl>
                                          <p:spTgt spid="34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slide(fromBottom)">
                                      <p:cBhvr>
                                        <p:cTn id="12" dur="500"/>
                                        <p:tgtEl>
                                          <p:spTgt spid="34819">
                                            <p:txEl>
                                              <p:pRg st="1" end="1"/>
                                            </p:txEl>
                                          </p:spTgt>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34819">
                                            <p:txEl>
                                              <p:pRg st="2" end="2"/>
                                            </p:txEl>
                                          </p:spTgt>
                                        </p:tgtEl>
                                        <p:attrNameLst>
                                          <p:attrName>style.visibility</p:attrName>
                                        </p:attrNameLst>
                                      </p:cBhvr>
                                      <p:to>
                                        <p:strVal val="visible"/>
                                      </p:to>
                                    </p:set>
                                    <p:animEffect transition="in" filter="slide(fromBottom)">
                                      <p:cBhvr>
                                        <p:cTn id="16" dur="500"/>
                                        <p:tgtEl>
                                          <p:spTgt spid="34819">
                                            <p:txEl>
                                              <p:pRg st="2" end="2"/>
                                            </p:txEl>
                                          </p:spTgt>
                                        </p:tgtEl>
                                      </p:cBhvr>
                                    </p:animEffect>
                                  </p:childTnLst>
                                </p:cTn>
                              </p:par>
                            </p:childTnLst>
                          </p:cTn>
                        </p:par>
                        <p:par>
                          <p:cTn id="17" fill="hold" nodeType="afterGroup">
                            <p:stCondLst>
                              <p:cond delay="1000"/>
                            </p:stCondLst>
                            <p:childTnLst>
                              <p:par>
                                <p:cTn id="18" presetID="12" presetClass="entr" presetSubtype="4" fill="hold" grpId="0" nodeType="afterEffect">
                                  <p:stCondLst>
                                    <p:cond delay="0"/>
                                  </p:stCondLst>
                                  <p:childTnLst>
                                    <p:set>
                                      <p:cBhvr>
                                        <p:cTn id="19" dur="1" fill="hold">
                                          <p:stCondLst>
                                            <p:cond delay="0"/>
                                          </p:stCondLst>
                                        </p:cTn>
                                        <p:tgtEl>
                                          <p:spTgt spid="34819">
                                            <p:txEl>
                                              <p:pRg st="3" end="3"/>
                                            </p:txEl>
                                          </p:spTgt>
                                        </p:tgtEl>
                                        <p:attrNameLst>
                                          <p:attrName>style.visibility</p:attrName>
                                        </p:attrNameLst>
                                      </p:cBhvr>
                                      <p:to>
                                        <p:strVal val="visible"/>
                                      </p:to>
                                    </p:set>
                                    <p:animEffect transition="in" filter="slide(fromBottom)">
                                      <p:cBhvr>
                                        <p:cTn id="20" dur="500"/>
                                        <p:tgtEl>
                                          <p:spTgt spid="34819">
                                            <p:txEl>
                                              <p:pRg st="3" end="3"/>
                                            </p:txEl>
                                          </p:spTgt>
                                        </p:tgtEl>
                                      </p:cBhvr>
                                    </p:animEffect>
                                  </p:childTnLst>
                                </p:cTn>
                              </p:par>
                            </p:childTnLst>
                          </p:cTn>
                        </p:par>
                        <p:par>
                          <p:cTn id="21" fill="hold" nodeType="afterGroup">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34819">
                                            <p:txEl>
                                              <p:pRg st="4" end="4"/>
                                            </p:txEl>
                                          </p:spTgt>
                                        </p:tgtEl>
                                        <p:attrNameLst>
                                          <p:attrName>style.visibility</p:attrName>
                                        </p:attrNameLst>
                                      </p:cBhvr>
                                      <p:to>
                                        <p:strVal val="visible"/>
                                      </p:to>
                                    </p:set>
                                    <p:animEffect transition="in" filter="slide(fromBottom)">
                                      <p:cBhvr>
                                        <p:cTn id="24" dur="500"/>
                                        <p:tgtEl>
                                          <p:spTgt spid="34819">
                                            <p:txEl>
                                              <p:pRg st="4" end="4"/>
                                            </p:txEl>
                                          </p:spTgt>
                                        </p:tgtEl>
                                      </p:cBhvr>
                                    </p:animEffect>
                                  </p:childTnLst>
                                </p:cTn>
                              </p:par>
                            </p:childTnLst>
                          </p:cTn>
                        </p:par>
                        <p:par>
                          <p:cTn id="25" fill="hold" nodeType="afterGroup">
                            <p:stCondLst>
                              <p:cond delay="2000"/>
                            </p:stCondLst>
                            <p:childTnLst>
                              <p:par>
                                <p:cTn id="26" presetID="12" presetClass="entr" presetSubtype="4" fill="hold" grpId="0" nodeType="afterEffect">
                                  <p:stCondLst>
                                    <p:cond delay="0"/>
                                  </p:stCondLst>
                                  <p:childTnLst>
                                    <p:set>
                                      <p:cBhvr>
                                        <p:cTn id="27" dur="1" fill="hold">
                                          <p:stCondLst>
                                            <p:cond delay="0"/>
                                          </p:stCondLst>
                                        </p:cTn>
                                        <p:tgtEl>
                                          <p:spTgt spid="34819">
                                            <p:txEl>
                                              <p:pRg st="5" end="5"/>
                                            </p:txEl>
                                          </p:spTgt>
                                        </p:tgtEl>
                                        <p:attrNameLst>
                                          <p:attrName>style.visibility</p:attrName>
                                        </p:attrNameLst>
                                      </p:cBhvr>
                                      <p:to>
                                        <p:strVal val="visible"/>
                                      </p:to>
                                    </p:set>
                                    <p:animEffect transition="in" filter="slide(fromBottom)">
                                      <p:cBhvr>
                                        <p:cTn id="28" dur="500"/>
                                        <p:tgtEl>
                                          <p:spTgt spid="34819">
                                            <p:txEl>
                                              <p:pRg st="5" end="5"/>
                                            </p:txEl>
                                          </p:spTgt>
                                        </p:tgtEl>
                                      </p:cBhvr>
                                    </p:animEffect>
                                  </p:childTnLst>
                                </p:cTn>
                              </p:par>
                            </p:childTnLst>
                          </p:cTn>
                        </p:par>
                        <p:par>
                          <p:cTn id="29" fill="hold" nodeType="afterGroup">
                            <p:stCondLst>
                              <p:cond delay="2500"/>
                            </p:stCondLst>
                            <p:childTnLst>
                              <p:par>
                                <p:cTn id="30" presetID="12" presetClass="entr" presetSubtype="4" fill="hold" grpId="0" nodeType="afterEffect">
                                  <p:stCondLst>
                                    <p:cond delay="0"/>
                                  </p:stCondLst>
                                  <p:childTnLst>
                                    <p:set>
                                      <p:cBhvr>
                                        <p:cTn id="31" dur="1" fill="hold">
                                          <p:stCondLst>
                                            <p:cond delay="0"/>
                                          </p:stCondLst>
                                        </p:cTn>
                                        <p:tgtEl>
                                          <p:spTgt spid="34819">
                                            <p:txEl>
                                              <p:pRg st="6" end="6"/>
                                            </p:txEl>
                                          </p:spTgt>
                                        </p:tgtEl>
                                        <p:attrNameLst>
                                          <p:attrName>style.visibility</p:attrName>
                                        </p:attrNameLst>
                                      </p:cBhvr>
                                      <p:to>
                                        <p:strVal val="visible"/>
                                      </p:to>
                                    </p:set>
                                    <p:animEffect transition="in" filter="slide(fromBottom)">
                                      <p:cBhvr>
                                        <p:cTn id="32" dur="500"/>
                                        <p:tgtEl>
                                          <p:spTgt spid="348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nimBg="1"/>
      <p:bldP spid="34819"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r>
              <a:rPr lang="ar-KW" altLang="en-US" sz="3600" b="1" dirty="0"/>
              <a:t>وظيفة ترابط المجتمع ونقل تراثه</a:t>
            </a:r>
            <a:endParaRPr lang="en-US" altLang="en-US" sz="3600" b="1" dirty="0"/>
          </a:p>
        </p:txBody>
      </p:sp>
      <p:sp>
        <p:nvSpPr>
          <p:cNvPr id="26627" name="Rectangle 3"/>
          <p:cNvSpPr>
            <a:spLocks noGrp="1" noChangeArrowheads="1"/>
          </p:cNvSpPr>
          <p:nvPr>
            <p:ph type="body" idx="1"/>
          </p:nvPr>
        </p:nvSpPr>
        <p:spPr/>
        <p:txBody>
          <a:bodyPr/>
          <a:lstStyle/>
          <a:p>
            <a:pPr algn="r" rtl="1">
              <a:lnSpc>
                <a:spcPct val="90000"/>
              </a:lnSpc>
            </a:pPr>
            <a:r>
              <a:rPr lang="ar-KW" altLang="en-US" dirty="0"/>
              <a:t>هو السبيل الوحيد الى ترابط المجتمع</a:t>
            </a:r>
          </a:p>
          <a:p>
            <a:pPr algn="r" rtl="1">
              <a:lnSpc>
                <a:spcPct val="90000"/>
              </a:lnSpc>
            </a:pPr>
            <a:r>
              <a:rPr lang="ar-KW" altLang="en-US" dirty="0"/>
              <a:t>يربط أفراد الأسرة بعضهم ببعض</a:t>
            </a:r>
          </a:p>
          <a:p>
            <a:pPr algn="r" rtl="1">
              <a:lnSpc>
                <a:spcPct val="90000"/>
              </a:lnSpc>
            </a:pPr>
            <a:r>
              <a:rPr lang="ar-KW" altLang="en-US" dirty="0"/>
              <a:t>يربط أفراد المجتمع بعضهم بالبعض الآخر</a:t>
            </a:r>
          </a:p>
          <a:p>
            <a:pPr algn="r" rtl="1">
              <a:lnSpc>
                <a:spcPct val="90000"/>
              </a:lnSpc>
            </a:pPr>
            <a:r>
              <a:rPr lang="ar-KW" altLang="en-US" dirty="0"/>
              <a:t>يربط </a:t>
            </a:r>
            <a:r>
              <a:rPr lang="ar-KW" altLang="en-US" dirty="0" smtClean="0"/>
              <a:t>الشعب</a:t>
            </a:r>
            <a:r>
              <a:rPr lang="ar-SA" altLang="en-US" dirty="0" smtClean="0"/>
              <a:t> بالدولة.</a:t>
            </a:r>
            <a:endParaRPr lang="ar-KW" altLang="en-US" dirty="0"/>
          </a:p>
          <a:p>
            <a:pPr algn="r" rtl="1">
              <a:lnSpc>
                <a:spcPct val="90000"/>
              </a:lnSpc>
            </a:pPr>
            <a:r>
              <a:rPr lang="ar-SA" altLang="en-US" dirty="0" smtClean="0"/>
              <a:t> ترسخ </a:t>
            </a:r>
            <a:r>
              <a:rPr lang="ar-KW" altLang="en-US" dirty="0" smtClean="0"/>
              <a:t>قيم</a:t>
            </a:r>
            <a:r>
              <a:rPr lang="ar-SA" altLang="en-US" dirty="0" smtClean="0"/>
              <a:t> المجتمع  </a:t>
            </a:r>
            <a:r>
              <a:rPr lang="ar-KW" altLang="en-US" dirty="0" smtClean="0"/>
              <a:t>وعاداته </a:t>
            </a:r>
            <a:r>
              <a:rPr lang="ar-KW" altLang="en-US" dirty="0"/>
              <a:t>وتقاليده ولغته</a:t>
            </a:r>
          </a:p>
          <a:p>
            <a:pPr algn="r" rtl="1">
              <a:lnSpc>
                <a:spcPct val="90000"/>
              </a:lnSpc>
            </a:pPr>
            <a:r>
              <a:rPr lang="ar-KW" altLang="en-US" dirty="0"/>
              <a:t>تمكن الشعوب من امتلاك </a:t>
            </a:r>
            <a:r>
              <a:rPr lang="ar-KW" altLang="en-US" dirty="0" smtClean="0"/>
              <a:t>خصائصه</a:t>
            </a:r>
            <a:r>
              <a:rPr lang="ar-SA" altLang="en-US" dirty="0" smtClean="0"/>
              <a:t>ا</a:t>
            </a:r>
            <a:r>
              <a:rPr lang="ar-KW" altLang="en-US" dirty="0" smtClean="0"/>
              <a:t> </a:t>
            </a:r>
            <a:r>
              <a:rPr lang="ar-KW" altLang="en-US" dirty="0"/>
              <a:t>المميزة</a:t>
            </a:r>
          </a:p>
          <a:p>
            <a:pPr algn="r" rtl="1">
              <a:lnSpc>
                <a:spcPct val="90000"/>
              </a:lnSpc>
            </a:pPr>
            <a:r>
              <a:rPr lang="ar-KW" altLang="en-US" dirty="0" smtClean="0"/>
              <a:t>تجعل</a:t>
            </a:r>
            <a:r>
              <a:rPr lang="ar-SA" altLang="en-US" dirty="0" smtClean="0"/>
              <a:t> المجتمع </a:t>
            </a:r>
            <a:r>
              <a:rPr lang="ar-KW" altLang="en-US" dirty="0" smtClean="0"/>
              <a:t>قادرا </a:t>
            </a:r>
            <a:r>
              <a:rPr lang="ar-KW" altLang="en-US" dirty="0"/>
              <a:t>على تماسكه ووحدته</a:t>
            </a:r>
            <a:endParaRPr lang="en-US" altLang="en-US" dirty="0"/>
          </a:p>
        </p:txBody>
      </p:sp>
      <p:sp>
        <p:nvSpPr>
          <p:cNvPr id="26628"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852"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0992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0-#ppt_w/2"/>
                                          </p:val>
                                        </p:tav>
                                        <p:tav tm="100000">
                                          <p:val>
                                            <p:strVal val="#ppt_x"/>
                                          </p:val>
                                        </p:tav>
                                      </p:tavLst>
                                    </p:anim>
                                    <p:anim calcmode="lin" valueType="num">
                                      <p:cBhvr additive="base">
                                        <p:cTn id="8" dur="500" fill="hold"/>
                                        <p:tgtEl>
                                          <p:spTgt spid="266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26627">
                                            <p:txEl>
                                              <p:pRg st="0" end="0"/>
                                            </p:txEl>
                                          </p:spTgt>
                                        </p:tgtEl>
                                        <p:attrNameLst>
                                          <p:attrName>style.visibility</p:attrName>
                                        </p:attrNameLst>
                                      </p:cBhvr>
                                      <p:to>
                                        <p:strVal val="visible"/>
                                      </p:to>
                                    </p:set>
                                    <p:animEffect transition="in" filter="slide(fromBottom)">
                                      <p:cBhvr>
                                        <p:cTn id="13" dur="500"/>
                                        <p:tgtEl>
                                          <p:spTgt spid="26627">
                                            <p:txEl>
                                              <p:pRg st="0" end="0"/>
                                            </p:txEl>
                                          </p:spTgt>
                                        </p:tgtEl>
                                      </p:cBhvr>
                                    </p:animEffect>
                                  </p:childTnLst>
                                </p:cTn>
                              </p:par>
                            </p:childTnLst>
                          </p:cTn>
                        </p:par>
                        <p:par>
                          <p:cTn id="14" fill="hold" nodeType="afterGroup">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6627">
                                            <p:txEl>
                                              <p:pRg st="1" end="1"/>
                                            </p:txEl>
                                          </p:spTgt>
                                        </p:tgtEl>
                                        <p:attrNameLst>
                                          <p:attrName>style.visibility</p:attrName>
                                        </p:attrNameLst>
                                      </p:cBhvr>
                                      <p:to>
                                        <p:strVal val="visible"/>
                                      </p:to>
                                    </p:set>
                                    <p:animEffect transition="in" filter="slide(fromBottom)">
                                      <p:cBhvr>
                                        <p:cTn id="17" dur="500"/>
                                        <p:tgtEl>
                                          <p:spTgt spid="26627">
                                            <p:txEl>
                                              <p:pRg st="1" end="1"/>
                                            </p:txEl>
                                          </p:spTgt>
                                        </p:tgtEl>
                                      </p:cBhvr>
                                    </p:animEffect>
                                  </p:childTnLst>
                                </p:cTn>
                              </p:par>
                            </p:childTnLst>
                          </p:cTn>
                        </p:par>
                        <p:par>
                          <p:cTn id="18" fill="hold" nodeType="afterGroup">
                            <p:stCondLst>
                              <p:cond delay="1000"/>
                            </p:stCondLst>
                            <p:childTnLst>
                              <p:par>
                                <p:cTn id="19" presetID="12" presetClass="entr" presetSubtype="4" fill="hold" grpId="0" nodeType="afterEffect">
                                  <p:stCondLst>
                                    <p:cond delay="0"/>
                                  </p:stCondLst>
                                  <p:childTnLst>
                                    <p:set>
                                      <p:cBhvr>
                                        <p:cTn id="20" dur="1" fill="hold">
                                          <p:stCondLst>
                                            <p:cond delay="0"/>
                                          </p:stCondLst>
                                        </p:cTn>
                                        <p:tgtEl>
                                          <p:spTgt spid="26627">
                                            <p:txEl>
                                              <p:pRg st="2" end="2"/>
                                            </p:txEl>
                                          </p:spTgt>
                                        </p:tgtEl>
                                        <p:attrNameLst>
                                          <p:attrName>style.visibility</p:attrName>
                                        </p:attrNameLst>
                                      </p:cBhvr>
                                      <p:to>
                                        <p:strVal val="visible"/>
                                      </p:to>
                                    </p:set>
                                    <p:animEffect transition="in" filter="slide(fromBottom)">
                                      <p:cBhvr>
                                        <p:cTn id="21" dur="500"/>
                                        <p:tgtEl>
                                          <p:spTgt spid="26627">
                                            <p:txEl>
                                              <p:pRg st="2" end="2"/>
                                            </p:txEl>
                                          </p:spTgt>
                                        </p:tgtEl>
                                      </p:cBhvr>
                                    </p:animEffect>
                                  </p:childTnLst>
                                </p:cTn>
                              </p:par>
                            </p:childTnLst>
                          </p:cTn>
                        </p:par>
                        <p:par>
                          <p:cTn id="22" fill="hold" nodeType="afterGroup">
                            <p:stCondLst>
                              <p:cond delay="1500"/>
                            </p:stCondLst>
                            <p:childTnLst>
                              <p:par>
                                <p:cTn id="23" presetID="12" presetClass="entr" presetSubtype="4" fill="hold" grpId="0" nodeType="after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Effect transition="in" filter="slide(fromBottom)">
                                      <p:cBhvr>
                                        <p:cTn id="25" dur="500"/>
                                        <p:tgtEl>
                                          <p:spTgt spid="26627">
                                            <p:txEl>
                                              <p:pRg st="3" end="3"/>
                                            </p:txEl>
                                          </p:spTgt>
                                        </p:tgtEl>
                                      </p:cBhvr>
                                    </p:animEffect>
                                  </p:childTnLst>
                                </p:cTn>
                              </p:par>
                            </p:childTnLst>
                          </p:cTn>
                        </p:par>
                        <p:par>
                          <p:cTn id="26" fill="hold" nodeType="afterGroup">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26627">
                                            <p:txEl>
                                              <p:pRg st="4" end="4"/>
                                            </p:txEl>
                                          </p:spTgt>
                                        </p:tgtEl>
                                        <p:attrNameLst>
                                          <p:attrName>style.visibility</p:attrName>
                                        </p:attrNameLst>
                                      </p:cBhvr>
                                      <p:to>
                                        <p:strVal val="visible"/>
                                      </p:to>
                                    </p:set>
                                    <p:animEffect transition="in" filter="slide(fromBottom)">
                                      <p:cBhvr>
                                        <p:cTn id="29" dur="500"/>
                                        <p:tgtEl>
                                          <p:spTgt spid="26627">
                                            <p:txEl>
                                              <p:pRg st="4" end="4"/>
                                            </p:txEl>
                                          </p:spTgt>
                                        </p:tgtEl>
                                      </p:cBhvr>
                                    </p:animEffect>
                                  </p:childTnLst>
                                </p:cTn>
                              </p:par>
                            </p:childTnLst>
                          </p:cTn>
                        </p:par>
                        <p:par>
                          <p:cTn id="30" fill="hold" nodeType="afterGroup">
                            <p:stCondLst>
                              <p:cond delay="2500"/>
                            </p:stCondLst>
                            <p:childTnLst>
                              <p:par>
                                <p:cTn id="31" presetID="12" presetClass="entr" presetSubtype="4" fill="hold" grpId="0" nodeType="afterEffect">
                                  <p:stCondLst>
                                    <p:cond delay="0"/>
                                  </p:stCondLst>
                                  <p:childTnLst>
                                    <p:set>
                                      <p:cBhvr>
                                        <p:cTn id="32" dur="1" fill="hold">
                                          <p:stCondLst>
                                            <p:cond delay="0"/>
                                          </p:stCondLst>
                                        </p:cTn>
                                        <p:tgtEl>
                                          <p:spTgt spid="26627">
                                            <p:txEl>
                                              <p:pRg st="5" end="5"/>
                                            </p:txEl>
                                          </p:spTgt>
                                        </p:tgtEl>
                                        <p:attrNameLst>
                                          <p:attrName>style.visibility</p:attrName>
                                        </p:attrNameLst>
                                      </p:cBhvr>
                                      <p:to>
                                        <p:strVal val="visible"/>
                                      </p:to>
                                    </p:set>
                                    <p:animEffect transition="in" filter="slide(fromBottom)">
                                      <p:cBhvr>
                                        <p:cTn id="33" dur="500"/>
                                        <p:tgtEl>
                                          <p:spTgt spid="26627">
                                            <p:txEl>
                                              <p:pRg st="5" end="5"/>
                                            </p:txEl>
                                          </p:spTgt>
                                        </p:tgtEl>
                                      </p:cBhvr>
                                    </p:animEffect>
                                  </p:childTnLst>
                                </p:cTn>
                              </p:par>
                            </p:childTnLst>
                          </p:cTn>
                        </p:par>
                        <p:par>
                          <p:cTn id="34" fill="hold" nodeType="afterGroup">
                            <p:stCondLst>
                              <p:cond delay="3000"/>
                            </p:stCondLst>
                            <p:childTnLst>
                              <p:par>
                                <p:cTn id="35" presetID="12" presetClass="entr" presetSubtype="4" fill="hold" grpId="0" nodeType="afterEffect">
                                  <p:stCondLst>
                                    <p:cond delay="0"/>
                                  </p:stCondLst>
                                  <p:childTnLst>
                                    <p:set>
                                      <p:cBhvr>
                                        <p:cTn id="36" dur="1" fill="hold">
                                          <p:stCondLst>
                                            <p:cond delay="0"/>
                                          </p:stCondLst>
                                        </p:cTn>
                                        <p:tgtEl>
                                          <p:spTgt spid="26627">
                                            <p:txEl>
                                              <p:pRg st="6" end="6"/>
                                            </p:txEl>
                                          </p:spTgt>
                                        </p:tgtEl>
                                        <p:attrNameLst>
                                          <p:attrName>style.visibility</p:attrName>
                                        </p:attrNameLst>
                                      </p:cBhvr>
                                      <p:to>
                                        <p:strVal val="visible"/>
                                      </p:to>
                                    </p:set>
                                    <p:animEffect transition="in" filter="slide(fromBottom)">
                                      <p:cBhvr>
                                        <p:cTn id="37"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p:bldP spid="26627"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pPr rtl="1"/>
            <a:r>
              <a:rPr lang="ar-SA" altLang="en-US" sz="3600" b="1" dirty="0"/>
              <a:t> </a:t>
            </a:r>
            <a:r>
              <a:rPr lang="ar-SA" altLang="en-US" sz="3600" b="1" dirty="0" smtClean="0"/>
              <a:t>وظيفة الرقابة</a:t>
            </a:r>
            <a:endParaRPr lang="en-US" altLang="en-US" sz="3600" b="1" dirty="0"/>
          </a:p>
        </p:txBody>
      </p:sp>
      <p:sp>
        <p:nvSpPr>
          <p:cNvPr id="29699" name="Rectangle 3"/>
          <p:cNvSpPr>
            <a:spLocks noGrp="1" noChangeArrowheads="1"/>
          </p:cNvSpPr>
          <p:nvPr>
            <p:ph type="body" idx="1"/>
          </p:nvPr>
        </p:nvSpPr>
        <p:spPr/>
        <p:txBody>
          <a:bodyPr/>
          <a:lstStyle/>
          <a:p>
            <a:pPr marL="0" indent="0" algn="r" rtl="1">
              <a:buNone/>
            </a:pPr>
            <a:endParaRPr lang="ar-KW" altLang="en-US" sz="2800" dirty="0"/>
          </a:p>
          <a:p>
            <a:pPr algn="r" rtl="1"/>
            <a:r>
              <a:rPr lang="ar-SA" altLang="en-US" sz="2800" dirty="0" smtClean="0"/>
              <a:t>الاعلام </a:t>
            </a:r>
            <a:r>
              <a:rPr lang="ar-KW" altLang="en-US" sz="2800" dirty="0" smtClean="0"/>
              <a:t>هو الوسيلة</a:t>
            </a:r>
            <a:r>
              <a:rPr lang="ar-SA" altLang="en-US" sz="2800" dirty="0" smtClean="0"/>
              <a:t> لرقابية </a:t>
            </a:r>
            <a:r>
              <a:rPr lang="ar-KW" altLang="en-US" sz="2800" dirty="0" smtClean="0"/>
              <a:t> الحديثة</a:t>
            </a:r>
            <a:r>
              <a:rPr lang="ar-SA" altLang="en-US" sz="2800" dirty="0" smtClean="0"/>
              <a:t> للتعبير </a:t>
            </a:r>
            <a:r>
              <a:rPr lang="ar-KW" altLang="en-US" dirty="0" smtClean="0"/>
              <a:t>عن قضايا</a:t>
            </a:r>
            <a:r>
              <a:rPr lang="ar-SA" altLang="en-US" dirty="0" smtClean="0"/>
              <a:t> المجتمع </a:t>
            </a:r>
          </a:p>
          <a:p>
            <a:pPr marL="0" indent="0" algn="r" rtl="1">
              <a:buNone/>
            </a:pPr>
            <a:r>
              <a:rPr lang="ar-SA" altLang="en-US" dirty="0" smtClean="0"/>
              <a:t>      </a:t>
            </a:r>
            <a:r>
              <a:rPr lang="ar-KW" altLang="en-US" dirty="0" smtClean="0"/>
              <a:t>و</a:t>
            </a:r>
            <a:r>
              <a:rPr lang="ar-SA" altLang="en-US" dirty="0" smtClean="0"/>
              <a:t>ي</a:t>
            </a:r>
            <a:r>
              <a:rPr lang="ar-KW" altLang="en-US" dirty="0" smtClean="0"/>
              <a:t>كشف </a:t>
            </a:r>
            <a:r>
              <a:rPr lang="ar-KW" altLang="en-US" dirty="0"/>
              <a:t>عن ألوان الفساد والمحاباة والانحراف.</a:t>
            </a:r>
          </a:p>
          <a:p>
            <a:pPr algn="r" rtl="1"/>
            <a:endParaRPr lang="ar-KW" altLang="en-US" sz="2800" dirty="0"/>
          </a:p>
        </p:txBody>
      </p:sp>
      <p:sp>
        <p:nvSpPr>
          <p:cNvPr id="29700"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0685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slide(fromLeft)">
                                      <p:cBhvr>
                                        <p:cTn id="7" dur="500"/>
                                        <p:tgtEl>
                                          <p:spTgt spid="29698"/>
                                        </p:tgtEl>
                                      </p:cBhvr>
                                    </p:animEffect>
                                  </p:childTnLst>
                                </p:cTn>
                              </p:par>
                            </p:childTnLst>
                          </p:cTn>
                        </p:par>
                        <p:par>
                          <p:cTn id="8" fill="hold" nodeType="afterGroup">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animEffect transition="in" filter="slide(fromBottom)">
                                      <p:cBhvr>
                                        <p:cTn id="11" dur="500"/>
                                        <p:tgtEl>
                                          <p:spTgt spid="29699">
                                            <p:txEl>
                                              <p:pRg st="1" end="1"/>
                                            </p:txEl>
                                          </p:spTgt>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slide(fromBottom)">
                                      <p:cBhvr>
                                        <p:cTn id="15" dur="500"/>
                                        <p:tgtEl>
                                          <p:spTgt spid="29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p:bldP spid="29699"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r>
              <a:rPr lang="ar-KW" altLang="en-US" sz="3600" b="1" dirty="0" smtClean="0"/>
              <a:t>و</a:t>
            </a:r>
            <a:r>
              <a:rPr lang="ar-SA" altLang="en-US" sz="3600" b="1" dirty="0" smtClean="0"/>
              <a:t>ظيفة </a:t>
            </a:r>
            <a:r>
              <a:rPr lang="ar-KW" altLang="en-US" sz="3600" b="1" dirty="0" smtClean="0"/>
              <a:t>الترويج</a:t>
            </a:r>
            <a:endParaRPr lang="en-US" altLang="en-US" sz="3600" b="1" dirty="0"/>
          </a:p>
        </p:txBody>
      </p:sp>
      <p:sp>
        <p:nvSpPr>
          <p:cNvPr id="29699" name="Rectangle 3"/>
          <p:cNvSpPr>
            <a:spLocks noGrp="1" noChangeArrowheads="1"/>
          </p:cNvSpPr>
          <p:nvPr>
            <p:ph type="body" idx="1"/>
          </p:nvPr>
        </p:nvSpPr>
        <p:spPr/>
        <p:txBody>
          <a:bodyPr/>
          <a:lstStyle/>
          <a:p>
            <a:pPr algn="r" rtl="1"/>
            <a:r>
              <a:rPr lang="ar-KW" altLang="en-US" sz="2800" dirty="0"/>
              <a:t>يعتبر الإعلان من الوظائف الرئيسية للاتصال في المجتمعات الحديثة.</a:t>
            </a:r>
          </a:p>
          <a:p>
            <a:pPr algn="r" rtl="1"/>
            <a:r>
              <a:rPr lang="ar-KW" altLang="en-US" sz="2800" dirty="0"/>
              <a:t>الإعلان هو الوسيلة الحديثة لترويج السلعة</a:t>
            </a:r>
            <a:r>
              <a:rPr lang="ar-KW" altLang="en-US" sz="2800" dirty="0" smtClean="0"/>
              <a:t>.</a:t>
            </a:r>
            <a:endParaRPr lang="ar-KW" altLang="en-US" sz="2800" dirty="0"/>
          </a:p>
          <a:p>
            <a:pPr algn="r" rtl="1"/>
            <a:r>
              <a:rPr lang="ar-KW" altLang="en-US" sz="2800" dirty="0"/>
              <a:t>يقوم الإعلان بتقديم خدمات على مستويات عدة:</a:t>
            </a:r>
          </a:p>
          <a:p>
            <a:pPr lvl="2" algn="r" rtl="1"/>
            <a:r>
              <a:rPr lang="ar-KW" altLang="en-US" dirty="0"/>
              <a:t>يخدم المستهلك</a:t>
            </a:r>
          </a:p>
          <a:p>
            <a:pPr lvl="2" algn="r" rtl="1"/>
            <a:r>
              <a:rPr lang="ar-KW" altLang="en-US" dirty="0"/>
              <a:t>يخدم المعلن صاحب السلعة</a:t>
            </a:r>
          </a:p>
          <a:p>
            <a:pPr lvl="2" algn="r" rtl="1"/>
            <a:r>
              <a:rPr lang="ar-KW" altLang="en-US" dirty="0"/>
              <a:t>يخدم الوسيلة الإعلامية التي أعلن فيها</a:t>
            </a:r>
          </a:p>
          <a:p>
            <a:pPr lvl="2" algn="r" rtl="1"/>
            <a:r>
              <a:rPr lang="ar-KW" altLang="en-US" dirty="0"/>
              <a:t>يقدم خدمة لتنشيط الحركة الإقتصادية والتجارية الوطنية والعالمية</a:t>
            </a:r>
          </a:p>
          <a:p>
            <a:pPr lvl="2" algn="r" rtl="1"/>
            <a:endParaRPr lang="en-GB" altLang="en-US" dirty="0"/>
          </a:p>
        </p:txBody>
      </p:sp>
      <p:sp>
        <p:nvSpPr>
          <p:cNvPr id="29700"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124"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2791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slide(fromLeft)">
                                      <p:cBhvr>
                                        <p:cTn id="7" dur="500"/>
                                        <p:tgtEl>
                                          <p:spTgt spid="29698"/>
                                        </p:tgtEl>
                                      </p:cBhvr>
                                    </p:animEffect>
                                  </p:childTnLst>
                                </p:cTn>
                              </p:par>
                            </p:childTnLst>
                          </p:cTn>
                        </p:par>
                        <p:par>
                          <p:cTn id="8" fill="hold" nodeType="afterGroup">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29699">
                                            <p:txEl>
                                              <p:pRg st="0" end="0"/>
                                            </p:txEl>
                                          </p:spTgt>
                                        </p:tgtEl>
                                        <p:attrNameLst>
                                          <p:attrName>style.visibility</p:attrName>
                                        </p:attrNameLst>
                                      </p:cBhvr>
                                      <p:to>
                                        <p:strVal val="visible"/>
                                      </p:to>
                                    </p:set>
                                    <p:animEffect transition="in" filter="slide(fromBottom)">
                                      <p:cBhvr>
                                        <p:cTn id="11" dur="500"/>
                                        <p:tgtEl>
                                          <p:spTgt spid="29699">
                                            <p:txEl>
                                              <p:pRg st="0" end="0"/>
                                            </p:txEl>
                                          </p:spTgt>
                                        </p:tgtEl>
                                      </p:cBhvr>
                                    </p:animEffect>
                                  </p:childTnLst>
                                </p:cTn>
                              </p:par>
                            </p:childTnLst>
                          </p:cTn>
                        </p:par>
                        <p:par>
                          <p:cTn id="12" fill="hold" nodeType="afterGroup">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9699">
                                            <p:txEl>
                                              <p:pRg st="1" end="1"/>
                                            </p:txEl>
                                          </p:spTgt>
                                        </p:tgtEl>
                                        <p:attrNameLst>
                                          <p:attrName>style.visibility</p:attrName>
                                        </p:attrNameLst>
                                      </p:cBhvr>
                                      <p:to>
                                        <p:strVal val="visible"/>
                                      </p:to>
                                    </p:set>
                                    <p:animEffect transition="in" filter="slide(fromBottom)">
                                      <p:cBhvr>
                                        <p:cTn id="15" dur="500"/>
                                        <p:tgtEl>
                                          <p:spTgt spid="29699">
                                            <p:txEl>
                                              <p:pRg st="1" end="1"/>
                                            </p:txEl>
                                          </p:spTgt>
                                        </p:tgtEl>
                                      </p:cBhvr>
                                    </p:animEffect>
                                  </p:childTnLst>
                                </p:cTn>
                              </p:par>
                            </p:childTnLst>
                          </p:cTn>
                        </p:par>
                        <p:par>
                          <p:cTn id="16" fill="hold" nodeType="afterGroup">
                            <p:stCondLst>
                              <p:cond delay="1500"/>
                            </p:stCondLst>
                            <p:childTnLst>
                              <p:par>
                                <p:cTn id="17" presetID="12" presetClass="entr" presetSubtype="4" fill="hold" grpId="0" nodeType="after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Effect transition="in" filter="slide(fromBottom)">
                                      <p:cBhvr>
                                        <p:cTn id="19" dur="500"/>
                                        <p:tgtEl>
                                          <p:spTgt spid="29699">
                                            <p:txEl>
                                              <p:pRg st="2" end="2"/>
                                            </p:txEl>
                                          </p:spTgt>
                                        </p:tgtEl>
                                      </p:cBhvr>
                                    </p:animEffect>
                                  </p:childTnLst>
                                </p:cTn>
                              </p:par>
                            </p:childTnLst>
                          </p:cTn>
                        </p:par>
                        <p:par>
                          <p:cTn id="20" fill="hold" nodeType="afterGroup">
                            <p:stCondLst>
                              <p:cond delay="2000"/>
                            </p:stCondLst>
                            <p:childTnLst>
                              <p:par>
                                <p:cTn id="21" presetID="12" presetClass="entr" presetSubtype="4" fill="hold" grpId="0" nodeType="afterEffect">
                                  <p:stCondLst>
                                    <p:cond delay="0"/>
                                  </p:stCondLst>
                                  <p:childTnLst>
                                    <p:set>
                                      <p:cBhvr>
                                        <p:cTn id="22" dur="1" fill="hold">
                                          <p:stCondLst>
                                            <p:cond delay="0"/>
                                          </p:stCondLst>
                                        </p:cTn>
                                        <p:tgtEl>
                                          <p:spTgt spid="29699">
                                            <p:txEl>
                                              <p:pRg st="3" end="3"/>
                                            </p:txEl>
                                          </p:spTgt>
                                        </p:tgtEl>
                                        <p:attrNameLst>
                                          <p:attrName>style.visibility</p:attrName>
                                        </p:attrNameLst>
                                      </p:cBhvr>
                                      <p:to>
                                        <p:strVal val="visible"/>
                                      </p:to>
                                    </p:set>
                                    <p:animEffect transition="in" filter="slide(fromBottom)">
                                      <p:cBhvr>
                                        <p:cTn id="23" dur="500"/>
                                        <p:tgtEl>
                                          <p:spTgt spid="29699">
                                            <p:txEl>
                                              <p:pRg st="3" end="3"/>
                                            </p:txEl>
                                          </p:spTgt>
                                        </p:tgtEl>
                                      </p:cBhvr>
                                    </p:animEffect>
                                  </p:childTnLst>
                                </p:cTn>
                              </p:par>
                            </p:childTnLst>
                          </p:cTn>
                        </p:par>
                        <p:par>
                          <p:cTn id="24" fill="hold" nodeType="afterGroup">
                            <p:stCondLst>
                              <p:cond delay="2500"/>
                            </p:stCondLst>
                            <p:childTnLst>
                              <p:par>
                                <p:cTn id="25" presetID="12" presetClass="entr" presetSubtype="4" fill="hold" grpId="0" nodeType="after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slide(fromBottom)">
                                      <p:cBhvr>
                                        <p:cTn id="27" dur="500"/>
                                        <p:tgtEl>
                                          <p:spTgt spid="29699">
                                            <p:txEl>
                                              <p:pRg st="4" end="4"/>
                                            </p:txEl>
                                          </p:spTgt>
                                        </p:tgtEl>
                                      </p:cBhvr>
                                    </p:animEffect>
                                  </p:childTnLst>
                                </p:cTn>
                              </p:par>
                            </p:childTnLst>
                          </p:cTn>
                        </p:par>
                        <p:par>
                          <p:cTn id="28" fill="hold" nodeType="afterGroup">
                            <p:stCondLst>
                              <p:cond delay="3000"/>
                            </p:stCondLst>
                            <p:childTnLst>
                              <p:par>
                                <p:cTn id="29" presetID="12" presetClass="entr" presetSubtype="4" fill="hold" grpId="0" nodeType="afterEffect">
                                  <p:stCondLst>
                                    <p:cond delay="0"/>
                                  </p:stCondLst>
                                  <p:childTnLst>
                                    <p:set>
                                      <p:cBhvr>
                                        <p:cTn id="30" dur="1" fill="hold">
                                          <p:stCondLst>
                                            <p:cond delay="0"/>
                                          </p:stCondLst>
                                        </p:cTn>
                                        <p:tgtEl>
                                          <p:spTgt spid="29699">
                                            <p:txEl>
                                              <p:pRg st="5" end="5"/>
                                            </p:txEl>
                                          </p:spTgt>
                                        </p:tgtEl>
                                        <p:attrNameLst>
                                          <p:attrName>style.visibility</p:attrName>
                                        </p:attrNameLst>
                                      </p:cBhvr>
                                      <p:to>
                                        <p:strVal val="visible"/>
                                      </p:to>
                                    </p:set>
                                    <p:animEffect transition="in" filter="slide(fromBottom)">
                                      <p:cBhvr>
                                        <p:cTn id="31" dur="500"/>
                                        <p:tgtEl>
                                          <p:spTgt spid="29699">
                                            <p:txEl>
                                              <p:pRg st="5" end="5"/>
                                            </p:txEl>
                                          </p:spTgt>
                                        </p:tgtEl>
                                      </p:cBhvr>
                                    </p:animEffect>
                                  </p:childTnLst>
                                </p:cTn>
                              </p:par>
                            </p:childTnLst>
                          </p:cTn>
                        </p:par>
                        <p:par>
                          <p:cTn id="32" fill="hold" nodeType="afterGroup">
                            <p:stCondLst>
                              <p:cond delay="3500"/>
                            </p:stCondLst>
                            <p:childTnLst>
                              <p:par>
                                <p:cTn id="33" presetID="12" presetClass="entr" presetSubtype="4" fill="hold" grpId="0" nodeType="afterEffect">
                                  <p:stCondLst>
                                    <p:cond delay="0"/>
                                  </p:stCondLst>
                                  <p:childTnLst>
                                    <p:set>
                                      <p:cBhvr>
                                        <p:cTn id="34" dur="1" fill="hold">
                                          <p:stCondLst>
                                            <p:cond delay="0"/>
                                          </p:stCondLst>
                                        </p:cTn>
                                        <p:tgtEl>
                                          <p:spTgt spid="29699">
                                            <p:txEl>
                                              <p:pRg st="6" end="6"/>
                                            </p:txEl>
                                          </p:spTgt>
                                        </p:tgtEl>
                                        <p:attrNameLst>
                                          <p:attrName>style.visibility</p:attrName>
                                        </p:attrNameLst>
                                      </p:cBhvr>
                                      <p:to>
                                        <p:strVal val="visible"/>
                                      </p:to>
                                    </p:set>
                                    <p:animEffect transition="in" filter="slide(fromBottom)">
                                      <p:cBhvr>
                                        <p:cTn id="35" dur="500"/>
                                        <p:tgtEl>
                                          <p:spTgt spid="296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p:bldP spid="2969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228600" y="1752600"/>
            <a:ext cx="9067800" cy="5105400"/>
          </a:xfrm>
        </p:spPr>
        <p:txBody>
          <a:bodyPr>
            <a:noAutofit/>
          </a:bodyPr>
          <a:lstStyle/>
          <a:p>
            <a:pPr algn="r" rtl="1">
              <a:buFont typeface="Arial" charset="0"/>
              <a:buNone/>
              <a:defRPr/>
            </a:pPr>
            <a:r>
              <a:rPr lang="ar-SA" sz="2400" b="1" dirty="0" smtClean="0">
                <a:solidFill>
                  <a:schemeClr val="tx1"/>
                </a:solidFill>
              </a:rPr>
              <a:t>العضويات:</a:t>
            </a:r>
            <a:endParaRPr lang="en-US" sz="2400" b="1" dirty="0">
              <a:solidFill>
                <a:schemeClr val="tx1"/>
              </a:solidFill>
            </a:endParaRPr>
          </a:p>
          <a:p>
            <a:pPr marL="342900" indent="-342900" algn="r" rtl="1">
              <a:buFont typeface="Wingdings" pitchFamily="2" charset="2"/>
              <a:buChar char="ü"/>
              <a:defRPr/>
            </a:pPr>
            <a:r>
              <a:rPr lang="ar-SA" sz="2400" dirty="0">
                <a:solidFill>
                  <a:schemeClr val="tx1"/>
                </a:solidFill>
              </a:rPr>
              <a:t>  عضو</a:t>
            </a:r>
            <a:r>
              <a:rPr lang="ar-SY" sz="2400" dirty="0">
                <a:solidFill>
                  <a:schemeClr val="tx1"/>
                </a:solidFill>
              </a:rPr>
              <a:t>في جمعية المستشارين / الأردن </a:t>
            </a:r>
            <a:r>
              <a:rPr lang="en-US" sz="2400" b="1" dirty="0">
                <a:solidFill>
                  <a:schemeClr val="tx1"/>
                </a:solidFill>
              </a:rPr>
              <a:t>I.M.C – Jordan</a:t>
            </a:r>
            <a:endParaRPr lang="en-US" sz="2400" dirty="0">
              <a:solidFill>
                <a:schemeClr val="tx1"/>
              </a:solidFill>
            </a:endParaRPr>
          </a:p>
          <a:p>
            <a:pPr algn="r" rtl="1">
              <a:buFont typeface="Wingdings" pitchFamily="2" charset="2"/>
              <a:buChar char="ü"/>
              <a:defRPr/>
            </a:pPr>
            <a:r>
              <a:rPr lang="ar-SY" sz="2400" b="1" dirty="0">
                <a:solidFill>
                  <a:schemeClr val="tx1"/>
                </a:solidFill>
              </a:rPr>
              <a:t>-</a:t>
            </a:r>
            <a:r>
              <a:rPr lang="ar-SA" sz="2400" b="1" dirty="0">
                <a:solidFill>
                  <a:schemeClr val="tx1"/>
                </a:solidFill>
              </a:rPr>
              <a:t>  </a:t>
            </a:r>
            <a:r>
              <a:rPr lang="ar-SY" sz="2400" dirty="0">
                <a:solidFill>
                  <a:schemeClr val="tx1"/>
                </a:solidFill>
              </a:rPr>
              <a:t>عضو الجمعية الدولية البريطانية للعلاقات العامة</a:t>
            </a:r>
            <a:r>
              <a:rPr lang="en-US" sz="2400" dirty="0">
                <a:solidFill>
                  <a:schemeClr val="tx1"/>
                </a:solidFill>
              </a:rPr>
              <a:t>I.PR  </a:t>
            </a:r>
          </a:p>
          <a:p>
            <a:pPr algn="r" rtl="1">
              <a:buFont typeface="Wingdings" pitchFamily="2" charset="2"/>
              <a:buChar char="ü"/>
              <a:defRPr/>
            </a:pPr>
            <a:r>
              <a:rPr lang="ar-SY" sz="2400" b="1" dirty="0">
                <a:solidFill>
                  <a:schemeClr val="tx1"/>
                </a:solidFill>
              </a:rPr>
              <a:t>-</a:t>
            </a:r>
            <a:r>
              <a:rPr lang="ar-SA" sz="2400" b="1" dirty="0">
                <a:solidFill>
                  <a:schemeClr val="tx1"/>
                </a:solidFill>
              </a:rPr>
              <a:t>  </a:t>
            </a:r>
            <a:r>
              <a:rPr lang="ar-SY" sz="2400" dirty="0">
                <a:solidFill>
                  <a:schemeClr val="tx1"/>
                </a:solidFill>
              </a:rPr>
              <a:t>عضو معهد الدراسات الاستراتيجية التسويقية الاميريكية .</a:t>
            </a:r>
            <a:endParaRPr lang="en-US" sz="2400" dirty="0">
              <a:solidFill>
                <a:schemeClr val="tx1"/>
              </a:solidFill>
            </a:endParaRPr>
          </a:p>
          <a:p>
            <a:pPr algn="r" rtl="1">
              <a:buFont typeface="Wingdings" pitchFamily="2" charset="2"/>
              <a:buChar char="ü"/>
              <a:defRPr/>
            </a:pPr>
            <a:r>
              <a:rPr lang="ar-SY" sz="2400" b="1" dirty="0">
                <a:solidFill>
                  <a:schemeClr val="tx1"/>
                </a:solidFill>
              </a:rPr>
              <a:t>-</a:t>
            </a:r>
            <a:r>
              <a:rPr lang="ar-SA" sz="2400" b="1" dirty="0">
                <a:solidFill>
                  <a:schemeClr val="tx1"/>
                </a:solidFill>
              </a:rPr>
              <a:t>   </a:t>
            </a:r>
            <a:r>
              <a:rPr lang="ar-SY" sz="2400" dirty="0">
                <a:solidFill>
                  <a:schemeClr val="tx1"/>
                </a:solidFill>
              </a:rPr>
              <a:t>مدرب معتمد من اتحاد المصارف الامريكية</a:t>
            </a:r>
            <a:r>
              <a:rPr lang="ar-SA" sz="2400" dirty="0">
                <a:solidFill>
                  <a:schemeClr val="tx1"/>
                </a:solidFill>
              </a:rPr>
              <a:t>.</a:t>
            </a:r>
          </a:p>
          <a:p>
            <a:pPr algn="r" rtl="1">
              <a:buFont typeface="Wingdings" pitchFamily="2" charset="2"/>
              <a:buChar char="ü"/>
              <a:defRPr/>
            </a:pPr>
            <a:r>
              <a:rPr lang="ar-SA" sz="2400" dirty="0">
                <a:solidFill>
                  <a:schemeClr val="tx1"/>
                </a:solidFill>
              </a:rPr>
              <a:t>مدرب معتمد من </a:t>
            </a:r>
            <a:r>
              <a:rPr lang="ar-SA" sz="2400" dirty="0" smtClean="0">
                <a:solidFill>
                  <a:schemeClr val="tx1"/>
                </a:solidFill>
              </a:rPr>
              <a:t>ادارة اتحاد المصارف العربية</a:t>
            </a:r>
          </a:p>
          <a:p>
            <a:pPr algn="r" rtl="1">
              <a:buFont typeface="Wingdings" pitchFamily="2" charset="2"/>
              <a:buChar char="ü"/>
              <a:defRPr/>
            </a:pPr>
            <a:r>
              <a:rPr lang="ar-SA" sz="2400" dirty="0">
                <a:solidFill>
                  <a:schemeClr val="tx1"/>
                </a:solidFill>
              </a:rPr>
              <a:t> مدرب معتمد </a:t>
            </a:r>
            <a:r>
              <a:rPr lang="ar-SA" sz="2400" dirty="0" smtClean="0">
                <a:solidFill>
                  <a:schemeClr val="tx1"/>
                </a:solidFill>
              </a:rPr>
              <a:t>لدى الاكاديمية العربية للعلوم المالية والمصرفية.</a:t>
            </a:r>
          </a:p>
          <a:p>
            <a:pPr algn="r" rtl="1">
              <a:buFont typeface="Wingdings" pitchFamily="2" charset="2"/>
              <a:buChar char="ü"/>
              <a:defRPr/>
            </a:pPr>
            <a:r>
              <a:rPr lang="ar-SA" sz="2400" dirty="0">
                <a:solidFill>
                  <a:schemeClr val="tx1"/>
                </a:solidFill>
              </a:rPr>
              <a:t>مدرب معتمد </a:t>
            </a:r>
            <a:r>
              <a:rPr lang="ar-SA" sz="2400" dirty="0" smtClean="0">
                <a:solidFill>
                  <a:schemeClr val="tx1"/>
                </a:solidFill>
              </a:rPr>
              <a:t>لدى مركز القيادة والتطوير العربي,.ابوظبي.</a:t>
            </a:r>
            <a:endParaRPr lang="en-US" sz="2400" dirty="0" smtClean="0">
              <a:solidFill>
                <a:schemeClr val="tx1"/>
              </a:solidFill>
            </a:endParaRPr>
          </a:p>
          <a:p>
            <a:pPr algn="r" rtl="1">
              <a:buFont typeface="Wingdings" pitchFamily="2" charset="2"/>
              <a:buChar char="ü"/>
              <a:defRPr/>
            </a:pPr>
            <a:r>
              <a:rPr lang="ar-SA" sz="2400" dirty="0">
                <a:solidFill>
                  <a:schemeClr val="tx1"/>
                </a:solidFill>
              </a:rPr>
              <a:t>مدرب </a:t>
            </a:r>
            <a:r>
              <a:rPr lang="ar-SA" sz="2400" dirty="0" smtClean="0">
                <a:solidFill>
                  <a:schemeClr val="tx1"/>
                </a:solidFill>
              </a:rPr>
              <a:t>معتمد لدى الاتحاد العربي التجاري- لبنان.</a:t>
            </a:r>
          </a:p>
          <a:p>
            <a:pPr algn="r" rtl="1">
              <a:buFont typeface="Wingdings" pitchFamily="2" charset="2"/>
              <a:buChar char="ü"/>
              <a:defRPr/>
            </a:pPr>
            <a:r>
              <a:rPr lang="ar-SA" sz="2400" dirty="0">
                <a:solidFill>
                  <a:schemeClr val="tx1"/>
                </a:solidFill>
              </a:rPr>
              <a:t>مدرب </a:t>
            </a:r>
            <a:r>
              <a:rPr lang="ar-SA" sz="2400" dirty="0" smtClean="0">
                <a:solidFill>
                  <a:schemeClr val="tx1"/>
                </a:solidFill>
              </a:rPr>
              <a:t>معتمد بنوك ومؤسسات اردنية ولبنانية وسورية وليببية وسودانية ويمنية واماراتية</a:t>
            </a:r>
            <a:endParaRPr lang="en-US" sz="2400" dirty="0" smtClean="0">
              <a:solidFill>
                <a:schemeClr val="tx1"/>
              </a:solidFill>
            </a:endParaRPr>
          </a:p>
          <a:p>
            <a:pPr algn="r" rtl="1">
              <a:buFont typeface="Wingdings" pitchFamily="2" charset="2"/>
              <a:buChar char="ü"/>
              <a:defRPr/>
            </a:pPr>
            <a:endParaRPr lang="en-US" sz="2400" dirty="0" smtClean="0">
              <a:solidFill>
                <a:schemeClr val="tx1"/>
              </a:solidFill>
            </a:endParaRPr>
          </a:p>
          <a:p>
            <a:pPr algn="r" rtl="1">
              <a:buFont typeface="Arial" charset="0"/>
              <a:buNone/>
              <a:defRPr/>
            </a:pPr>
            <a:r>
              <a:rPr lang="en-US" sz="2400" dirty="0" smtClean="0">
                <a:solidFill>
                  <a:schemeClr val="tx1"/>
                </a:solidFill>
              </a:rPr>
              <a:t> </a:t>
            </a:r>
            <a:r>
              <a:rPr lang="ar-SA" sz="2400" dirty="0" smtClean="0">
                <a:solidFill>
                  <a:schemeClr val="tx1"/>
                </a:solidFill>
              </a:rPr>
              <a:t>  </a:t>
            </a:r>
            <a:endParaRPr lang="en-US" sz="2400" dirty="0" smtClean="0">
              <a:solidFill>
                <a:schemeClr val="tx1"/>
              </a:solidFill>
            </a:endParaRPr>
          </a:p>
          <a:p>
            <a:pPr algn="r" rtl="1">
              <a:buFont typeface="Arial" charset="0"/>
              <a:buNone/>
              <a:defRPr/>
            </a:pPr>
            <a:r>
              <a:rPr lang="ar-SA" sz="2400" dirty="0" smtClean="0">
                <a:solidFill>
                  <a:schemeClr val="tx1"/>
                </a:solidFill>
              </a:rPr>
              <a:t>  </a:t>
            </a:r>
            <a:endParaRPr lang="en-US" sz="2400" dirty="0">
              <a:solidFill>
                <a:schemeClr val="tx1"/>
              </a:solidFill>
            </a:endParaRPr>
          </a:p>
        </p:txBody>
      </p:sp>
      <p:pic>
        <p:nvPicPr>
          <p:cNvPr id="8195" name="Picture 2" descr="http://www.webbuildersuk.co.uk/communities/7/004/009/103/567/images/4547396096_525x18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6"/>
          <p:cNvSpPr>
            <a:spLocks noChangeArrowheads="1"/>
          </p:cNvSpPr>
          <p:nvPr/>
        </p:nvSpPr>
        <p:spPr bwMode="auto">
          <a:xfrm>
            <a:off x="533400" y="457200"/>
            <a:ext cx="5943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SA" altLang="en-US" sz="2400" dirty="0">
                <a:solidFill>
                  <a:schemeClr val="bg1"/>
                </a:solidFill>
              </a:rPr>
              <a:t>محمد ابوزيد-  </a:t>
            </a:r>
          </a:p>
          <a:p>
            <a:pPr algn="ctr" eaLnBrk="1" hangingPunct="1">
              <a:spcBef>
                <a:spcPct val="0"/>
              </a:spcBef>
              <a:buFontTx/>
              <a:buNone/>
            </a:pPr>
            <a:r>
              <a:rPr lang="ar-SA" altLang="en-US" sz="2400" dirty="0">
                <a:solidFill>
                  <a:schemeClr val="bg1"/>
                </a:solidFill>
              </a:rPr>
              <a:t> المستشار لشؤون التخطيط الاستراتيجي والتسويق         والعلاقات العامة والاعلام</a:t>
            </a:r>
            <a:endParaRPr lang="en-US" altLang="en-US" sz="2400" dirty="0">
              <a:solidFill>
                <a:schemeClr val="bg1"/>
              </a:solidFill>
            </a:endParaRPr>
          </a:p>
        </p:txBody>
      </p:sp>
      <p:sp>
        <p:nvSpPr>
          <p:cNvPr id="8197" name="Rectangle 4"/>
          <p:cNvSpPr>
            <a:spLocks noChangeArrowheads="1"/>
          </p:cNvSpPr>
          <p:nvPr/>
        </p:nvSpPr>
        <p:spPr bwMode="auto">
          <a:xfrm>
            <a:off x="1219200" y="1752600"/>
            <a:ext cx="708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hangingPunct="1">
              <a:spcBef>
                <a:spcPct val="0"/>
              </a:spcBef>
              <a:buFontTx/>
              <a:buNone/>
            </a:pPr>
            <a:r>
              <a:rPr lang="ar-SA" altLang="en-US" sz="2400"/>
              <a:t>.</a:t>
            </a:r>
            <a:endParaRPr lang="en-US" altLang="en-US" sz="2400" dirty="0"/>
          </a:p>
        </p:txBody>
      </p:sp>
      <p:sp>
        <p:nvSpPr>
          <p:cNvPr id="819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DD1B16E0-1708-46D3-813E-2FC572E0AD36}" type="slidenum">
              <a:rPr lang="ar-SA" altLang="en-US" sz="1400" smtClean="0"/>
              <a:pPr eaLnBrk="1" hangingPunct="1">
                <a:spcBef>
                  <a:spcPct val="0"/>
                </a:spcBef>
                <a:buFontTx/>
                <a:buNone/>
              </a:pPr>
              <a:t>6</a:t>
            </a:fld>
            <a:endParaRPr lang="en-US" altLang="en-US" sz="1400" dirty="0" smtClean="0"/>
          </a:p>
        </p:txBody>
      </p:sp>
    </p:spTree>
    <p:extLst>
      <p:ext uri="{BB962C8B-B14F-4D97-AF65-F5344CB8AC3E}">
        <p14:creationId xmlns:p14="http://schemas.microsoft.com/office/powerpoint/2010/main" val="348382677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7504" y="-27384"/>
            <a:ext cx="9029537" cy="1143000"/>
          </a:xfrm>
          <a:solidFill>
            <a:schemeClr val="bg1">
              <a:lumMod val="95000"/>
            </a:schemeClr>
          </a:solidFill>
          <a:ln>
            <a:solidFill>
              <a:srgbClr val="C00000"/>
            </a:solidFill>
          </a:ln>
        </p:spPr>
        <p:txBody>
          <a:bodyPr>
            <a:normAutofit/>
          </a:bodyPr>
          <a:lstStyle/>
          <a:p>
            <a:pPr>
              <a:defRPr/>
            </a:pPr>
            <a:r>
              <a:rPr lang="ar-KW" altLang="en-US" sz="3600" b="1" dirty="0" smtClean="0"/>
              <a:t>الإعلام ... </a:t>
            </a:r>
            <a:r>
              <a:rPr lang="ar-KW" altLang="en-US" sz="3600" b="1" dirty="0" smtClean="0">
                <a:solidFill>
                  <a:srgbClr val="FF0000"/>
                </a:solidFill>
              </a:rPr>
              <a:t>سلاح</a:t>
            </a:r>
            <a:r>
              <a:rPr lang="ar-KW" altLang="en-US" sz="3600" b="1" dirty="0" smtClean="0"/>
              <a:t> ذو حدين</a:t>
            </a:r>
            <a:endParaRPr lang="en-US" altLang="en-US" sz="3600" b="1" dirty="0" smtClean="0"/>
          </a:p>
        </p:txBody>
      </p:sp>
      <p:sp>
        <p:nvSpPr>
          <p:cNvPr id="58371" name="Rectangle 3"/>
          <p:cNvSpPr>
            <a:spLocks noGrp="1" noChangeArrowheads="1"/>
          </p:cNvSpPr>
          <p:nvPr>
            <p:ph type="body" idx="1"/>
          </p:nvPr>
        </p:nvSpPr>
        <p:spPr/>
        <p:txBody>
          <a:bodyPr/>
          <a:lstStyle/>
          <a:p>
            <a:pPr marL="609600" indent="-609600" algn="r" rtl="1"/>
            <a:r>
              <a:rPr lang="ar-KW" altLang="en-US" sz="2800" b="1" dirty="0" smtClean="0"/>
              <a:t>ه</a:t>
            </a:r>
            <a:r>
              <a:rPr lang="ar-SA" altLang="en-US" sz="2800" b="1" dirty="0" smtClean="0"/>
              <a:t>و</a:t>
            </a:r>
            <a:r>
              <a:rPr lang="ar-KW" altLang="en-US" sz="2800" b="1" dirty="0" smtClean="0"/>
              <a:t> قوة ايجابية داخل المجتمع</a:t>
            </a:r>
            <a:r>
              <a:rPr lang="ar-KW" altLang="en-US" b="1" dirty="0" smtClean="0">
                <a:solidFill>
                  <a:srgbClr val="006600"/>
                </a:solidFill>
              </a:rPr>
              <a:t>.</a:t>
            </a:r>
          </a:p>
          <a:p>
            <a:pPr marL="1371600" lvl="2" indent="-457200" algn="r" rtl="1"/>
            <a:r>
              <a:rPr lang="ar-KW" altLang="en-US" dirty="0" smtClean="0"/>
              <a:t>تعمل على تماسكه وتدعيم بنائه.</a:t>
            </a:r>
          </a:p>
          <a:p>
            <a:pPr marL="1371600" lvl="2" indent="-457200" algn="r" rtl="1"/>
            <a:r>
              <a:rPr lang="ar-KW" altLang="en-US" dirty="0" smtClean="0"/>
              <a:t>تعبر عن قضاياه وتكشف عن </a:t>
            </a:r>
            <a:r>
              <a:rPr lang="ar-SA" altLang="en-US" dirty="0" smtClean="0"/>
              <a:t> قضايا  </a:t>
            </a:r>
            <a:r>
              <a:rPr lang="ar-KW" altLang="en-US" dirty="0" smtClean="0"/>
              <a:t>الفساد والمح</a:t>
            </a:r>
            <a:r>
              <a:rPr lang="ar-SA" altLang="en-US" dirty="0" smtClean="0"/>
              <a:t>سوبية</a:t>
            </a:r>
            <a:r>
              <a:rPr lang="ar-KW" altLang="en-US" dirty="0" smtClean="0"/>
              <a:t>.</a:t>
            </a:r>
          </a:p>
          <a:p>
            <a:pPr marL="1371600" lvl="2" indent="-457200" algn="r" rtl="1"/>
            <a:r>
              <a:rPr lang="ar-KW" altLang="en-US" dirty="0" smtClean="0"/>
              <a:t>تساهم في دفع عجلة التنمية فيه.</a:t>
            </a:r>
          </a:p>
          <a:p>
            <a:pPr marL="609600" indent="-609600" algn="r" rtl="1"/>
            <a:r>
              <a:rPr lang="ar-KW" altLang="en-US" sz="2800" b="1" dirty="0" smtClean="0"/>
              <a:t>ه</a:t>
            </a:r>
            <a:r>
              <a:rPr lang="ar-SA" altLang="en-US" sz="2800" b="1" dirty="0" smtClean="0"/>
              <a:t>و</a:t>
            </a:r>
            <a:r>
              <a:rPr lang="ar-KW" altLang="en-US" sz="2800" b="1" dirty="0" smtClean="0"/>
              <a:t> قوة سلبية اذا لم يحسن استخدامها</a:t>
            </a:r>
            <a:r>
              <a:rPr lang="ar-KW" altLang="en-US" b="1" dirty="0" smtClean="0">
                <a:solidFill>
                  <a:srgbClr val="006600"/>
                </a:solidFill>
              </a:rPr>
              <a:t>.</a:t>
            </a:r>
          </a:p>
          <a:p>
            <a:pPr marL="1371600" lvl="2" indent="-457200" algn="r" rtl="1"/>
            <a:r>
              <a:rPr lang="ar-KW" altLang="en-US" dirty="0" smtClean="0"/>
              <a:t>قد تعمل على تخريب المجتمع، وتفتيته، وتحطيم معنوياته، وتشويه</a:t>
            </a:r>
          </a:p>
          <a:p>
            <a:pPr marL="1371600" lvl="2" indent="-457200" algn="r" rtl="1">
              <a:buFontTx/>
              <a:buNone/>
            </a:pPr>
            <a:r>
              <a:rPr lang="ar-KW" altLang="en-US" dirty="0" smtClean="0"/>
              <a:t>     شخصيته الوطنية بغرس قيم غريبة فاسدة.</a:t>
            </a:r>
          </a:p>
          <a:p>
            <a:pPr marL="1371600" lvl="2" indent="-457200" algn="r" rtl="1"/>
            <a:r>
              <a:rPr lang="ar-KW" altLang="en-US" dirty="0" smtClean="0"/>
              <a:t>تقديم صور من النماذج الغريبة </a:t>
            </a:r>
            <a:r>
              <a:rPr lang="ar-SA" altLang="en-US" dirty="0" smtClean="0"/>
              <a:t>غير الجيدة </a:t>
            </a:r>
            <a:r>
              <a:rPr lang="ar-KW" altLang="en-US" dirty="0" smtClean="0"/>
              <a:t>للاحتذاء.</a:t>
            </a:r>
            <a:endParaRPr lang="ar-SA" altLang="en-US" dirty="0" smtClean="0"/>
          </a:p>
          <a:p>
            <a:pPr marL="1371600" lvl="2" indent="-457200" algn="r" rtl="1"/>
            <a:r>
              <a:rPr lang="ar-SA" altLang="en-US" dirty="0" smtClean="0"/>
              <a:t>تؤجج الفتن بين افراد المجتمع</a:t>
            </a:r>
            <a:endParaRPr lang="en-US" altLang="en-US" dirty="0" smtClean="0"/>
          </a:p>
        </p:txBody>
      </p:sp>
      <p:sp>
        <p:nvSpPr>
          <p:cNvPr id="70660" name="Line 4"/>
          <p:cNvSpPr>
            <a:spLocks noChangeShapeType="1"/>
          </p:cNvSpPr>
          <p:nvPr/>
        </p:nvSpPr>
        <p:spPr bwMode="auto">
          <a:xfrm flipH="1">
            <a:off x="762000" y="1371600"/>
            <a:ext cx="7543800" cy="0"/>
          </a:xfrm>
          <a:prstGeom prst="line">
            <a:avLst/>
          </a:prstGeom>
          <a:noFill/>
          <a:ln w="57150">
            <a:solidFill>
              <a:srgbClr val="C00000"/>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Rectangle 1"/>
          <p:cNvSpPr/>
          <p:nvPr/>
        </p:nvSpPr>
        <p:spPr>
          <a:xfrm>
            <a:off x="8035061" y="6156012"/>
            <a:ext cx="569387" cy="369332"/>
          </a:xfrm>
          <a:prstGeom prst="rect">
            <a:avLst/>
          </a:prstGeom>
        </p:spPr>
        <p:txBody>
          <a:bodyPr wrap="none">
            <a:spAutoFit/>
          </a:bodyPr>
          <a:lstStyle/>
          <a:p>
            <a:fld id="{B7E0F511-3348-4B9E-B151-3E699D73A8BB}" type="slidenum">
              <a:rPr lang="ar-SA" altLang="en-US"/>
              <a:pPr/>
              <a:t>60</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50247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7785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slide(fromLeft)">
                                      <p:cBhvr>
                                        <p:cTn id="7" dur="500"/>
                                        <p:tgtEl>
                                          <p:spTgt spid="58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8371">
                                            <p:txEl>
                                              <p:pRg st="0" end="0"/>
                                            </p:txEl>
                                          </p:spTgt>
                                        </p:tgtEl>
                                        <p:attrNameLst>
                                          <p:attrName>style.visibility</p:attrName>
                                        </p:attrNameLst>
                                      </p:cBhvr>
                                      <p:to>
                                        <p:strVal val="visible"/>
                                      </p:to>
                                    </p:set>
                                    <p:animEffect transition="in" filter="slide(fromBottom)">
                                      <p:cBhvr>
                                        <p:cTn id="12" dur="500"/>
                                        <p:tgtEl>
                                          <p:spTgt spid="58371">
                                            <p:txEl>
                                              <p:pRg st="0" end="0"/>
                                            </p:txEl>
                                          </p:spTgt>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58371">
                                            <p:txEl>
                                              <p:pRg st="1" end="1"/>
                                            </p:txEl>
                                          </p:spTgt>
                                        </p:tgtEl>
                                        <p:attrNameLst>
                                          <p:attrName>style.visibility</p:attrName>
                                        </p:attrNameLst>
                                      </p:cBhvr>
                                      <p:to>
                                        <p:strVal val="visible"/>
                                      </p:to>
                                    </p:set>
                                    <p:animEffect transition="in" filter="slide(fromBottom)">
                                      <p:cBhvr>
                                        <p:cTn id="16" dur="500"/>
                                        <p:tgtEl>
                                          <p:spTgt spid="58371">
                                            <p:txEl>
                                              <p:pRg st="1" end="1"/>
                                            </p:txEl>
                                          </p:spTgt>
                                        </p:tgtEl>
                                      </p:cBhvr>
                                    </p:animEffect>
                                  </p:childTnLst>
                                </p:cTn>
                              </p:par>
                            </p:childTnLst>
                          </p:cTn>
                        </p:par>
                        <p:par>
                          <p:cTn id="17" fill="hold" nodeType="afterGroup">
                            <p:stCondLst>
                              <p:cond delay="1000"/>
                            </p:stCondLst>
                            <p:childTnLst>
                              <p:par>
                                <p:cTn id="18" presetID="12" presetClass="entr" presetSubtype="4" fill="hold" grpId="0" nodeType="afterEffect">
                                  <p:stCondLst>
                                    <p:cond delay="0"/>
                                  </p:stCondLst>
                                  <p:childTnLst>
                                    <p:set>
                                      <p:cBhvr>
                                        <p:cTn id="19" dur="1" fill="hold">
                                          <p:stCondLst>
                                            <p:cond delay="0"/>
                                          </p:stCondLst>
                                        </p:cTn>
                                        <p:tgtEl>
                                          <p:spTgt spid="58371">
                                            <p:txEl>
                                              <p:pRg st="2" end="2"/>
                                            </p:txEl>
                                          </p:spTgt>
                                        </p:tgtEl>
                                        <p:attrNameLst>
                                          <p:attrName>style.visibility</p:attrName>
                                        </p:attrNameLst>
                                      </p:cBhvr>
                                      <p:to>
                                        <p:strVal val="visible"/>
                                      </p:to>
                                    </p:set>
                                    <p:animEffect transition="in" filter="slide(fromBottom)">
                                      <p:cBhvr>
                                        <p:cTn id="20" dur="500"/>
                                        <p:tgtEl>
                                          <p:spTgt spid="58371">
                                            <p:txEl>
                                              <p:pRg st="2" end="2"/>
                                            </p:txEl>
                                          </p:spTgt>
                                        </p:tgtEl>
                                      </p:cBhvr>
                                    </p:animEffect>
                                  </p:childTnLst>
                                </p:cTn>
                              </p:par>
                            </p:childTnLst>
                          </p:cTn>
                        </p:par>
                        <p:par>
                          <p:cTn id="21" fill="hold" nodeType="afterGroup">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8371">
                                            <p:txEl>
                                              <p:pRg st="3" end="3"/>
                                            </p:txEl>
                                          </p:spTgt>
                                        </p:tgtEl>
                                        <p:attrNameLst>
                                          <p:attrName>style.visibility</p:attrName>
                                        </p:attrNameLst>
                                      </p:cBhvr>
                                      <p:to>
                                        <p:strVal val="visible"/>
                                      </p:to>
                                    </p:set>
                                    <p:animEffect transition="in" filter="slide(fromBottom)">
                                      <p:cBhvr>
                                        <p:cTn id="24" dur="500"/>
                                        <p:tgtEl>
                                          <p:spTgt spid="58371">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58371">
                                            <p:txEl>
                                              <p:pRg st="4" end="4"/>
                                            </p:txEl>
                                          </p:spTgt>
                                        </p:tgtEl>
                                        <p:attrNameLst>
                                          <p:attrName>style.visibility</p:attrName>
                                        </p:attrNameLst>
                                      </p:cBhvr>
                                      <p:to>
                                        <p:strVal val="visible"/>
                                      </p:to>
                                    </p:set>
                                    <p:animEffect transition="in" filter="slide(fromBottom)">
                                      <p:cBhvr>
                                        <p:cTn id="29" dur="500"/>
                                        <p:tgtEl>
                                          <p:spTgt spid="58371">
                                            <p:txEl>
                                              <p:pRg st="4" end="4"/>
                                            </p:txEl>
                                          </p:spTgt>
                                        </p:tgtEl>
                                      </p:cBhvr>
                                    </p:animEffect>
                                  </p:childTnLst>
                                </p:cTn>
                              </p:par>
                            </p:childTnLst>
                          </p:cTn>
                        </p:par>
                        <p:par>
                          <p:cTn id="30" fill="hold" nodeType="afterGroup">
                            <p:stCondLst>
                              <p:cond delay="500"/>
                            </p:stCondLst>
                            <p:childTnLst>
                              <p:par>
                                <p:cTn id="31" presetID="12" presetClass="entr" presetSubtype="4" fill="hold" grpId="0" nodeType="afterEffect">
                                  <p:stCondLst>
                                    <p:cond delay="0"/>
                                  </p:stCondLst>
                                  <p:childTnLst>
                                    <p:set>
                                      <p:cBhvr>
                                        <p:cTn id="32" dur="1" fill="hold">
                                          <p:stCondLst>
                                            <p:cond delay="0"/>
                                          </p:stCondLst>
                                        </p:cTn>
                                        <p:tgtEl>
                                          <p:spTgt spid="58371">
                                            <p:txEl>
                                              <p:pRg st="5" end="5"/>
                                            </p:txEl>
                                          </p:spTgt>
                                        </p:tgtEl>
                                        <p:attrNameLst>
                                          <p:attrName>style.visibility</p:attrName>
                                        </p:attrNameLst>
                                      </p:cBhvr>
                                      <p:to>
                                        <p:strVal val="visible"/>
                                      </p:to>
                                    </p:set>
                                    <p:animEffect transition="in" filter="slide(fromBottom)">
                                      <p:cBhvr>
                                        <p:cTn id="33" dur="500"/>
                                        <p:tgtEl>
                                          <p:spTgt spid="58371">
                                            <p:txEl>
                                              <p:pRg st="5" end="5"/>
                                            </p:txEl>
                                          </p:spTgt>
                                        </p:tgtEl>
                                      </p:cBhvr>
                                    </p:animEffect>
                                  </p:childTnLst>
                                </p:cTn>
                              </p:par>
                            </p:childTnLst>
                          </p:cTn>
                        </p:par>
                        <p:par>
                          <p:cTn id="34" fill="hold" nodeType="afterGroup">
                            <p:stCondLst>
                              <p:cond delay="1000"/>
                            </p:stCondLst>
                            <p:childTnLst>
                              <p:par>
                                <p:cTn id="35" presetID="12" presetClass="entr" presetSubtype="4" fill="hold" grpId="0" nodeType="afterEffect">
                                  <p:stCondLst>
                                    <p:cond delay="0"/>
                                  </p:stCondLst>
                                  <p:childTnLst>
                                    <p:set>
                                      <p:cBhvr>
                                        <p:cTn id="36" dur="1" fill="hold">
                                          <p:stCondLst>
                                            <p:cond delay="0"/>
                                          </p:stCondLst>
                                        </p:cTn>
                                        <p:tgtEl>
                                          <p:spTgt spid="58371">
                                            <p:txEl>
                                              <p:pRg st="6" end="6"/>
                                            </p:txEl>
                                          </p:spTgt>
                                        </p:tgtEl>
                                        <p:attrNameLst>
                                          <p:attrName>style.visibility</p:attrName>
                                        </p:attrNameLst>
                                      </p:cBhvr>
                                      <p:to>
                                        <p:strVal val="visible"/>
                                      </p:to>
                                    </p:set>
                                    <p:animEffect transition="in" filter="slide(fromBottom)">
                                      <p:cBhvr>
                                        <p:cTn id="37" dur="500"/>
                                        <p:tgtEl>
                                          <p:spTgt spid="58371">
                                            <p:txEl>
                                              <p:pRg st="6" end="6"/>
                                            </p:txEl>
                                          </p:spTgt>
                                        </p:tgtEl>
                                      </p:cBhvr>
                                    </p:animEffect>
                                  </p:childTnLst>
                                </p:cTn>
                              </p:par>
                            </p:childTnLst>
                          </p:cTn>
                        </p:par>
                        <p:par>
                          <p:cTn id="38" fill="hold" nodeType="afterGroup">
                            <p:stCondLst>
                              <p:cond delay="1500"/>
                            </p:stCondLst>
                            <p:childTnLst>
                              <p:par>
                                <p:cTn id="39" presetID="12" presetClass="entr" presetSubtype="4" fill="hold" grpId="0" nodeType="afterEffect">
                                  <p:stCondLst>
                                    <p:cond delay="0"/>
                                  </p:stCondLst>
                                  <p:childTnLst>
                                    <p:set>
                                      <p:cBhvr>
                                        <p:cTn id="40" dur="1" fill="hold">
                                          <p:stCondLst>
                                            <p:cond delay="0"/>
                                          </p:stCondLst>
                                        </p:cTn>
                                        <p:tgtEl>
                                          <p:spTgt spid="58371">
                                            <p:txEl>
                                              <p:pRg st="7" end="7"/>
                                            </p:txEl>
                                          </p:spTgt>
                                        </p:tgtEl>
                                        <p:attrNameLst>
                                          <p:attrName>style.visibility</p:attrName>
                                        </p:attrNameLst>
                                      </p:cBhvr>
                                      <p:to>
                                        <p:strVal val="visible"/>
                                      </p:to>
                                    </p:set>
                                    <p:animEffect transition="in" filter="slide(fromBottom)">
                                      <p:cBhvr>
                                        <p:cTn id="41" dur="500"/>
                                        <p:tgtEl>
                                          <p:spTgt spid="58371">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58371">
                                            <p:txEl>
                                              <p:pRg st="8" end="8"/>
                                            </p:txEl>
                                          </p:spTgt>
                                        </p:tgtEl>
                                        <p:attrNameLst>
                                          <p:attrName>style.visibility</p:attrName>
                                        </p:attrNameLst>
                                      </p:cBhvr>
                                      <p:to>
                                        <p:strVal val="visible"/>
                                      </p:to>
                                    </p:set>
                                    <p:animEffect transition="in" filter="slide(fromBottom)">
                                      <p:cBhvr>
                                        <p:cTn id="46" dur="500"/>
                                        <p:tgtEl>
                                          <p:spTgt spid="583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nimBg="1"/>
      <p:bldP spid="58371" grpId="0" build="p" bldLvl="3"/>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1066800" y="2362200"/>
            <a:ext cx="22860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1683" name="Text Box 3"/>
          <p:cNvSpPr txBox="1">
            <a:spLocks noChangeArrowheads="1"/>
          </p:cNvSpPr>
          <p:nvPr/>
        </p:nvSpPr>
        <p:spPr bwMode="auto">
          <a:xfrm>
            <a:off x="762000" y="304800"/>
            <a:ext cx="79248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1684" name="Text Box 4"/>
          <p:cNvSpPr>
            <a:spLocks noGrp="1" noChangeArrowheads="1"/>
          </p:cNvSpPr>
          <p:nvPr>
            <p:ph type="ctrTitle"/>
          </p:nvPr>
        </p:nvSpPr>
        <p:spPr>
          <a:xfrm>
            <a:off x="838200" y="381000"/>
            <a:ext cx="7772400" cy="609600"/>
          </a:xfrm>
        </p:spPr>
        <p:txBody>
          <a:bodyPr>
            <a:normAutofit fontScale="90000"/>
          </a:bodyPr>
          <a:lstStyle/>
          <a:p>
            <a:pPr eaLnBrk="1" hangingPunct="1">
              <a:spcBef>
                <a:spcPct val="50000"/>
              </a:spcBef>
            </a:pPr>
            <a:r>
              <a:rPr lang="en-US" altLang="en-US" sz="2400" dirty="0" smtClean="0">
                <a:solidFill>
                  <a:schemeClr val="tx1"/>
                </a:solidFill>
              </a:rPr>
              <a:t/>
            </a:r>
            <a:br>
              <a:rPr lang="en-US" altLang="en-US" sz="2400" dirty="0" smtClean="0">
                <a:solidFill>
                  <a:schemeClr val="tx1"/>
                </a:solidFill>
              </a:rPr>
            </a:br>
            <a:endParaRPr lang="en-GB" altLang="ja-JP" sz="3200" b="1" dirty="0" smtClean="0">
              <a:solidFill>
                <a:srgbClr val="0000FF"/>
              </a:solidFill>
              <a:ea typeface="MS PGothic" pitchFamily="34" charset="-128"/>
            </a:endParaRPr>
          </a:p>
        </p:txBody>
      </p:sp>
      <p:sp>
        <p:nvSpPr>
          <p:cNvPr id="71685" name="Rectangle 6"/>
          <p:cNvSpPr>
            <a:spLocks noGrp="1" noChangeArrowheads="1"/>
          </p:cNvSpPr>
          <p:nvPr>
            <p:ph type="subTitle" idx="1"/>
          </p:nvPr>
        </p:nvSpPr>
        <p:spPr>
          <a:xfrm>
            <a:off x="7924800" y="1524000"/>
            <a:ext cx="685800" cy="4267200"/>
          </a:xfrm>
        </p:spPr>
        <p:txBody>
          <a:bodyPr/>
          <a:lstStyle/>
          <a:p>
            <a:pPr algn="just">
              <a:spcBef>
                <a:spcPct val="0"/>
              </a:spcBef>
              <a:spcAft>
                <a:spcPct val="10000"/>
              </a:spcAft>
              <a:buClr>
                <a:srgbClr val="9900CC"/>
              </a:buClr>
              <a:buFont typeface="Wingdings" pitchFamily="2" charset="2"/>
              <a:buChar char="q"/>
            </a:pPr>
            <a:r>
              <a:rPr lang="en-GB" altLang="ja-JP" sz="2400" b="1" dirty="0" smtClean="0">
                <a:solidFill>
                  <a:srgbClr val="FF0000"/>
                </a:solidFill>
                <a:ea typeface="MS PGothic" pitchFamily="34" charset="-128"/>
              </a:rPr>
              <a:t>  </a:t>
            </a:r>
            <a:endParaRPr lang="en-GB" altLang="ja-JP" sz="1200" dirty="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ar-JO" altLang="ja-JP" sz="24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ar-JO" altLang="ja-JP" sz="24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ar-JO" altLang="ja-JP" sz="24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r>
              <a:rPr lang="en-GB" altLang="ja-JP" sz="2400" dirty="0" smtClean="0">
                <a:solidFill>
                  <a:srgbClr val="000000"/>
                </a:solidFill>
                <a:ea typeface="MS PGothic" pitchFamily="34" charset="-128"/>
              </a:rPr>
              <a:t>  </a:t>
            </a:r>
            <a:endParaRPr lang="ar-JO" altLang="ja-JP" sz="24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ar-JO" altLang="ja-JP" sz="12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ar-JO" altLang="ja-JP" sz="1200" smtClean="0">
              <a:solidFill>
                <a:srgbClr val="000000"/>
              </a:solidFill>
              <a:ea typeface="MS PGothic" pitchFamily="34" charset="-128"/>
            </a:endParaRPr>
          </a:p>
          <a:p>
            <a:pPr algn="r">
              <a:spcBef>
                <a:spcPct val="0"/>
              </a:spcBef>
              <a:spcAft>
                <a:spcPct val="10000"/>
              </a:spcAft>
              <a:buClr>
                <a:srgbClr val="FF6600"/>
              </a:buClr>
              <a:buFont typeface="Wingdings" pitchFamily="2" charset="2"/>
              <a:buChar char="q"/>
            </a:pPr>
            <a:endParaRPr lang="en-GB" altLang="ja-JP" sz="1200" dirty="0" smtClean="0">
              <a:solidFill>
                <a:srgbClr val="000000"/>
              </a:solidFill>
              <a:ea typeface="MS PGothic" pitchFamily="34" charset="-128"/>
            </a:endParaRPr>
          </a:p>
          <a:p>
            <a:pPr algn="r">
              <a:spcBef>
                <a:spcPct val="0"/>
              </a:spcBef>
              <a:spcAft>
                <a:spcPct val="10000"/>
              </a:spcAft>
              <a:buClr>
                <a:srgbClr val="009900"/>
              </a:buClr>
              <a:buFont typeface="Wingdings" pitchFamily="2" charset="2"/>
              <a:buChar char="q"/>
            </a:pPr>
            <a:r>
              <a:rPr lang="en-GB" altLang="ja-JP" sz="2400" b="1" dirty="0" smtClean="0">
                <a:ea typeface="MS PGothic" pitchFamily="34" charset="-128"/>
              </a:rPr>
              <a:t> </a:t>
            </a:r>
            <a:endParaRPr lang="ar-JO" altLang="ja-JP" sz="2400" b="1" smtClean="0">
              <a:ea typeface="MS PGothic" pitchFamily="34" charset="-128"/>
            </a:endParaRPr>
          </a:p>
          <a:p>
            <a:pPr algn="r">
              <a:spcBef>
                <a:spcPct val="0"/>
              </a:spcBef>
              <a:spcAft>
                <a:spcPct val="10000"/>
              </a:spcAft>
              <a:buClr>
                <a:srgbClr val="009900"/>
              </a:buClr>
              <a:buFont typeface="Wingdings" pitchFamily="2" charset="2"/>
              <a:buChar char="q"/>
            </a:pPr>
            <a:endParaRPr lang="ar-JO" altLang="ja-JP" sz="2400" b="1" smtClean="0">
              <a:ea typeface="MS PGothic" pitchFamily="34" charset="-128"/>
            </a:endParaRPr>
          </a:p>
          <a:p>
            <a:pPr algn="r">
              <a:spcBef>
                <a:spcPct val="0"/>
              </a:spcBef>
              <a:spcAft>
                <a:spcPct val="10000"/>
              </a:spcAft>
              <a:buClr>
                <a:srgbClr val="009900"/>
              </a:buClr>
              <a:buFont typeface="Wingdings" pitchFamily="2" charset="2"/>
              <a:buChar char="q"/>
            </a:pPr>
            <a:endParaRPr lang="en-GB" altLang="ja-JP" sz="1200" dirty="0" smtClean="0">
              <a:solidFill>
                <a:srgbClr val="000000"/>
              </a:solidFill>
              <a:ea typeface="MS PGothic" pitchFamily="34" charset="-128"/>
            </a:endParaRPr>
          </a:p>
          <a:p>
            <a:pPr algn="r">
              <a:spcBef>
                <a:spcPct val="0"/>
              </a:spcBef>
              <a:spcAft>
                <a:spcPct val="10000"/>
              </a:spcAft>
              <a:buClr>
                <a:srgbClr val="CC0000"/>
              </a:buClr>
              <a:buFont typeface="Wingdings" pitchFamily="2" charset="2"/>
              <a:buChar char="q"/>
            </a:pPr>
            <a:r>
              <a:rPr lang="en-GB" altLang="ja-JP" sz="2400" b="1" dirty="0" smtClean="0">
                <a:ea typeface="MS PGothic" pitchFamily="34" charset="-128"/>
              </a:rPr>
              <a:t> </a:t>
            </a:r>
            <a:endParaRPr lang="ar-JO" altLang="ja-JP" sz="2400" b="1" smtClean="0">
              <a:ea typeface="MS PGothic" pitchFamily="34" charset="-128"/>
            </a:endParaRPr>
          </a:p>
          <a:p>
            <a:pPr algn="r">
              <a:spcBef>
                <a:spcPct val="0"/>
              </a:spcBef>
              <a:spcAft>
                <a:spcPct val="10000"/>
              </a:spcAft>
              <a:buClr>
                <a:srgbClr val="CC0000"/>
              </a:buClr>
            </a:pPr>
            <a:endParaRPr lang="ar-JO" altLang="ja-JP" sz="2400" b="1" smtClean="0">
              <a:ea typeface="MS PGothic" pitchFamily="34" charset="-128"/>
            </a:endParaRPr>
          </a:p>
        </p:txBody>
      </p:sp>
      <p:sp>
        <p:nvSpPr>
          <p:cNvPr id="6150" name="Rectangle 11"/>
          <p:cNvSpPr>
            <a:spLocks noChangeArrowheads="1"/>
          </p:cNvSpPr>
          <p:nvPr/>
        </p:nvSpPr>
        <p:spPr bwMode="auto">
          <a:xfrm>
            <a:off x="0" y="119534"/>
            <a:ext cx="9144000" cy="1077218"/>
          </a:xfrm>
          <a:prstGeom prst="rect">
            <a:avLst/>
          </a:prstGeom>
          <a:solidFill>
            <a:schemeClr val="bg1">
              <a:lumMod val="95000"/>
            </a:schemeClr>
          </a:solidFill>
          <a:ln>
            <a:solidFill>
              <a:srgbClr val="C00000"/>
            </a:solidFill>
          </a:ln>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r>
              <a:rPr lang="ar-JO" altLang="en-US" sz="3200" b="1" dirty="0" smtClean="0"/>
              <a:t>ماذا </a:t>
            </a:r>
            <a:r>
              <a:rPr lang="ar-SA" altLang="en-US" sz="3200" b="1" dirty="0" smtClean="0"/>
              <a:t>ت</a:t>
            </a:r>
            <a:r>
              <a:rPr lang="ar-JO" altLang="en-US" sz="3200" b="1" dirty="0" smtClean="0"/>
              <a:t>حتاج </a:t>
            </a:r>
            <a:r>
              <a:rPr lang="ar-SA" altLang="en-US" sz="3200" b="1" dirty="0" smtClean="0"/>
              <a:t>وسائل </a:t>
            </a:r>
            <a:r>
              <a:rPr lang="ar-JO" altLang="en-US" sz="3200" b="1" dirty="0" smtClean="0"/>
              <a:t>الأعلام </a:t>
            </a:r>
            <a:endParaRPr lang="ar-SA" altLang="en-US" sz="3200" b="1" dirty="0" smtClean="0"/>
          </a:p>
          <a:p>
            <a:pPr algn="ctr" eaLnBrk="1" hangingPunct="1">
              <a:defRPr/>
            </a:pPr>
            <a:r>
              <a:rPr lang="ar-JO" altLang="en-US" sz="3200" b="1" dirty="0" smtClean="0"/>
              <a:t>؟</a:t>
            </a:r>
            <a:endParaRPr lang="ar-JO" altLang="en-US" sz="3200" b="1" dirty="0"/>
          </a:p>
        </p:txBody>
      </p:sp>
      <p:sp>
        <p:nvSpPr>
          <p:cNvPr id="71688" name="Line 13"/>
          <p:cNvSpPr>
            <a:spLocks noChangeShapeType="1"/>
          </p:cNvSpPr>
          <p:nvPr/>
        </p:nvSpPr>
        <p:spPr bwMode="auto">
          <a:xfrm>
            <a:off x="838200" y="6172200"/>
            <a:ext cx="7391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71689" name="Text Box 17"/>
          <p:cNvSpPr txBox="1">
            <a:spLocks noChangeArrowheads="1"/>
          </p:cNvSpPr>
          <p:nvPr/>
        </p:nvSpPr>
        <p:spPr bwMode="auto">
          <a:xfrm>
            <a:off x="5867400" y="3962400"/>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1690" name="Text Box 20"/>
          <p:cNvSpPr txBox="1">
            <a:spLocks noChangeArrowheads="1"/>
          </p:cNvSpPr>
          <p:nvPr/>
        </p:nvSpPr>
        <p:spPr bwMode="auto">
          <a:xfrm>
            <a:off x="5334000" y="36576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1692" name="Rectangle 14"/>
          <p:cNvSpPr>
            <a:spLocks noChangeArrowheads="1"/>
          </p:cNvSpPr>
          <p:nvPr/>
        </p:nvSpPr>
        <p:spPr bwMode="auto">
          <a:xfrm>
            <a:off x="3505200" y="1371600"/>
            <a:ext cx="4572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marL="0" lvl="1" algn="r" rtl="1" eaLnBrk="1" hangingPunct="1">
              <a:spcBef>
                <a:spcPct val="0"/>
              </a:spcBef>
              <a:buFontTx/>
              <a:buNone/>
            </a:pPr>
            <a:r>
              <a:rPr lang="ar-JO" altLang="en-US" sz="2400" b="1" dirty="0">
                <a:latin typeface="Times New Roman" pitchFamily="18" charset="0"/>
                <a:cs typeface="Times New Roman" pitchFamily="18" charset="0"/>
              </a:rPr>
              <a:t>المعلومات</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smtClean="0">
                <a:latin typeface="Times New Roman" pitchFamily="18" charset="0"/>
                <a:cs typeface="Times New Roman" pitchFamily="18" charset="0"/>
              </a:rPr>
              <a:t>حقائق </a:t>
            </a:r>
            <a:r>
              <a:rPr lang="ar-JO" altLang="en-US" sz="2400" dirty="0">
                <a:latin typeface="Times New Roman" pitchFamily="18" charset="0"/>
                <a:cs typeface="Times New Roman" pitchFamily="18" charset="0"/>
              </a:rPr>
              <a:t>+ </a:t>
            </a:r>
            <a:r>
              <a:rPr lang="ar-JO" altLang="en-US" sz="2400" dirty="0" smtClean="0">
                <a:latin typeface="Times New Roman" pitchFamily="18" charset="0"/>
                <a:cs typeface="Times New Roman" pitchFamily="18" charset="0"/>
              </a:rPr>
              <a:t>أرقام</a:t>
            </a:r>
            <a:r>
              <a:rPr lang="ar-SA" altLang="en-US" sz="2400" dirty="0" smtClean="0">
                <a:latin typeface="Times New Roman" pitchFamily="18" charset="0"/>
                <a:cs typeface="Times New Roman" pitchFamily="18" charset="0"/>
              </a:rPr>
              <a:t>.</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b="1" dirty="0">
                <a:latin typeface="Times New Roman" pitchFamily="18" charset="0"/>
                <a:cs typeface="Times New Roman" pitchFamily="18" charset="0"/>
              </a:rPr>
              <a:t> مقابلات</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a:latin typeface="Times New Roman" pitchFamily="18" charset="0"/>
                <a:cs typeface="Times New Roman" pitchFamily="18" charset="0"/>
              </a:rPr>
              <a:t>ذات مصداقية، </a:t>
            </a:r>
            <a:r>
              <a:rPr lang="ar-SA" altLang="en-US" sz="2400" dirty="0" smtClean="0">
                <a:latin typeface="Times New Roman" pitchFamily="18" charset="0"/>
                <a:cs typeface="Times New Roman" pitchFamily="18" charset="0"/>
              </a:rPr>
              <a:t>مع </a:t>
            </a:r>
            <a:r>
              <a:rPr lang="ar-JO" altLang="en-US" sz="2400" dirty="0" smtClean="0">
                <a:latin typeface="Times New Roman" pitchFamily="18" charset="0"/>
                <a:cs typeface="Times New Roman" pitchFamily="18" charset="0"/>
              </a:rPr>
              <a:t>ممثلين </a:t>
            </a:r>
            <a:r>
              <a:rPr lang="ar-JO" altLang="en-US" sz="2400" dirty="0">
                <a:latin typeface="Times New Roman" pitchFamily="18" charset="0"/>
                <a:cs typeface="Times New Roman" pitchFamily="18" charset="0"/>
              </a:rPr>
              <a:t>كبار</a:t>
            </a:r>
            <a:r>
              <a:rPr lang="ar-SA" altLang="en-US" sz="2400" dirty="0">
                <a:latin typeface="Times New Roman" pitchFamily="18" charset="0"/>
                <a:cs typeface="Times New Roman" pitchFamily="18" charset="0"/>
              </a:rPr>
              <a:t>عن المؤسسة</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b="1" dirty="0">
                <a:latin typeface="Times New Roman" pitchFamily="18" charset="0"/>
                <a:cs typeface="Times New Roman" pitchFamily="18" charset="0"/>
              </a:rPr>
              <a:t> تصريحات</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a:latin typeface="Times New Roman" pitchFamily="18" charset="0"/>
                <a:cs typeface="Times New Roman" pitchFamily="18" charset="0"/>
              </a:rPr>
              <a:t>قصص و</a:t>
            </a:r>
            <a:r>
              <a:rPr lang="ar-SA" altLang="en-US" sz="2400" dirty="0">
                <a:latin typeface="Times New Roman" pitchFamily="18" charset="0"/>
                <a:cs typeface="Times New Roman" pitchFamily="18" charset="0"/>
              </a:rPr>
              <a:t>اراء.</a:t>
            </a: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JO" altLang="en-US" sz="2400" dirty="0">
                <a:latin typeface="Times New Roman" pitchFamily="18" charset="0"/>
                <a:cs typeface="Times New Roman" pitchFamily="18" charset="0"/>
              </a:rPr>
              <a:t/>
            </a:r>
            <a:br>
              <a:rPr lang="ar-JO" altLang="en-US" sz="2400" dirty="0">
                <a:latin typeface="Times New Roman" pitchFamily="18" charset="0"/>
                <a:cs typeface="Times New Roman" pitchFamily="18" charset="0"/>
              </a:rPr>
            </a:br>
            <a:r>
              <a:rPr lang="ar-SA" altLang="en-US" sz="2400" dirty="0" smtClean="0">
                <a:latin typeface="Times New Roman" pitchFamily="18" charset="0"/>
                <a:cs typeface="Times New Roman" pitchFamily="18" charset="0"/>
              </a:rPr>
              <a:t>- </a:t>
            </a:r>
            <a:r>
              <a:rPr lang="ar-JO" altLang="en-US" sz="2400" b="1" dirty="0">
                <a:latin typeface="Times New Roman" pitchFamily="18" charset="0"/>
                <a:cs typeface="Times New Roman" pitchFamily="18" charset="0"/>
              </a:rPr>
              <a:t> نبأ </a:t>
            </a:r>
            <a:r>
              <a:rPr lang="ar-JO" altLang="en-US" sz="2400" b="1" dirty="0" smtClean="0">
                <a:latin typeface="Times New Roman" pitchFamily="18" charset="0"/>
                <a:cs typeface="Times New Roman" pitchFamily="18" charset="0"/>
              </a:rPr>
              <a:t>مثير</a:t>
            </a:r>
            <a:r>
              <a:rPr lang="ar-SA" altLang="en-US" sz="2400" b="1" dirty="0" smtClean="0">
                <a:latin typeface="Times New Roman" pitchFamily="18" charset="0"/>
                <a:cs typeface="Times New Roman" pitchFamily="18" charset="0"/>
              </a:rPr>
              <a:t>-سبق صحفي</a:t>
            </a:r>
            <a:endParaRPr lang="ar-JO" altLang="en-US" sz="2400" b="1" dirty="0">
              <a:latin typeface="Times New Roman" pitchFamily="18" charset="0"/>
              <a:cs typeface="Times New Roman" pitchFamily="18" charset="0"/>
            </a:endParaRPr>
          </a:p>
          <a:p>
            <a:pPr algn="r" eaLnBrk="1" hangingPunct="1">
              <a:spcBef>
                <a:spcPct val="0"/>
              </a:spcBef>
              <a:buFontTx/>
              <a:buNone/>
            </a:pPr>
            <a:r>
              <a:rPr lang="ar-JO" altLang="en-US" sz="2400" dirty="0">
                <a:latin typeface="Times New Roman" pitchFamily="18" charset="0"/>
                <a:cs typeface="Times New Roman" pitchFamily="18" charset="0"/>
              </a:rPr>
              <a:t>حقائق / الأرقام</a:t>
            </a:r>
            <a:r>
              <a:rPr lang="ar-SA" altLang="en-US" sz="2400" dirty="0">
                <a:latin typeface="Times New Roman" pitchFamily="18" charset="0"/>
                <a:cs typeface="Times New Roman" pitchFamily="18" charset="0"/>
              </a:rPr>
              <a:t>.</a:t>
            </a:r>
            <a:endParaRPr lang="ar-JO" altLang="en-US" sz="2400" dirty="0">
              <a:latin typeface="Times New Roman" pitchFamily="18" charset="0"/>
              <a:cs typeface="Times New Roman" pitchFamily="18" charset="0"/>
            </a:endParaRPr>
          </a:p>
        </p:txBody>
      </p:sp>
      <p:sp>
        <p:nvSpPr>
          <p:cNvPr id="2" name="Rectangle 1"/>
          <p:cNvSpPr/>
          <p:nvPr/>
        </p:nvSpPr>
        <p:spPr>
          <a:xfrm>
            <a:off x="4287306" y="6156012"/>
            <a:ext cx="569387" cy="369332"/>
          </a:xfrm>
          <a:prstGeom prst="rect">
            <a:avLst/>
          </a:prstGeom>
        </p:spPr>
        <p:txBody>
          <a:bodyPr wrap="none">
            <a:spAutoFit/>
          </a:bodyPr>
          <a:lstStyle/>
          <a:p>
            <a:fld id="{B7E0F511-3348-4B9E-B151-3E699D73A8BB}" type="slidenum">
              <a:rPr lang="ar-SA" altLang="en-US"/>
              <a:pPr/>
              <a:t>61</a:t>
            </a:fld>
            <a:endParaRPr lang="en-GB" dirty="0"/>
          </a:p>
        </p:txBody>
      </p:sp>
      <p:pic>
        <p:nvPicPr>
          <p:cNvPr id="12"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071" y="540853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98140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7950" y="0"/>
            <a:ext cx="9036050" cy="1295400"/>
          </a:xfrm>
          <a:solidFill>
            <a:schemeClr val="bg1">
              <a:lumMod val="95000"/>
            </a:schemeClr>
          </a:solidFill>
          <a:ln>
            <a:solidFill>
              <a:srgbClr val="C00000"/>
            </a:solidFill>
          </a:ln>
        </p:spPr>
        <p:txBody>
          <a:bodyPr/>
          <a:lstStyle/>
          <a:p>
            <a:pPr>
              <a:defRPr/>
            </a:pPr>
            <a:r>
              <a:rPr lang="ar-JO" altLang="en-US" sz="3600" b="1" dirty="0" smtClean="0"/>
              <a:t>كيف يمكن</a:t>
            </a:r>
            <a:r>
              <a:rPr lang="ar-SA" altLang="en-US" sz="3600" b="1" dirty="0" smtClean="0"/>
              <a:t> </a:t>
            </a:r>
            <a:r>
              <a:rPr lang="ar-JO" altLang="en-US" sz="3600" b="1" dirty="0" smtClean="0"/>
              <a:t>تحقيق ذلك؟</a:t>
            </a:r>
          </a:p>
        </p:txBody>
      </p:sp>
      <p:sp>
        <p:nvSpPr>
          <p:cNvPr id="72707" name="Line 5"/>
          <p:cNvSpPr>
            <a:spLocks noChangeShapeType="1"/>
          </p:cNvSpPr>
          <p:nvPr/>
        </p:nvSpPr>
        <p:spPr bwMode="auto">
          <a:xfrm>
            <a:off x="838200" y="6172200"/>
            <a:ext cx="7391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72708" name="Text Box 8"/>
          <p:cNvSpPr txBox="1">
            <a:spLocks noChangeArrowheads="1"/>
          </p:cNvSpPr>
          <p:nvPr/>
        </p:nvSpPr>
        <p:spPr bwMode="auto">
          <a:xfrm>
            <a:off x="6248400" y="19050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09" name="Text Box 10"/>
          <p:cNvSpPr txBox="1">
            <a:spLocks noChangeArrowheads="1"/>
          </p:cNvSpPr>
          <p:nvPr/>
        </p:nvSpPr>
        <p:spPr bwMode="auto">
          <a:xfrm>
            <a:off x="6248400" y="40386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10" name="Text Box 12"/>
          <p:cNvSpPr txBox="1">
            <a:spLocks noChangeArrowheads="1"/>
          </p:cNvSpPr>
          <p:nvPr/>
        </p:nvSpPr>
        <p:spPr bwMode="auto">
          <a:xfrm>
            <a:off x="6400800" y="19812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11" name="Text Box 14"/>
          <p:cNvSpPr txBox="1">
            <a:spLocks noChangeArrowheads="1"/>
          </p:cNvSpPr>
          <p:nvPr/>
        </p:nvSpPr>
        <p:spPr bwMode="auto">
          <a:xfrm>
            <a:off x="6096000" y="41148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12" name="Text Box 16"/>
          <p:cNvSpPr txBox="1">
            <a:spLocks noChangeArrowheads="1"/>
          </p:cNvSpPr>
          <p:nvPr/>
        </p:nvSpPr>
        <p:spPr bwMode="auto">
          <a:xfrm>
            <a:off x="6804025" y="4106863"/>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13" name="Text Box 19"/>
          <p:cNvSpPr txBox="1">
            <a:spLocks noChangeArrowheads="1"/>
          </p:cNvSpPr>
          <p:nvPr/>
        </p:nvSpPr>
        <p:spPr bwMode="auto">
          <a:xfrm>
            <a:off x="6324600" y="43434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2714" name="Rectangle 15"/>
          <p:cNvSpPr>
            <a:spLocks noChangeArrowheads="1"/>
          </p:cNvSpPr>
          <p:nvPr/>
        </p:nvSpPr>
        <p:spPr bwMode="auto">
          <a:xfrm>
            <a:off x="323528" y="3429000"/>
            <a:ext cx="856895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r" rtl="1" eaLnBrk="1" hangingPunct="1">
              <a:spcBef>
                <a:spcPct val="0"/>
              </a:spcBef>
              <a:buFont typeface="Wingdings" pitchFamily="2" charset="2"/>
              <a:buChar char="§"/>
            </a:pPr>
            <a:r>
              <a:rPr lang="ar-JO" altLang="en-US" sz="2800" dirty="0">
                <a:latin typeface="Times New Roman" pitchFamily="18" charset="0"/>
                <a:cs typeface="Times New Roman" pitchFamily="18" charset="0"/>
              </a:rPr>
              <a:t>سياسة </a:t>
            </a:r>
            <a:r>
              <a:rPr lang="ar-SA" altLang="en-US" sz="2800" dirty="0">
                <a:latin typeface="Times New Roman" pitchFamily="18" charset="0"/>
                <a:cs typeface="Times New Roman" pitchFamily="18" charset="0"/>
              </a:rPr>
              <a:t>اعلامية </a:t>
            </a:r>
            <a:r>
              <a:rPr lang="ar-JO" altLang="en-US" sz="2800" dirty="0">
                <a:latin typeface="Times New Roman" pitchFamily="18" charset="0"/>
                <a:cs typeface="Times New Roman" pitchFamily="18" charset="0"/>
              </a:rPr>
              <a:t>واضحة</a:t>
            </a:r>
            <a:endParaRPr lang="ar-SA" altLang="en-US" sz="2800" dirty="0">
              <a:latin typeface="Times New Roman" pitchFamily="18" charset="0"/>
              <a:cs typeface="Times New Roman" pitchFamily="18" charset="0"/>
            </a:endParaRPr>
          </a:p>
          <a:p>
            <a:pPr algn="r" rtl="1" eaLnBrk="1" hangingPunct="1">
              <a:spcBef>
                <a:spcPct val="0"/>
              </a:spcBef>
              <a:buFont typeface="Wingdings" pitchFamily="2" charset="2"/>
              <a:buChar char="§"/>
            </a:pPr>
            <a:r>
              <a:rPr lang="ar-JO" altLang="en-US" sz="2800" dirty="0">
                <a:latin typeface="Times New Roman" pitchFamily="18" charset="0"/>
                <a:cs typeface="Times New Roman" pitchFamily="18" charset="0"/>
              </a:rPr>
              <a:t>توفير النشرات الصحفية وغيرها من المعلومات</a:t>
            </a:r>
            <a:endParaRPr lang="ar-SA" altLang="en-US" sz="2800" dirty="0">
              <a:latin typeface="Times New Roman" pitchFamily="18" charset="0"/>
              <a:cs typeface="Times New Roman" pitchFamily="18" charset="0"/>
            </a:endParaRPr>
          </a:p>
          <a:p>
            <a:pPr algn="r" rtl="1" eaLnBrk="1" hangingPunct="1">
              <a:spcBef>
                <a:spcPct val="0"/>
              </a:spcBef>
              <a:buFont typeface="Wingdings" pitchFamily="2" charset="2"/>
              <a:buChar char="§"/>
            </a:pPr>
            <a:r>
              <a:rPr lang="ar-SA" altLang="en-US" sz="2800" dirty="0" smtClean="0">
                <a:latin typeface="Times New Roman" pitchFamily="18" charset="0"/>
                <a:cs typeface="Times New Roman" pitchFamily="18" charset="0"/>
              </a:rPr>
              <a:t>القدرة على   </a:t>
            </a:r>
            <a:r>
              <a:rPr lang="ar-JO" altLang="en-US" sz="2800" dirty="0" smtClean="0">
                <a:latin typeface="Times New Roman" pitchFamily="18" charset="0"/>
                <a:cs typeface="Times New Roman" pitchFamily="18" charset="0"/>
              </a:rPr>
              <a:t>الوصول </a:t>
            </a:r>
            <a:r>
              <a:rPr lang="ar-JO" altLang="en-US" sz="2800" dirty="0">
                <a:latin typeface="Times New Roman" pitchFamily="18" charset="0"/>
                <a:cs typeface="Times New Roman" pitchFamily="18" charset="0"/>
              </a:rPr>
              <a:t>إلى الجهات الفاعلة </a:t>
            </a:r>
            <a:r>
              <a:rPr lang="ar-JO" altLang="en-US" sz="2800" dirty="0" smtClean="0">
                <a:latin typeface="Times New Roman" pitchFamily="18" charset="0"/>
                <a:cs typeface="Times New Roman" pitchFamily="18" charset="0"/>
              </a:rPr>
              <a:t>الرئيسية</a:t>
            </a:r>
            <a:r>
              <a:rPr lang="ar-SA" altLang="en-US" sz="2800" dirty="0" smtClean="0">
                <a:latin typeface="Times New Roman" pitchFamily="18" charset="0"/>
                <a:cs typeface="Times New Roman" pitchFamily="18" charset="0"/>
              </a:rPr>
              <a:t> ( </a:t>
            </a:r>
            <a:r>
              <a:rPr lang="ar-SA" altLang="en-US" sz="2800" dirty="0">
                <a:latin typeface="Times New Roman" pitchFamily="18" charset="0"/>
                <a:cs typeface="Times New Roman" pitchFamily="18" charset="0"/>
              </a:rPr>
              <a:t>اصحاب القرار)</a:t>
            </a:r>
          </a:p>
          <a:p>
            <a:pPr algn="r" rtl="1" eaLnBrk="1" hangingPunct="1">
              <a:spcBef>
                <a:spcPct val="0"/>
              </a:spcBef>
              <a:buFont typeface="Wingdings" pitchFamily="2" charset="2"/>
              <a:buChar char="§"/>
            </a:pPr>
            <a:r>
              <a:rPr lang="ar-JO" altLang="en-US" sz="2800" dirty="0" smtClean="0">
                <a:latin typeface="Times New Roman" pitchFamily="18" charset="0"/>
                <a:cs typeface="Times New Roman" pitchFamily="18" charset="0"/>
              </a:rPr>
              <a:t>بناء </a:t>
            </a:r>
            <a:r>
              <a:rPr lang="ar-JO" altLang="en-US" sz="2800" dirty="0">
                <a:latin typeface="Times New Roman" pitchFamily="18" charset="0"/>
                <a:cs typeface="Times New Roman" pitchFamily="18" charset="0"/>
              </a:rPr>
              <a:t>علاقات</a:t>
            </a:r>
            <a:r>
              <a:rPr lang="ar-SA" altLang="en-US" sz="2800" dirty="0">
                <a:latin typeface="Times New Roman" pitchFamily="18" charset="0"/>
                <a:cs typeface="Times New Roman" pitchFamily="18" charset="0"/>
              </a:rPr>
              <a:t> جيدة مع وسائل الاعلام.</a:t>
            </a:r>
            <a:endParaRPr lang="ar-JO" altLang="en-US" sz="2800" dirty="0">
              <a:latin typeface="Times New Roman" pitchFamily="18" charset="0"/>
              <a:cs typeface="Times New Roman" pitchFamily="18" charset="0"/>
            </a:endParaRPr>
          </a:p>
        </p:txBody>
      </p:sp>
      <p:sp>
        <p:nvSpPr>
          <p:cNvPr id="72715" name="Rectangle 1"/>
          <p:cNvSpPr>
            <a:spLocks noChangeArrowheads="1"/>
          </p:cNvSpPr>
          <p:nvPr/>
        </p:nvSpPr>
        <p:spPr bwMode="auto">
          <a:xfrm>
            <a:off x="323528" y="1685126"/>
            <a:ext cx="864096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r" rtl="1" eaLnBrk="1" hangingPunct="1">
              <a:spcBef>
                <a:spcPct val="0"/>
              </a:spcBef>
              <a:buFont typeface="Wingdings" pitchFamily="2" charset="2"/>
              <a:buChar char="§"/>
            </a:pPr>
            <a:r>
              <a:rPr lang="ar-SA" altLang="en-US" sz="2800" dirty="0"/>
              <a:t>تقديم خدمات اخبارية ذات مصداقية وحيادية تتسم بالسرعة والشمولية والدقة والموضوعية وباستخدام أحدث التقنيات والموارد البشرية </a:t>
            </a:r>
            <a:r>
              <a:rPr lang="ar-SA" altLang="en-US" sz="2800" dirty="0" smtClean="0"/>
              <a:t>الكفؤة .</a:t>
            </a:r>
            <a:endParaRPr lang="ar-SA" altLang="en-US" sz="2800" dirty="0"/>
          </a:p>
          <a:p>
            <a:pPr algn="r" rtl="1" eaLnBrk="1" hangingPunct="1">
              <a:spcBef>
                <a:spcPct val="0"/>
              </a:spcBef>
              <a:buFont typeface="Wingdings" pitchFamily="2" charset="2"/>
              <a:buChar char="§"/>
            </a:pPr>
            <a:r>
              <a:rPr lang="ar-SA" altLang="en-US" sz="2800" dirty="0" smtClean="0"/>
              <a:t>الشفافية </a:t>
            </a:r>
            <a:endParaRPr lang="ar-SA" altLang="en-US" sz="2800" dirty="0"/>
          </a:p>
          <a:p>
            <a:pPr algn="r" rtl="1" eaLnBrk="1" hangingPunct="1">
              <a:spcBef>
                <a:spcPct val="0"/>
              </a:spcBef>
              <a:buFont typeface="Wingdings" pitchFamily="2" charset="2"/>
              <a:buChar char="§"/>
            </a:pPr>
            <a:r>
              <a:rPr lang="ar-SA" altLang="en-US" sz="2800" dirty="0"/>
              <a:t>مصداقية الانباء والمعلومات التي يتم </a:t>
            </a:r>
            <a:r>
              <a:rPr lang="ar-SA" altLang="en-US" sz="2800" dirty="0" smtClean="0"/>
              <a:t>نشرها.</a:t>
            </a:r>
            <a:endParaRPr lang="en-GB" altLang="en-US" sz="2800" dirty="0"/>
          </a:p>
        </p:txBody>
      </p:sp>
      <p:sp>
        <p:nvSpPr>
          <p:cNvPr id="2" name="Rectangle 1"/>
          <p:cNvSpPr/>
          <p:nvPr/>
        </p:nvSpPr>
        <p:spPr>
          <a:xfrm>
            <a:off x="4287306" y="6309320"/>
            <a:ext cx="569387" cy="369332"/>
          </a:xfrm>
          <a:prstGeom prst="rect">
            <a:avLst/>
          </a:prstGeom>
        </p:spPr>
        <p:txBody>
          <a:bodyPr wrap="none">
            <a:spAutoFit/>
          </a:bodyPr>
          <a:lstStyle/>
          <a:p>
            <a:fld id="{B7E0F511-3348-4B9E-B151-3E699D73A8BB}" type="slidenum">
              <a:rPr lang="ar-SA" altLang="en-US"/>
              <a:pPr/>
              <a:t>62</a:t>
            </a:fld>
            <a:endParaRPr lang="en-GB" dirty="0"/>
          </a:p>
        </p:txBody>
      </p:sp>
      <p:pic>
        <p:nvPicPr>
          <p:cNvPr id="13"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2761" y="547112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73570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295400"/>
          </a:xfrm>
          <a:solidFill>
            <a:schemeClr val="bg1">
              <a:lumMod val="95000"/>
            </a:schemeClr>
          </a:solidFill>
          <a:ln>
            <a:solidFill>
              <a:srgbClr val="C00000"/>
            </a:solidFill>
          </a:ln>
        </p:spPr>
        <p:txBody>
          <a:bodyPr/>
          <a:lstStyle/>
          <a:p>
            <a:pPr eaLnBrk="1" hangingPunct="1">
              <a:defRPr/>
            </a:pPr>
            <a:r>
              <a:rPr lang="ar-AE" altLang="en-US" sz="3600" b="1" dirty="0" smtClean="0">
                <a:solidFill>
                  <a:srgbClr val="990000"/>
                </a:solidFill>
              </a:rPr>
              <a:t>المبادرة </a:t>
            </a:r>
            <a:r>
              <a:rPr lang="ar-SA" altLang="en-US" sz="3600" b="1" dirty="0" smtClean="0">
                <a:solidFill>
                  <a:srgbClr val="990000"/>
                </a:solidFill>
              </a:rPr>
              <a:t>الاعلامية </a:t>
            </a:r>
            <a:r>
              <a:rPr lang="ar-AE" altLang="en-US" sz="3600" b="1" dirty="0" smtClean="0">
                <a:solidFill>
                  <a:srgbClr val="990000"/>
                </a:solidFill>
              </a:rPr>
              <a:t>– </a:t>
            </a:r>
            <a:r>
              <a:rPr lang="ar-SA" altLang="en-US" sz="3600" b="1" dirty="0" smtClean="0">
                <a:solidFill>
                  <a:srgbClr val="990000"/>
                </a:solidFill>
              </a:rPr>
              <a:t>و</a:t>
            </a:r>
            <a:r>
              <a:rPr lang="ar-AE" altLang="en-US" sz="3600" b="1" dirty="0" smtClean="0">
                <a:solidFill>
                  <a:srgbClr val="990000"/>
                </a:solidFill>
              </a:rPr>
              <a:t>المساهمة السلبية</a:t>
            </a:r>
            <a:r>
              <a:rPr lang="en-US" altLang="en-US" sz="3600" dirty="0" smtClean="0">
                <a:solidFill>
                  <a:srgbClr val="990000"/>
                </a:solidFill>
              </a:rPr>
              <a:t> </a:t>
            </a:r>
            <a:endParaRPr lang="en-US" altLang="en-US" sz="3600" b="1" dirty="0" smtClean="0">
              <a:solidFill>
                <a:srgbClr val="0000CC"/>
              </a:solidFill>
              <a:ea typeface="ＭＳ Ｐゴシック" pitchFamily="34" charset="-128"/>
            </a:endParaRPr>
          </a:p>
        </p:txBody>
      </p:sp>
      <p:sp>
        <p:nvSpPr>
          <p:cNvPr id="74755" name="Rectangle 3"/>
          <p:cNvSpPr>
            <a:spLocks noGrp="1" noChangeArrowheads="1"/>
          </p:cNvSpPr>
          <p:nvPr>
            <p:ph type="body" idx="1"/>
          </p:nvPr>
        </p:nvSpPr>
        <p:spPr>
          <a:xfrm>
            <a:off x="2133600" y="1524000"/>
            <a:ext cx="5638800" cy="4114800"/>
          </a:xfrm>
        </p:spPr>
        <p:txBody>
          <a:bodyPr>
            <a:normAutofit fontScale="92500" lnSpcReduction="10000"/>
          </a:bodyPr>
          <a:lstStyle/>
          <a:p>
            <a:pPr algn="ctr" rtl="1" eaLnBrk="1" hangingPunct="1">
              <a:buFont typeface="Wingdings" pitchFamily="2" charset="2"/>
              <a:buNone/>
            </a:pPr>
            <a:r>
              <a:rPr lang="ar-SA" altLang="en-US" sz="2800" b="1" dirty="0" smtClean="0">
                <a:solidFill>
                  <a:srgbClr val="C00000"/>
                </a:solidFill>
              </a:rPr>
              <a:t>الابتعاد عن </a:t>
            </a:r>
            <a:r>
              <a:rPr lang="ar-AE" altLang="en-US" sz="2800" b="1" dirty="0" smtClean="0">
                <a:solidFill>
                  <a:srgbClr val="C00000"/>
                </a:solidFill>
              </a:rPr>
              <a:t>رد الفعل</a:t>
            </a:r>
            <a:endParaRPr lang="en-US" altLang="en-US" sz="2800" b="1" dirty="0" smtClean="0">
              <a:solidFill>
                <a:srgbClr val="C00000"/>
              </a:solidFill>
            </a:endParaRPr>
          </a:p>
          <a:p>
            <a:pPr algn="ctr" rtl="1" eaLnBrk="1" hangingPunct="1">
              <a:buFont typeface="Wingdings" pitchFamily="2" charset="2"/>
              <a:buNone/>
            </a:pPr>
            <a:r>
              <a:rPr lang="ar-SA" altLang="en-US" sz="2800" dirty="0" smtClean="0"/>
              <a:t>عدم </a:t>
            </a:r>
            <a:r>
              <a:rPr lang="ar-AE" altLang="en-US" sz="2800" dirty="0" smtClean="0"/>
              <a:t>انتظار وسائل الإعلام والرد على أسئلتها</a:t>
            </a:r>
            <a:endParaRPr lang="en-US" altLang="en-US" sz="2800" dirty="0" smtClean="0"/>
          </a:p>
          <a:p>
            <a:pPr algn="ctr" eaLnBrk="1" hangingPunct="1">
              <a:buFont typeface="Wingdings" pitchFamily="2" charset="2"/>
              <a:buNone/>
            </a:pPr>
            <a:r>
              <a:rPr lang="en-US" altLang="en-US" sz="2800" b="1" dirty="0" smtClean="0">
                <a:solidFill>
                  <a:srgbClr val="3366FF"/>
                </a:solidFill>
              </a:rPr>
              <a:t> </a:t>
            </a:r>
            <a:r>
              <a:rPr lang="ar-AE" altLang="en-US" b="1" dirty="0" smtClean="0">
                <a:solidFill>
                  <a:srgbClr val="C00000"/>
                </a:solidFill>
              </a:rPr>
              <a:t>المبادرة</a:t>
            </a:r>
            <a:r>
              <a:rPr lang="en-US" altLang="en-US" sz="2800" b="1" dirty="0" smtClean="0">
                <a:solidFill>
                  <a:srgbClr val="990000"/>
                </a:solidFill>
              </a:rPr>
              <a:t> </a:t>
            </a:r>
          </a:p>
          <a:p>
            <a:pPr algn="ctr" eaLnBrk="1" hangingPunct="1">
              <a:buFont typeface="Wingdings" pitchFamily="2" charset="2"/>
              <a:buNone/>
            </a:pPr>
            <a:r>
              <a:rPr lang="ar-AE" altLang="en-US" sz="2800" dirty="0" smtClean="0"/>
              <a:t>بذل الجهد في جمع المعلومات وتوزيعها عى وسائل الإعلام</a:t>
            </a:r>
            <a:endParaRPr lang="en-US" altLang="en-US" sz="2800" dirty="0" smtClean="0"/>
          </a:p>
          <a:p>
            <a:pPr eaLnBrk="1" hangingPunct="1">
              <a:buFont typeface="Wingdings" pitchFamily="2" charset="2"/>
              <a:buNone/>
            </a:pPr>
            <a:endParaRPr lang="en-US" altLang="en-US" sz="2800" dirty="0" smtClean="0"/>
          </a:p>
          <a:p>
            <a:pPr algn="ctr" eaLnBrk="1" hangingPunct="1">
              <a:buFont typeface="Wingdings" pitchFamily="2" charset="2"/>
              <a:buNone/>
            </a:pPr>
            <a:r>
              <a:rPr lang="ar-AE" altLang="en-US" sz="2800" b="1" dirty="0" smtClean="0">
                <a:solidFill>
                  <a:srgbClr val="990000"/>
                </a:solidFill>
              </a:rPr>
              <a:t>في معظم الحالات من الأفضل أن تأخذ بزمام المبادرة، </a:t>
            </a:r>
            <a:endParaRPr lang="ar-SA" altLang="en-US" sz="2800" b="1" dirty="0" smtClean="0">
              <a:solidFill>
                <a:srgbClr val="990000"/>
              </a:solidFill>
            </a:endParaRPr>
          </a:p>
          <a:p>
            <a:pPr algn="ctr" eaLnBrk="1" hangingPunct="1">
              <a:buFont typeface="Wingdings" pitchFamily="2" charset="2"/>
              <a:buNone/>
            </a:pPr>
            <a:r>
              <a:rPr lang="ar-AE" altLang="en-US" sz="4300" b="1" dirty="0" smtClean="0">
                <a:solidFill>
                  <a:srgbClr val="990000"/>
                </a:solidFill>
              </a:rPr>
              <a:t>لماذا؟</a:t>
            </a:r>
            <a:endParaRPr lang="en-US" altLang="en-US" sz="4300" b="1" dirty="0" smtClean="0">
              <a:solidFill>
                <a:srgbClr val="990000"/>
              </a:solidFill>
            </a:endParaRPr>
          </a:p>
          <a:p>
            <a:pPr eaLnBrk="1" hangingPunct="1">
              <a:buFontTx/>
              <a:buNone/>
            </a:pPr>
            <a:endParaRPr lang="en-US" altLang="en-US" sz="2400" i="1" dirty="0" smtClean="0"/>
          </a:p>
        </p:txBody>
      </p:sp>
      <p:sp>
        <p:nvSpPr>
          <p:cNvPr id="74756" name="Line 5"/>
          <p:cNvSpPr>
            <a:spLocks noChangeShapeType="1"/>
          </p:cNvSpPr>
          <p:nvPr/>
        </p:nvSpPr>
        <p:spPr bwMode="auto">
          <a:xfrm>
            <a:off x="838200" y="6172200"/>
            <a:ext cx="7391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74758" name="Text Box 10"/>
          <p:cNvSpPr txBox="1">
            <a:spLocks noChangeArrowheads="1"/>
          </p:cNvSpPr>
          <p:nvPr/>
        </p:nvSpPr>
        <p:spPr bwMode="auto">
          <a:xfrm>
            <a:off x="6248400" y="40386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4760" name="Text Box 14"/>
          <p:cNvSpPr txBox="1">
            <a:spLocks noChangeArrowheads="1"/>
          </p:cNvSpPr>
          <p:nvPr/>
        </p:nvSpPr>
        <p:spPr bwMode="auto">
          <a:xfrm>
            <a:off x="6096000" y="41148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4761" name="Text Box 16"/>
          <p:cNvSpPr txBox="1">
            <a:spLocks noChangeArrowheads="1"/>
          </p:cNvSpPr>
          <p:nvPr/>
        </p:nvSpPr>
        <p:spPr bwMode="auto">
          <a:xfrm>
            <a:off x="6804025" y="4106863"/>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74762" name="Text Box 19"/>
          <p:cNvSpPr txBox="1">
            <a:spLocks noChangeArrowheads="1"/>
          </p:cNvSpPr>
          <p:nvPr/>
        </p:nvSpPr>
        <p:spPr bwMode="auto">
          <a:xfrm>
            <a:off x="6324600" y="43434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50000"/>
              </a:spcBef>
              <a:buFontTx/>
              <a:buNone/>
            </a:pPr>
            <a:endParaRPr lang="en-US" altLang="en-US" sz="2400" dirty="0">
              <a:latin typeface="Times New Roman" pitchFamily="18" charset="0"/>
              <a:cs typeface="Times New Roman" pitchFamily="18" charset="0"/>
            </a:endParaRPr>
          </a:p>
        </p:txBody>
      </p:sp>
      <p:sp>
        <p:nvSpPr>
          <p:cNvPr id="2" name="Rectangle 1"/>
          <p:cNvSpPr/>
          <p:nvPr/>
        </p:nvSpPr>
        <p:spPr>
          <a:xfrm>
            <a:off x="4287306" y="6011996"/>
            <a:ext cx="569387" cy="369332"/>
          </a:xfrm>
          <a:prstGeom prst="rect">
            <a:avLst/>
          </a:prstGeom>
        </p:spPr>
        <p:txBody>
          <a:bodyPr wrap="none">
            <a:spAutoFit/>
          </a:bodyPr>
          <a:lstStyle/>
          <a:p>
            <a:fld id="{B7E0F511-3348-4B9E-B151-3E699D73A8BB}" type="slidenum">
              <a:rPr lang="ar-SA" altLang="en-US"/>
              <a:pPr/>
              <a:t>63</a:t>
            </a:fld>
            <a:endParaRPr lang="en-GB" dirty="0"/>
          </a:p>
        </p:txBody>
      </p:sp>
      <p:pic>
        <p:nvPicPr>
          <p:cNvPr id="10"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53340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15475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bg1">
              <a:lumMod val="95000"/>
            </a:schemeClr>
          </a:solidFill>
          <a:ln>
            <a:solidFill>
              <a:srgbClr val="FF0000"/>
            </a:solidFill>
          </a:ln>
        </p:spPr>
        <p:txBody>
          <a:bodyPr/>
          <a:lstStyle/>
          <a:p>
            <a:pPr rtl="1"/>
            <a:r>
              <a:rPr lang="ar-KW" altLang="en-US" sz="3200" b="1" dirty="0"/>
              <a:t>آراء بعض الباحثين في وظائف وسائل </a:t>
            </a:r>
            <a:r>
              <a:rPr lang="ar-KW" altLang="en-US" sz="3200" b="1" dirty="0" smtClean="0"/>
              <a:t>الإعلام</a:t>
            </a:r>
            <a:endParaRPr lang="en-US" altLang="en-US" sz="3200" b="1" dirty="0"/>
          </a:p>
        </p:txBody>
      </p:sp>
      <p:sp>
        <p:nvSpPr>
          <p:cNvPr id="7171" name="Rectangle 3"/>
          <p:cNvSpPr>
            <a:spLocks noGrp="1" noChangeArrowheads="1"/>
          </p:cNvSpPr>
          <p:nvPr>
            <p:ph type="body" idx="1"/>
          </p:nvPr>
        </p:nvSpPr>
        <p:spPr/>
        <p:txBody>
          <a:bodyPr/>
          <a:lstStyle/>
          <a:p>
            <a:pPr marL="609600" indent="-609600" algn="r" rtl="1">
              <a:lnSpc>
                <a:spcPct val="90000"/>
              </a:lnSpc>
              <a:buFontTx/>
              <a:buNone/>
            </a:pPr>
            <a:r>
              <a:rPr lang="ar-KW" altLang="en-US" sz="2400" b="1" u="sng" dirty="0"/>
              <a:t>هارولد لاسويل </a:t>
            </a:r>
            <a:r>
              <a:rPr lang="en-US" altLang="en-US" sz="2400" u="sng" dirty="0" err="1"/>
              <a:t>Lasswel</a:t>
            </a:r>
            <a:r>
              <a:rPr lang="ar-KW" altLang="en-US" sz="2400" b="1" u="sng" dirty="0"/>
              <a:t> </a:t>
            </a:r>
          </a:p>
          <a:p>
            <a:pPr marL="609600" indent="-609600" algn="r" rtl="1">
              <a:lnSpc>
                <a:spcPct val="90000"/>
              </a:lnSpc>
              <a:buClr>
                <a:srgbClr val="000099"/>
              </a:buClr>
              <a:buFontTx/>
              <a:buAutoNum type="arabicPeriod"/>
            </a:pPr>
            <a:r>
              <a:rPr lang="ar-KW" altLang="en-US" sz="2400" dirty="0"/>
              <a:t>الإشراف / الرقابة على البيئة </a:t>
            </a:r>
            <a:r>
              <a:rPr lang="ar-SA" altLang="en-US" sz="2400" dirty="0" smtClean="0"/>
              <a:t>المجتمعية</a:t>
            </a:r>
            <a:r>
              <a:rPr lang="ar-KW" altLang="en-US" sz="2400" dirty="0" smtClean="0"/>
              <a:t>.</a:t>
            </a:r>
            <a:endParaRPr lang="ar-KW" altLang="en-US" sz="2400" dirty="0"/>
          </a:p>
          <a:p>
            <a:pPr marL="609600" indent="-609600" algn="r" rtl="1">
              <a:lnSpc>
                <a:spcPct val="90000"/>
              </a:lnSpc>
              <a:buClr>
                <a:srgbClr val="000099"/>
              </a:buClr>
              <a:buFontTx/>
              <a:buAutoNum type="arabicPeriod"/>
            </a:pPr>
            <a:r>
              <a:rPr lang="ar-KW" altLang="en-US" sz="2400" dirty="0"/>
              <a:t>العمل على ترابط أجزاء </a:t>
            </a:r>
            <a:r>
              <a:rPr lang="ar-KW" altLang="en-US" sz="2400" dirty="0" smtClean="0"/>
              <a:t>المجتمع.</a:t>
            </a:r>
            <a:endParaRPr lang="ar-KW" altLang="en-US" sz="2400" dirty="0"/>
          </a:p>
          <a:p>
            <a:pPr marL="609600" indent="-609600" algn="r" rtl="1">
              <a:lnSpc>
                <a:spcPct val="90000"/>
              </a:lnSpc>
              <a:buClr>
                <a:srgbClr val="000099"/>
              </a:buClr>
              <a:buFontTx/>
              <a:buAutoNum type="arabicPeriod"/>
            </a:pPr>
            <a:r>
              <a:rPr lang="ar-KW" altLang="en-US" sz="2400" dirty="0"/>
              <a:t>نقل التراث الاجتماعي والثقافي من جيل إلى جيل آخر</a:t>
            </a:r>
            <a:r>
              <a:rPr lang="ar-KW" altLang="en-US" sz="2400" dirty="0" smtClean="0"/>
              <a:t>.</a:t>
            </a:r>
            <a:endParaRPr lang="ar-KW" altLang="en-US" sz="2400" dirty="0"/>
          </a:p>
          <a:p>
            <a:pPr marL="609600" indent="-609600" algn="r" rtl="1">
              <a:lnSpc>
                <a:spcPct val="90000"/>
              </a:lnSpc>
              <a:buFontTx/>
              <a:buNone/>
            </a:pPr>
            <a:r>
              <a:rPr lang="ar-KW" altLang="en-US" sz="2400" b="1" u="sng" dirty="0"/>
              <a:t>لازارسفلد و مورتون  </a:t>
            </a:r>
            <a:r>
              <a:rPr lang="en-US" altLang="en-US" sz="2400" u="sng" dirty="0" smtClean="0"/>
              <a:t>Lazars field </a:t>
            </a:r>
            <a:r>
              <a:rPr lang="en-US" altLang="en-US" sz="2400" u="sng" dirty="0"/>
              <a:t>&amp; Morton</a:t>
            </a:r>
            <a:endParaRPr lang="ar-KW" altLang="en-US" sz="2400" u="sng" dirty="0"/>
          </a:p>
          <a:p>
            <a:pPr marL="609600" indent="-609600" algn="r" rtl="1">
              <a:lnSpc>
                <a:spcPct val="90000"/>
              </a:lnSpc>
              <a:buClr>
                <a:srgbClr val="000099"/>
              </a:buClr>
              <a:buFontTx/>
              <a:buAutoNum type="arabicPeriod"/>
            </a:pPr>
            <a:r>
              <a:rPr lang="ar-KW" altLang="en-US" sz="2400" dirty="0"/>
              <a:t>وظيفة تشاورية: خدمة القضايا العامة والأشخاص والتنظيمات .....</a:t>
            </a:r>
          </a:p>
          <a:p>
            <a:pPr marL="609600" indent="-609600" algn="r" rtl="1">
              <a:lnSpc>
                <a:spcPct val="90000"/>
              </a:lnSpc>
              <a:buClr>
                <a:srgbClr val="000099"/>
              </a:buClr>
              <a:buFontTx/>
              <a:buAutoNum type="arabicPeriod" startAt="2"/>
            </a:pPr>
            <a:r>
              <a:rPr lang="ar-KW" altLang="en-US" sz="2400" dirty="0"/>
              <a:t>وظيفة تقوية الأعراف الاجتماعية: فضح وكشف الانحرافات عن الأعراف الاجتماعية وذلك بتعرية هذه الانحرافات للرأي العام.</a:t>
            </a:r>
          </a:p>
          <a:p>
            <a:pPr marL="609600" indent="-609600" algn="r" rtl="1">
              <a:lnSpc>
                <a:spcPct val="90000"/>
              </a:lnSpc>
              <a:buClr>
                <a:srgbClr val="000099"/>
              </a:buClr>
              <a:buFontTx/>
              <a:buAutoNum type="arabicPeriod" startAt="3"/>
            </a:pPr>
            <a:r>
              <a:rPr lang="ar-KW" altLang="en-US" sz="2400" dirty="0"/>
              <a:t>الوظيفة التخديرية: زيادة مستوى المعلومات تحوّل معرفة الناس الى </a:t>
            </a:r>
            <a:r>
              <a:rPr lang="ar-KW" altLang="en-US" sz="2400" dirty="0" smtClean="0"/>
              <a:t>معرفة</a:t>
            </a:r>
            <a:endParaRPr lang="ar-SA" altLang="en-US" sz="2400" dirty="0" smtClean="0"/>
          </a:p>
          <a:p>
            <a:pPr marL="0" indent="0" algn="r" rtl="1">
              <a:lnSpc>
                <a:spcPct val="90000"/>
              </a:lnSpc>
              <a:buClr>
                <a:srgbClr val="000099"/>
              </a:buClr>
              <a:buNone/>
            </a:pPr>
            <a:r>
              <a:rPr lang="ar-SA" altLang="en-US" sz="2400" dirty="0"/>
              <a:t> </a:t>
            </a:r>
            <a:r>
              <a:rPr lang="ar-SA" altLang="en-US" sz="2400" dirty="0" smtClean="0"/>
              <a:t>        ايجابية </a:t>
            </a:r>
            <a:r>
              <a:rPr lang="ar-KW" altLang="en-US" sz="2400" dirty="0" smtClean="0"/>
              <a:t>. </a:t>
            </a:r>
            <a:endParaRPr lang="en-US" altLang="en-US" sz="2400" dirty="0"/>
          </a:p>
        </p:txBody>
      </p:sp>
      <p:sp>
        <p:nvSpPr>
          <p:cNvPr id="7172" name="Line 4"/>
          <p:cNvSpPr>
            <a:spLocks noChangeShapeType="1"/>
          </p:cNvSpPr>
          <p:nvPr/>
        </p:nvSpPr>
        <p:spPr bwMode="auto">
          <a:xfrm flipH="1">
            <a:off x="762000" y="1371600"/>
            <a:ext cx="7543800" cy="0"/>
          </a:xfrm>
          <a:prstGeom prst="line">
            <a:avLst/>
          </a:prstGeom>
          <a:noFill/>
          <a:ln w="57150">
            <a:solidFill>
              <a:srgbClr val="C00000"/>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 name="Rectangle 1"/>
          <p:cNvSpPr/>
          <p:nvPr/>
        </p:nvSpPr>
        <p:spPr>
          <a:xfrm>
            <a:off x="4287306" y="6228020"/>
            <a:ext cx="569387" cy="369332"/>
          </a:xfrm>
          <a:prstGeom prst="rect">
            <a:avLst/>
          </a:prstGeom>
        </p:spPr>
        <p:txBody>
          <a:bodyPr wrap="none">
            <a:spAutoFit/>
          </a:bodyPr>
          <a:lstStyle/>
          <a:p>
            <a:fld id="{B7E0F511-3348-4B9E-B151-3E699D73A8BB}" type="slidenum">
              <a:rPr lang="ar-SA" altLang="en-US"/>
              <a:pPr/>
              <a:t>64</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557448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420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slide(fromLeft)">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slide(fromBottom)">
                                      <p:cBhvr>
                                        <p:cTn id="12" dur="500"/>
                                        <p:tgtEl>
                                          <p:spTgt spid="7171">
                                            <p:txEl>
                                              <p:pRg st="0" end="0"/>
                                            </p:txEl>
                                          </p:spTgt>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7171">
                                            <p:txEl>
                                              <p:pRg st="1" end="1"/>
                                            </p:txEl>
                                          </p:spTgt>
                                        </p:tgtEl>
                                        <p:attrNameLst>
                                          <p:attrName>style.visibility</p:attrName>
                                        </p:attrNameLst>
                                      </p:cBhvr>
                                      <p:to>
                                        <p:strVal val="visible"/>
                                      </p:to>
                                    </p:set>
                                    <p:animEffect transition="in" filter="slide(fromBottom)">
                                      <p:cBhvr>
                                        <p:cTn id="16" dur="500"/>
                                        <p:tgtEl>
                                          <p:spTgt spid="7171">
                                            <p:txEl>
                                              <p:pRg st="1" end="1"/>
                                            </p:txEl>
                                          </p:spTgt>
                                        </p:tgtEl>
                                      </p:cBhvr>
                                    </p:animEffect>
                                  </p:childTnLst>
                                </p:cTn>
                              </p:par>
                            </p:childTnLst>
                          </p:cTn>
                        </p:par>
                        <p:par>
                          <p:cTn id="17" fill="hold" nodeType="afterGroup">
                            <p:stCondLst>
                              <p:cond delay="1000"/>
                            </p:stCondLst>
                            <p:childTnLst>
                              <p:par>
                                <p:cTn id="18" presetID="12" presetClass="entr" presetSubtype="4" fill="hold" grpId="0" nodeType="afterEffect">
                                  <p:stCondLst>
                                    <p:cond delay="0"/>
                                  </p:stCondLst>
                                  <p:childTnLst>
                                    <p:set>
                                      <p:cBhvr>
                                        <p:cTn id="19" dur="1" fill="hold">
                                          <p:stCondLst>
                                            <p:cond delay="0"/>
                                          </p:stCondLst>
                                        </p:cTn>
                                        <p:tgtEl>
                                          <p:spTgt spid="7171">
                                            <p:txEl>
                                              <p:pRg st="2" end="2"/>
                                            </p:txEl>
                                          </p:spTgt>
                                        </p:tgtEl>
                                        <p:attrNameLst>
                                          <p:attrName>style.visibility</p:attrName>
                                        </p:attrNameLst>
                                      </p:cBhvr>
                                      <p:to>
                                        <p:strVal val="visible"/>
                                      </p:to>
                                    </p:set>
                                    <p:animEffect transition="in" filter="slide(fromBottom)">
                                      <p:cBhvr>
                                        <p:cTn id="20" dur="500"/>
                                        <p:tgtEl>
                                          <p:spTgt spid="7171">
                                            <p:txEl>
                                              <p:pRg st="2" end="2"/>
                                            </p:txEl>
                                          </p:spTgt>
                                        </p:tgtEl>
                                      </p:cBhvr>
                                    </p:animEffect>
                                  </p:childTnLst>
                                </p:cTn>
                              </p:par>
                            </p:childTnLst>
                          </p:cTn>
                        </p:par>
                        <p:par>
                          <p:cTn id="21" fill="hold" nodeType="afterGroup">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7171">
                                            <p:txEl>
                                              <p:pRg st="3" end="3"/>
                                            </p:txEl>
                                          </p:spTgt>
                                        </p:tgtEl>
                                        <p:attrNameLst>
                                          <p:attrName>style.visibility</p:attrName>
                                        </p:attrNameLst>
                                      </p:cBhvr>
                                      <p:to>
                                        <p:strVal val="visible"/>
                                      </p:to>
                                    </p:set>
                                    <p:animEffect transition="in" filter="slide(fromBottom)">
                                      <p:cBhvr>
                                        <p:cTn id="24" dur="500"/>
                                        <p:tgtEl>
                                          <p:spTgt spid="7171">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7171">
                                            <p:txEl>
                                              <p:pRg st="4" end="4"/>
                                            </p:txEl>
                                          </p:spTgt>
                                        </p:tgtEl>
                                        <p:attrNameLst>
                                          <p:attrName>style.visibility</p:attrName>
                                        </p:attrNameLst>
                                      </p:cBhvr>
                                      <p:to>
                                        <p:strVal val="visible"/>
                                      </p:to>
                                    </p:set>
                                    <p:animEffect transition="in" filter="slide(fromBottom)">
                                      <p:cBhvr>
                                        <p:cTn id="29" dur="500"/>
                                        <p:tgtEl>
                                          <p:spTgt spid="7171">
                                            <p:txEl>
                                              <p:pRg st="4" end="4"/>
                                            </p:txEl>
                                          </p:spTgt>
                                        </p:tgtEl>
                                      </p:cBhvr>
                                    </p:animEffect>
                                  </p:childTnLst>
                                </p:cTn>
                              </p:par>
                            </p:childTnLst>
                          </p:cTn>
                        </p:par>
                        <p:par>
                          <p:cTn id="30" fill="hold" nodeType="afterGroup">
                            <p:stCondLst>
                              <p:cond delay="500"/>
                            </p:stCondLst>
                            <p:childTnLst>
                              <p:par>
                                <p:cTn id="31" presetID="12" presetClass="entr" presetSubtype="4" fill="hold" grpId="0" nodeType="afterEffect">
                                  <p:stCondLst>
                                    <p:cond delay="0"/>
                                  </p:stCondLst>
                                  <p:childTnLst>
                                    <p:set>
                                      <p:cBhvr>
                                        <p:cTn id="32" dur="1" fill="hold">
                                          <p:stCondLst>
                                            <p:cond delay="0"/>
                                          </p:stCondLst>
                                        </p:cTn>
                                        <p:tgtEl>
                                          <p:spTgt spid="7171">
                                            <p:txEl>
                                              <p:pRg st="5" end="5"/>
                                            </p:txEl>
                                          </p:spTgt>
                                        </p:tgtEl>
                                        <p:attrNameLst>
                                          <p:attrName>style.visibility</p:attrName>
                                        </p:attrNameLst>
                                      </p:cBhvr>
                                      <p:to>
                                        <p:strVal val="visible"/>
                                      </p:to>
                                    </p:set>
                                    <p:animEffect transition="in" filter="slide(fromBottom)">
                                      <p:cBhvr>
                                        <p:cTn id="33" dur="500"/>
                                        <p:tgtEl>
                                          <p:spTgt spid="7171">
                                            <p:txEl>
                                              <p:pRg st="5" end="5"/>
                                            </p:txEl>
                                          </p:spTgt>
                                        </p:tgtEl>
                                      </p:cBhvr>
                                    </p:animEffect>
                                  </p:childTnLst>
                                </p:cTn>
                              </p:par>
                            </p:childTnLst>
                          </p:cTn>
                        </p:par>
                        <p:par>
                          <p:cTn id="34" fill="hold" nodeType="afterGroup">
                            <p:stCondLst>
                              <p:cond delay="1000"/>
                            </p:stCondLst>
                            <p:childTnLst>
                              <p:par>
                                <p:cTn id="35" presetID="12" presetClass="entr" presetSubtype="4" fill="hold" grpId="0" nodeType="afterEffect">
                                  <p:stCondLst>
                                    <p:cond delay="0"/>
                                  </p:stCondLst>
                                  <p:childTnLst>
                                    <p:set>
                                      <p:cBhvr>
                                        <p:cTn id="36" dur="1" fill="hold">
                                          <p:stCondLst>
                                            <p:cond delay="0"/>
                                          </p:stCondLst>
                                        </p:cTn>
                                        <p:tgtEl>
                                          <p:spTgt spid="7171">
                                            <p:txEl>
                                              <p:pRg st="6" end="6"/>
                                            </p:txEl>
                                          </p:spTgt>
                                        </p:tgtEl>
                                        <p:attrNameLst>
                                          <p:attrName>style.visibility</p:attrName>
                                        </p:attrNameLst>
                                      </p:cBhvr>
                                      <p:to>
                                        <p:strVal val="visible"/>
                                      </p:to>
                                    </p:set>
                                    <p:animEffect transition="in" filter="slide(fromBottom)">
                                      <p:cBhvr>
                                        <p:cTn id="37" dur="500"/>
                                        <p:tgtEl>
                                          <p:spTgt spid="7171">
                                            <p:txEl>
                                              <p:pRg st="6" end="6"/>
                                            </p:txEl>
                                          </p:spTgt>
                                        </p:tgtEl>
                                      </p:cBhvr>
                                    </p:animEffect>
                                  </p:childTnLst>
                                </p:cTn>
                              </p:par>
                            </p:childTnLst>
                          </p:cTn>
                        </p:par>
                        <p:par>
                          <p:cTn id="38" fill="hold" nodeType="afterGroup">
                            <p:stCondLst>
                              <p:cond delay="1500"/>
                            </p:stCondLst>
                            <p:childTnLst>
                              <p:par>
                                <p:cTn id="39" presetID="12" presetClass="entr" presetSubtype="4" fill="hold" grpId="0" nodeType="afterEffect">
                                  <p:stCondLst>
                                    <p:cond delay="0"/>
                                  </p:stCondLst>
                                  <p:childTnLst>
                                    <p:set>
                                      <p:cBhvr>
                                        <p:cTn id="40" dur="1" fill="hold">
                                          <p:stCondLst>
                                            <p:cond delay="0"/>
                                          </p:stCondLst>
                                        </p:cTn>
                                        <p:tgtEl>
                                          <p:spTgt spid="7171">
                                            <p:txEl>
                                              <p:pRg st="7" end="7"/>
                                            </p:txEl>
                                          </p:spTgt>
                                        </p:tgtEl>
                                        <p:attrNameLst>
                                          <p:attrName>style.visibility</p:attrName>
                                        </p:attrNameLst>
                                      </p:cBhvr>
                                      <p:to>
                                        <p:strVal val="visible"/>
                                      </p:to>
                                    </p:set>
                                    <p:animEffect transition="in" filter="slide(fromBottom)">
                                      <p:cBhvr>
                                        <p:cTn id="41" dur="500"/>
                                        <p:tgtEl>
                                          <p:spTgt spid="7171">
                                            <p:txEl>
                                              <p:pRg st="7" end="7"/>
                                            </p:txEl>
                                          </p:spTgt>
                                        </p:tgtEl>
                                      </p:cBhvr>
                                    </p:animEffect>
                                  </p:childTnLst>
                                </p:cTn>
                              </p:par>
                            </p:childTnLst>
                          </p:cTn>
                        </p:par>
                        <p:par>
                          <p:cTn id="42" fill="hold">
                            <p:stCondLst>
                              <p:cond delay="2000"/>
                            </p:stCondLst>
                            <p:childTnLst>
                              <p:par>
                                <p:cTn id="43" presetID="12" presetClass="entr" presetSubtype="4" fill="hold" grpId="0" nodeType="afterEffect">
                                  <p:stCondLst>
                                    <p:cond delay="0"/>
                                  </p:stCondLst>
                                  <p:childTnLst>
                                    <p:set>
                                      <p:cBhvr>
                                        <p:cTn id="44" dur="1" fill="hold">
                                          <p:stCondLst>
                                            <p:cond delay="0"/>
                                          </p:stCondLst>
                                        </p:cTn>
                                        <p:tgtEl>
                                          <p:spTgt spid="7171">
                                            <p:txEl>
                                              <p:pRg st="8" end="8"/>
                                            </p:txEl>
                                          </p:spTgt>
                                        </p:tgtEl>
                                        <p:attrNameLst>
                                          <p:attrName>style.visibility</p:attrName>
                                        </p:attrNameLst>
                                      </p:cBhvr>
                                      <p:to>
                                        <p:strVal val="visible"/>
                                      </p:to>
                                    </p:set>
                                    <p:animEffect transition="in" filter="slide(fromBottom)">
                                      <p:cBhvr>
                                        <p:cTn id="45" dur="5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p:bldP spid="7171"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pPr rtl="1"/>
            <a:r>
              <a:rPr lang="ar-KW" altLang="en-US" sz="2800" b="1" dirty="0"/>
              <a:t>آراء بعض الباحثين في وظائف وسائل الإعلام في المجتمع</a:t>
            </a:r>
            <a:endParaRPr lang="en-US" altLang="en-US" sz="2800" b="1" dirty="0"/>
          </a:p>
        </p:txBody>
      </p:sp>
      <p:sp>
        <p:nvSpPr>
          <p:cNvPr id="19459" name="Rectangle 3"/>
          <p:cNvSpPr>
            <a:spLocks noGrp="1" noChangeArrowheads="1"/>
          </p:cNvSpPr>
          <p:nvPr>
            <p:ph type="body" idx="1"/>
          </p:nvPr>
        </p:nvSpPr>
        <p:spPr>
          <a:xfrm>
            <a:off x="457200" y="1340768"/>
            <a:ext cx="8229600" cy="4525963"/>
          </a:xfrm>
        </p:spPr>
        <p:txBody>
          <a:bodyPr/>
          <a:lstStyle/>
          <a:p>
            <a:pPr marL="609600" indent="-609600" algn="r" rtl="1">
              <a:buFontTx/>
              <a:buNone/>
            </a:pPr>
            <a:endParaRPr lang="ar-KW" altLang="en-US" sz="2400" b="1" dirty="0">
              <a:solidFill>
                <a:srgbClr val="006600"/>
              </a:solidFill>
            </a:endParaRPr>
          </a:p>
          <a:p>
            <a:pPr marL="609600" indent="-609600" algn="r" rtl="1">
              <a:buFontTx/>
              <a:buNone/>
            </a:pPr>
            <a:r>
              <a:rPr lang="ar-KW" altLang="en-US" sz="2400" b="1" u="sng" dirty="0"/>
              <a:t>شــرام </a:t>
            </a:r>
            <a:r>
              <a:rPr lang="en-US" altLang="en-US" sz="2400" u="sng" dirty="0"/>
              <a:t>Schramm</a:t>
            </a:r>
            <a:r>
              <a:rPr lang="ar-KW" altLang="en-US" sz="2400" b="1" u="sng" dirty="0"/>
              <a:t> </a:t>
            </a:r>
            <a:endParaRPr lang="ar-KW" altLang="en-US" sz="2400" b="1" dirty="0">
              <a:solidFill>
                <a:srgbClr val="006600"/>
              </a:solidFill>
            </a:endParaRPr>
          </a:p>
          <a:p>
            <a:pPr marL="609600" indent="-609600" algn="r" rtl="1">
              <a:lnSpc>
                <a:spcPct val="150000"/>
              </a:lnSpc>
              <a:buClr>
                <a:srgbClr val="000099"/>
              </a:buClr>
              <a:buFontTx/>
              <a:buAutoNum type="arabicPeriod"/>
            </a:pPr>
            <a:r>
              <a:rPr lang="ar-KW" altLang="en-US" sz="2400" b="1" dirty="0"/>
              <a:t>وظيفة المراقب:</a:t>
            </a:r>
            <a:r>
              <a:rPr lang="ar-KW" altLang="en-US" sz="2400" dirty="0"/>
              <a:t> اعداد التقارير عن الأخطار والفرص التي تواجه المجتمع.</a:t>
            </a:r>
          </a:p>
          <a:p>
            <a:pPr marL="609600" indent="-609600" algn="r" rtl="1">
              <a:lnSpc>
                <a:spcPct val="150000"/>
              </a:lnSpc>
              <a:buClr>
                <a:srgbClr val="000099"/>
              </a:buClr>
              <a:buFontTx/>
              <a:buAutoNum type="arabicPeriod"/>
            </a:pPr>
            <a:r>
              <a:rPr lang="ar-KW" altLang="en-US" sz="2400" b="1" dirty="0"/>
              <a:t>الوظيفة </a:t>
            </a:r>
            <a:r>
              <a:rPr lang="ar-KW" altLang="en-US" sz="2400" b="1" dirty="0" smtClean="0"/>
              <a:t>السياسية:</a:t>
            </a:r>
            <a:r>
              <a:rPr lang="ar-SA" altLang="en-US" sz="2400" b="1" dirty="0" smtClean="0"/>
              <a:t>المساهمة في</a:t>
            </a:r>
            <a:r>
              <a:rPr lang="ar-KW" altLang="en-US" sz="2400" dirty="0" smtClean="0"/>
              <a:t> </a:t>
            </a:r>
            <a:r>
              <a:rPr lang="ar-KW" altLang="en-US" sz="2400" dirty="0"/>
              <a:t>اتخاذ القرارات المتعلقة بالسياسة ، اصدار التشريعات.</a:t>
            </a:r>
          </a:p>
          <a:p>
            <a:pPr marL="609600" indent="-609600" algn="r" rtl="1">
              <a:lnSpc>
                <a:spcPct val="150000"/>
              </a:lnSpc>
              <a:buClr>
                <a:srgbClr val="000099"/>
              </a:buClr>
              <a:buFontTx/>
              <a:buAutoNum type="arabicPeriod"/>
            </a:pPr>
            <a:r>
              <a:rPr lang="ar-KW" altLang="en-US" sz="2400" b="1" dirty="0"/>
              <a:t>دور المعلم:</a:t>
            </a:r>
            <a:r>
              <a:rPr lang="ar-KW" altLang="en-US" sz="2400" dirty="0"/>
              <a:t>  تنشئة أفراد المجتمع الجدد بامدادهم بالمهارات والمعتقدات التي يقدرها المجتمع.</a:t>
            </a:r>
          </a:p>
          <a:p>
            <a:pPr marL="609600" indent="-609600" algn="r" rtl="1">
              <a:buFontTx/>
              <a:buNone/>
            </a:pPr>
            <a:endParaRPr lang="ar-KW" altLang="en-US" sz="2400" dirty="0"/>
          </a:p>
        </p:txBody>
      </p:sp>
      <p:sp>
        <p:nvSpPr>
          <p:cNvPr id="19460" name="Line 4"/>
          <p:cNvSpPr>
            <a:spLocks noChangeShapeType="1"/>
          </p:cNvSpPr>
          <p:nvPr/>
        </p:nvSpPr>
        <p:spPr bwMode="auto">
          <a:xfrm flipH="1">
            <a:off x="762000" y="1371600"/>
            <a:ext cx="7543800" cy="0"/>
          </a:xfrm>
          <a:prstGeom prst="line">
            <a:avLst/>
          </a:prstGeom>
          <a:noFill/>
          <a:ln w="57150">
            <a:solidFill>
              <a:srgbClr val="C00000"/>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 name="Rectangle 1"/>
          <p:cNvSpPr/>
          <p:nvPr/>
        </p:nvSpPr>
        <p:spPr>
          <a:xfrm>
            <a:off x="4287306" y="5939988"/>
            <a:ext cx="569387" cy="369332"/>
          </a:xfrm>
          <a:prstGeom prst="rect">
            <a:avLst/>
          </a:prstGeom>
        </p:spPr>
        <p:txBody>
          <a:bodyPr wrap="none">
            <a:spAutoFit/>
          </a:bodyPr>
          <a:lstStyle/>
          <a:p>
            <a:fld id="{B7E0F511-3348-4B9E-B151-3E699D73A8BB}" type="slidenum">
              <a:rPr lang="ar-SA" altLang="en-US"/>
              <a:pPr/>
              <a:t>65</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47112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2391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slide(fromLeft)">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19100" y="262719"/>
            <a:ext cx="8229600" cy="1143000"/>
          </a:xfrm>
          <a:solidFill>
            <a:schemeClr val="bg1">
              <a:lumMod val="95000"/>
            </a:schemeClr>
          </a:solidFill>
          <a:ln>
            <a:solidFill>
              <a:srgbClr val="FF0000"/>
            </a:solidFill>
          </a:ln>
        </p:spPr>
        <p:txBody>
          <a:bodyPr>
            <a:normAutofit/>
          </a:bodyPr>
          <a:lstStyle/>
          <a:p>
            <a:pPr rtl="1"/>
            <a:r>
              <a:rPr lang="ar-KW" altLang="en-US" sz="2800" b="1" dirty="0"/>
              <a:t>آراء بعض الباحثين في وظائف وسائل الإعلام في المجتمع</a:t>
            </a:r>
            <a:endParaRPr lang="en-US" altLang="en-US" sz="2800" b="1" dirty="0"/>
          </a:p>
        </p:txBody>
      </p:sp>
      <p:sp>
        <p:nvSpPr>
          <p:cNvPr id="20483" name="Rectangle 3"/>
          <p:cNvSpPr>
            <a:spLocks noGrp="1" noChangeArrowheads="1"/>
          </p:cNvSpPr>
          <p:nvPr>
            <p:ph type="body" idx="1"/>
          </p:nvPr>
        </p:nvSpPr>
        <p:spPr>
          <a:xfrm>
            <a:off x="228600" y="1600200"/>
            <a:ext cx="8686800" cy="4525963"/>
          </a:xfrm>
        </p:spPr>
        <p:txBody>
          <a:bodyPr/>
          <a:lstStyle/>
          <a:p>
            <a:pPr marL="609600" indent="-609600" algn="r" rtl="1">
              <a:buFontTx/>
              <a:buNone/>
            </a:pPr>
            <a:r>
              <a:rPr lang="ar-KW" altLang="en-US" sz="2400" b="1" u="sng" dirty="0"/>
              <a:t>ليزلي مويلز </a:t>
            </a:r>
            <a:r>
              <a:rPr lang="en-US" altLang="en-US" sz="2400" u="sng" dirty="0" err="1"/>
              <a:t>Leislie</a:t>
            </a:r>
            <a:r>
              <a:rPr lang="en-US" altLang="en-US" sz="2400" u="sng" dirty="0"/>
              <a:t> Moeller</a:t>
            </a:r>
            <a:r>
              <a:rPr lang="ar-KW" altLang="en-US" sz="2400" b="1" u="sng" dirty="0"/>
              <a:t> </a:t>
            </a:r>
            <a:endParaRPr lang="en-US" altLang="en-US" sz="2400" b="1" u="sng" dirty="0"/>
          </a:p>
          <a:p>
            <a:pPr marL="609600" indent="-609600" algn="r" rtl="1">
              <a:buFontTx/>
              <a:buAutoNum type="arabicPeriod"/>
            </a:pPr>
            <a:r>
              <a:rPr lang="ar-KW" altLang="en-US" sz="2400" dirty="0"/>
              <a:t>وظيفة الأخبار والتزويد بالمعلومات ورقابة البيئة.</a:t>
            </a:r>
          </a:p>
          <a:p>
            <a:pPr marL="609600" indent="-609600" algn="r" rtl="1">
              <a:buFontTx/>
              <a:buAutoNum type="arabicPeriod"/>
            </a:pPr>
            <a:r>
              <a:rPr lang="ar-KW" altLang="en-US" sz="2400" dirty="0"/>
              <a:t>الربط والتفسير والهدف منه تحسين نوعية فائدة المعلومات وتوجيه الناس.</a:t>
            </a:r>
          </a:p>
          <a:p>
            <a:pPr marL="609600" indent="-609600" algn="r" rtl="1">
              <a:buFontTx/>
              <a:buAutoNum type="arabicPeriod"/>
            </a:pPr>
            <a:r>
              <a:rPr lang="ar-KW" altLang="en-US" sz="2400" dirty="0"/>
              <a:t>الترفيه وهدفه تحرر الناس من التوتر والضغط والمصاعب.</a:t>
            </a:r>
          </a:p>
          <a:p>
            <a:pPr marL="609600" indent="-609600" algn="r" rtl="1">
              <a:buFontTx/>
              <a:buAutoNum type="arabicPeriod"/>
            </a:pPr>
            <a:r>
              <a:rPr lang="ar-KW" altLang="en-US" sz="2400" dirty="0"/>
              <a:t>التنشئة الاجتماعية وهدفها للمساعدة في توحيد المجتمع (قاعدة </a:t>
            </a:r>
            <a:r>
              <a:rPr lang="ar-KW" altLang="en-US" sz="2400" dirty="0" smtClean="0"/>
              <a:t>مشترك</a:t>
            </a:r>
            <a:r>
              <a:rPr lang="ar-SA" altLang="en-US" sz="2400" dirty="0" smtClean="0"/>
              <a:t>ة</a:t>
            </a:r>
            <a:r>
              <a:rPr lang="ar-KW" altLang="en-US" sz="2400" dirty="0" smtClean="0"/>
              <a:t> </a:t>
            </a:r>
            <a:r>
              <a:rPr lang="ar-KW" altLang="en-US" sz="2400" dirty="0"/>
              <a:t>... قيم)</a:t>
            </a:r>
          </a:p>
          <a:p>
            <a:pPr marL="609600" indent="-609600" algn="r" rtl="1">
              <a:buFontTx/>
              <a:buAutoNum type="arabicPeriod"/>
            </a:pPr>
            <a:r>
              <a:rPr lang="ar-KW" altLang="en-US" sz="2400" dirty="0"/>
              <a:t>التسويق</a:t>
            </a:r>
          </a:p>
          <a:p>
            <a:pPr marL="609600" indent="-609600" algn="r" rtl="1">
              <a:buFontTx/>
              <a:buAutoNum type="arabicPeriod"/>
            </a:pPr>
            <a:r>
              <a:rPr lang="ar-KW" altLang="en-US" sz="2400" dirty="0"/>
              <a:t>المبادرة في التغيير الاجتماعي وذلك بقيادة التغير الاجتماعي في المجتمع.</a:t>
            </a:r>
          </a:p>
          <a:p>
            <a:pPr marL="609600" indent="-609600" algn="r" rtl="1">
              <a:buFontTx/>
              <a:buAutoNum type="arabicPeriod"/>
            </a:pPr>
            <a:r>
              <a:rPr lang="ar-KW" altLang="en-US" sz="2400" dirty="0"/>
              <a:t>خلق النمط الاجتماعي: </a:t>
            </a:r>
            <a:r>
              <a:rPr lang="ar-KW" altLang="en-US" sz="2400" dirty="0" smtClean="0"/>
              <a:t>( </a:t>
            </a:r>
            <a:r>
              <a:rPr lang="ar-KW" altLang="en-US" sz="2400" dirty="0"/>
              <a:t>الأدب ، الثقافة، نمط الحياة).</a:t>
            </a:r>
          </a:p>
          <a:p>
            <a:pPr marL="609600" indent="-609600" algn="r" rtl="1">
              <a:buFontTx/>
              <a:buAutoNum type="arabicPeriod"/>
            </a:pPr>
            <a:r>
              <a:rPr lang="ar-KW" altLang="en-US" sz="2400" dirty="0"/>
              <a:t>الرقابة.</a:t>
            </a:r>
          </a:p>
          <a:p>
            <a:pPr marL="609600" indent="-609600" algn="r" rtl="1">
              <a:buFontTx/>
              <a:buAutoNum type="arabicPeriod"/>
            </a:pPr>
            <a:r>
              <a:rPr lang="ar-KW" altLang="en-US" sz="2400" dirty="0"/>
              <a:t>التعليم.</a:t>
            </a:r>
          </a:p>
        </p:txBody>
      </p:sp>
      <p:sp>
        <p:nvSpPr>
          <p:cNvPr id="20484" name="Line 4"/>
          <p:cNvSpPr>
            <a:spLocks noChangeShapeType="1"/>
          </p:cNvSpPr>
          <p:nvPr/>
        </p:nvSpPr>
        <p:spPr bwMode="auto">
          <a:xfrm flipH="1">
            <a:off x="762000" y="1371600"/>
            <a:ext cx="7543800" cy="0"/>
          </a:xfrm>
          <a:prstGeom prst="line">
            <a:avLst/>
          </a:prstGeom>
          <a:noFill/>
          <a:ln w="57150">
            <a:solidFill>
              <a:srgbClr val="C00000"/>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 name="Rectangle 1"/>
          <p:cNvSpPr/>
          <p:nvPr/>
        </p:nvSpPr>
        <p:spPr>
          <a:xfrm>
            <a:off x="4287306" y="6084004"/>
            <a:ext cx="569387" cy="369332"/>
          </a:xfrm>
          <a:prstGeom prst="rect">
            <a:avLst/>
          </a:prstGeom>
        </p:spPr>
        <p:txBody>
          <a:bodyPr wrap="none">
            <a:spAutoFit/>
          </a:bodyPr>
          <a:lstStyle/>
          <a:p>
            <a:fld id="{B7E0F511-3348-4B9E-B151-3E699D73A8BB}" type="slidenum">
              <a:rPr lang="ar-SA" altLang="en-US"/>
              <a:pPr/>
              <a:t>66</a:t>
            </a:fld>
            <a:endParaRPr lang="en-GB" dirty="0"/>
          </a:p>
        </p:txBody>
      </p:sp>
      <p:pic>
        <p:nvPicPr>
          <p:cNvPr id="6"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3047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67226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slide(fromBottom)">
                                      <p:cBhvr>
                                        <p:cTn id="7" dur="500"/>
                                        <p:tgtEl>
                                          <p:spTgt spid="20483">
                                            <p:txEl>
                                              <p:pRg st="0" end="0"/>
                                            </p:txEl>
                                          </p:spTgt>
                                        </p:tgtEl>
                                      </p:cBhvr>
                                    </p:animEffect>
                                  </p:childTnLst>
                                </p:cTn>
                              </p:par>
                            </p:childTnLst>
                          </p:cTn>
                        </p:par>
                        <p:par>
                          <p:cTn id="8" fill="hold" nodeType="afterGroup">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animEffect transition="in" filter="slide(fromBottom)">
                                      <p:cBhvr>
                                        <p:cTn id="11" dur="500"/>
                                        <p:tgtEl>
                                          <p:spTgt spid="20483">
                                            <p:txEl>
                                              <p:pRg st="1" end="1"/>
                                            </p:txEl>
                                          </p:spTgt>
                                        </p:tgtEl>
                                      </p:cBhvr>
                                    </p:animEffect>
                                  </p:childTnLst>
                                </p:cTn>
                              </p:par>
                            </p:childTnLst>
                          </p:cTn>
                        </p:par>
                        <p:par>
                          <p:cTn id="12" fill="hold" nodeType="afterGroup">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animEffect transition="in" filter="slide(fromBottom)">
                                      <p:cBhvr>
                                        <p:cTn id="15" dur="500"/>
                                        <p:tgtEl>
                                          <p:spTgt spid="20483">
                                            <p:txEl>
                                              <p:pRg st="2" end="2"/>
                                            </p:txEl>
                                          </p:spTgt>
                                        </p:tgtEl>
                                      </p:cBhvr>
                                    </p:animEffect>
                                  </p:childTnLst>
                                </p:cTn>
                              </p:par>
                            </p:childTnLst>
                          </p:cTn>
                        </p:par>
                        <p:par>
                          <p:cTn id="16" fill="hold" nodeType="afterGroup">
                            <p:stCondLst>
                              <p:cond delay="1500"/>
                            </p:stCondLst>
                            <p:childTnLst>
                              <p:par>
                                <p:cTn id="17" presetID="12" presetClass="entr" presetSubtype="4" fill="hold" grpId="0" nodeType="after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animEffect transition="in" filter="slide(fromBottom)">
                                      <p:cBhvr>
                                        <p:cTn id="19" dur="500"/>
                                        <p:tgtEl>
                                          <p:spTgt spid="20483">
                                            <p:txEl>
                                              <p:pRg st="3" end="3"/>
                                            </p:txEl>
                                          </p:spTgt>
                                        </p:tgtEl>
                                      </p:cBhvr>
                                    </p:animEffect>
                                  </p:childTnLst>
                                </p:cTn>
                              </p:par>
                            </p:childTnLst>
                          </p:cTn>
                        </p:par>
                        <p:par>
                          <p:cTn id="20" fill="hold" nodeType="afterGroup">
                            <p:stCondLst>
                              <p:cond delay="2000"/>
                            </p:stCondLst>
                            <p:childTnLst>
                              <p:par>
                                <p:cTn id="21" presetID="12" presetClass="entr" presetSubtype="4" fill="hold" grpId="0" nodeType="after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animEffect transition="in" filter="slide(fromBottom)">
                                      <p:cBhvr>
                                        <p:cTn id="23" dur="500"/>
                                        <p:tgtEl>
                                          <p:spTgt spid="20483">
                                            <p:txEl>
                                              <p:pRg st="4" end="4"/>
                                            </p:txEl>
                                          </p:spTgt>
                                        </p:tgtEl>
                                      </p:cBhvr>
                                    </p:animEffect>
                                  </p:childTnLst>
                                </p:cTn>
                              </p:par>
                            </p:childTnLst>
                          </p:cTn>
                        </p:par>
                        <p:par>
                          <p:cTn id="24" fill="hold" nodeType="afterGroup">
                            <p:stCondLst>
                              <p:cond delay="2500"/>
                            </p:stCondLst>
                            <p:childTnLst>
                              <p:par>
                                <p:cTn id="25" presetID="12" presetClass="entr" presetSubtype="4" fill="hold" grpId="0" nodeType="afterEffect">
                                  <p:stCondLst>
                                    <p:cond delay="0"/>
                                  </p:stCondLst>
                                  <p:childTnLst>
                                    <p:set>
                                      <p:cBhvr>
                                        <p:cTn id="26" dur="1" fill="hold">
                                          <p:stCondLst>
                                            <p:cond delay="0"/>
                                          </p:stCondLst>
                                        </p:cTn>
                                        <p:tgtEl>
                                          <p:spTgt spid="20483">
                                            <p:txEl>
                                              <p:pRg st="5" end="5"/>
                                            </p:txEl>
                                          </p:spTgt>
                                        </p:tgtEl>
                                        <p:attrNameLst>
                                          <p:attrName>style.visibility</p:attrName>
                                        </p:attrNameLst>
                                      </p:cBhvr>
                                      <p:to>
                                        <p:strVal val="visible"/>
                                      </p:to>
                                    </p:set>
                                    <p:animEffect transition="in" filter="slide(fromBottom)">
                                      <p:cBhvr>
                                        <p:cTn id="27" dur="500"/>
                                        <p:tgtEl>
                                          <p:spTgt spid="20483">
                                            <p:txEl>
                                              <p:pRg st="5" end="5"/>
                                            </p:txEl>
                                          </p:spTgt>
                                        </p:tgtEl>
                                      </p:cBhvr>
                                    </p:animEffect>
                                  </p:childTnLst>
                                </p:cTn>
                              </p:par>
                            </p:childTnLst>
                          </p:cTn>
                        </p:par>
                        <p:par>
                          <p:cTn id="28" fill="hold" nodeType="afterGroup">
                            <p:stCondLst>
                              <p:cond delay="3000"/>
                            </p:stCondLst>
                            <p:childTnLst>
                              <p:par>
                                <p:cTn id="29" presetID="12" presetClass="entr" presetSubtype="4" fill="hold" grpId="0" nodeType="after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animEffect transition="in" filter="slide(fromBottom)">
                                      <p:cBhvr>
                                        <p:cTn id="31" dur="500"/>
                                        <p:tgtEl>
                                          <p:spTgt spid="20483">
                                            <p:txEl>
                                              <p:pRg st="6" end="6"/>
                                            </p:txEl>
                                          </p:spTgt>
                                        </p:tgtEl>
                                      </p:cBhvr>
                                    </p:animEffect>
                                  </p:childTnLst>
                                </p:cTn>
                              </p:par>
                            </p:childTnLst>
                          </p:cTn>
                        </p:par>
                        <p:par>
                          <p:cTn id="32" fill="hold" nodeType="afterGroup">
                            <p:stCondLst>
                              <p:cond delay="3500"/>
                            </p:stCondLst>
                            <p:childTnLst>
                              <p:par>
                                <p:cTn id="33" presetID="12" presetClass="entr" presetSubtype="4" fill="hold" grpId="0" nodeType="afterEffect">
                                  <p:stCondLst>
                                    <p:cond delay="0"/>
                                  </p:stCondLst>
                                  <p:childTnLst>
                                    <p:set>
                                      <p:cBhvr>
                                        <p:cTn id="34" dur="1" fill="hold">
                                          <p:stCondLst>
                                            <p:cond delay="0"/>
                                          </p:stCondLst>
                                        </p:cTn>
                                        <p:tgtEl>
                                          <p:spTgt spid="20483">
                                            <p:txEl>
                                              <p:pRg st="7" end="7"/>
                                            </p:txEl>
                                          </p:spTgt>
                                        </p:tgtEl>
                                        <p:attrNameLst>
                                          <p:attrName>style.visibility</p:attrName>
                                        </p:attrNameLst>
                                      </p:cBhvr>
                                      <p:to>
                                        <p:strVal val="visible"/>
                                      </p:to>
                                    </p:set>
                                    <p:animEffect transition="in" filter="slide(fromBottom)">
                                      <p:cBhvr>
                                        <p:cTn id="35" dur="500"/>
                                        <p:tgtEl>
                                          <p:spTgt spid="20483">
                                            <p:txEl>
                                              <p:pRg st="7" end="7"/>
                                            </p:txEl>
                                          </p:spTgt>
                                        </p:tgtEl>
                                      </p:cBhvr>
                                    </p:animEffect>
                                  </p:childTnLst>
                                </p:cTn>
                              </p:par>
                            </p:childTnLst>
                          </p:cTn>
                        </p:par>
                        <p:par>
                          <p:cTn id="36" fill="hold" nodeType="afterGroup">
                            <p:stCondLst>
                              <p:cond delay="4000"/>
                            </p:stCondLst>
                            <p:childTnLst>
                              <p:par>
                                <p:cTn id="37" presetID="12" presetClass="entr" presetSubtype="4" fill="hold" grpId="0" nodeType="afterEffect">
                                  <p:stCondLst>
                                    <p:cond delay="0"/>
                                  </p:stCondLst>
                                  <p:childTnLst>
                                    <p:set>
                                      <p:cBhvr>
                                        <p:cTn id="38" dur="1" fill="hold">
                                          <p:stCondLst>
                                            <p:cond delay="0"/>
                                          </p:stCondLst>
                                        </p:cTn>
                                        <p:tgtEl>
                                          <p:spTgt spid="20483">
                                            <p:txEl>
                                              <p:pRg st="8" end="8"/>
                                            </p:txEl>
                                          </p:spTgt>
                                        </p:tgtEl>
                                        <p:attrNameLst>
                                          <p:attrName>style.visibility</p:attrName>
                                        </p:attrNameLst>
                                      </p:cBhvr>
                                      <p:to>
                                        <p:strVal val="visible"/>
                                      </p:to>
                                    </p:set>
                                    <p:animEffect transition="in" filter="slide(fromBottom)">
                                      <p:cBhvr>
                                        <p:cTn id="39" dur="500"/>
                                        <p:tgtEl>
                                          <p:spTgt spid="20483">
                                            <p:txEl>
                                              <p:pRg st="8" end="8"/>
                                            </p:txEl>
                                          </p:spTgt>
                                        </p:tgtEl>
                                      </p:cBhvr>
                                    </p:animEffect>
                                  </p:childTnLst>
                                </p:cTn>
                              </p:par>
                            </p:childTnLst>
                          </p:cTn>
                        </p:par>
                        <p:par>
                          <p:cTn id="40" fill="hold" nodeType="afterGroup">
                            <p:stCondLst>
                              <p:cond delay="4500"/>
                            </p:stCondLst>
                            <p:childTnLst>
                              <p:par>
                                <p:cTn id="41" presetID="12" presetClass="entr" presetSubtype="4" fill="hold" grpId="0" nodeType="afterEffect">
                                  <p:stCondLst>
                                    <p:cond delay="0"/>
                                  </p:stCondLst>
                                  <p:childTnLst>
                                    <p:set>
                                      <p:cBhvr>
                                        <p:cTn id="42" dur="1" fill="hold">
                                          <p:stCondLst>
                                            <p:cond delay="0"/>
                                          </p:stCondLst>
                                        </p:cTn>
                                        <p:tgtEl>
                                          <p:spTgt spid="20483">
                                            <p:txEl>
                                              <p:pRg st="9" end="9"/>
                                            </p:txEl>
                                          </p:spTgt>
                                        </p:tgtEl>
                                        <p:attrNameLst>
                                          <p:attrName>style.visibility</p:attrName>
                                        </p:attrNameLst>
                                      </p:cBhvr>
                                      <p:to>
                                        <p:strVal val="visible"/>
                                      </p:to>
                                    </p:set>
                                    <p:animEffect transition="in" filter="slide(fromBottom)">
                                      <p:cBhvr>
                                        <p:cTn id="43" dur="500"/>
                                        <p:tgtEl>
                                          <p:spTgt spid="204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27" name="Picture 19" descr="j030295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393326"/>
            <a:ext cx="1304925" cy="1828800"/>
          </a:xfrm>
          <a:prstGeom prst="rect">
            <a:avLst/>
          </a:prstGeom>
          <a:noFill/>
          <a:extLst>
            <a:ext uri="{909E8E84-426E-40DD-AFC4-6F175D3DCCD1}">
              <a14:hiddenFill xmlns:a14="http://schemas.microsoft.com/office/drawing/2010/main">
                <a:solidFill>
                  <a:srgbClr val="FFFFFF"/>
                </a:solidFill>
              </a14:hiddenFill>
            </a:ext>
          </a:extLst>
        </p:spPr>
      </p:pic>
      <p:sp>
        <p:nvSpPr>
          <p:cNvPr id="17410" name="Rectangle 2"/>
          <p:cNvSpPr>
            <a:spLocks noGrp="1" noChangeArrowheads="1"/>
          </p:cNvSpPr>
          <p:nvPr>
            <p:ph type="title"/>
          </p:nvPr>
        </p:nvSpPr>
        <p:spPr>
          <a:xfrm>
            <a:off x="457200" y="116632"/>
            <a:ext cx="8229600" cy="1143000"/>
          </a:xfrm>
        </p:spPr>
        <p:txBody>
          <a:bodyPr>
            <a:normAutofit/>
          </a:bodyPr>
          <a:lstStyle/>
          <a:p>
            <a:pPr algn="r"/>
            <a:r>
              <a:rPr lang="ar-KW" altLang="en-US" sz="3600" b="1" dirty="0" smtClean="0"/>
              <a:t>    </a:t>
            </a:r>
            <a:r>
              <a:rPr lang="ar-KW" altLang="en-US" sz="3600" b="1" dirty="0"/>
              <a:t>مثال </a:t>
            </a:r>
            <a:r>
              <a:rPr lang="ar-SA" altLang="en-US" sz="3600" b="1" dirty="0" smtClean="0"/>
              <a:t>– التأثيرات الاعلامية</a:t>
            </a:r>
            <a:endParaRPr lang="en-US" altLang="en-US" sz="3600" b="1" dirty="0"/>
          </a:p>
        </p:txBody>
      </p:sp>
      <p:sp>
        <p:nvSpPr>
          <p:cNvPr id="17411" name="Rectangle 3"/>
          <p:cNvSpPr>
            <a:spLocks noGrp="1" noChangeArrowheads="1"/>
          </p:cNvSpPr>
          <p:nvPr>
            <p:ph type="body" idx="1"/>
          </p:nvPr>
        </p:nvSpPr>
        <p:spPr>
          <a:xfrm>
            <a:off x="304800" y="2294384"/>
            <a:ext cx="8305800" cy="990600"/>
          </a:xfrm>
        </p:spPr>
        <p:txBody>
          <a:bodyPr/>
          <a:lstStyle/>
          <a:p>
            <a:pPr algn="r" rtl="1">
              <a:lnSpc>
                <a:spcPct val="80000"/>
              </a:lnSpc>
              <a:buFontTx/>
              <a:buNone/>
            </a:pPr>
            <a:endParaRPr lang="ar-KW" altLang="en-US" sz="2000" dirty="0">
              <a:solidFill>
                <a:srgbClr val="006600"/>
              </a:solidFill>
            </a:endParaRPr>
          </a:p>
          <a:p>
            <a:pPr algn="r" rtl="1">
              <a:lnSpc>
                <a:spcPct val="80000"/>
              </a:lnSpc>
              <a:buFontTx/>
              <a:buNone/>
            </a:pPr>
            <a:endParaRPr lang="ar-KW" altLang="en-US" sz="2000" dirty="0">
              <a:solidFill>
                <a:srgbClr val="006600"/>
              </a:solidFill>
            </a:endParaRPr>
          </a:p>
          <a:p>
            <a:pPr algn="r" rtl="1">
              <a:lnSpc>
                <a:spcPct val="80000"/>
              </a:lnSpc>
              <a:buFontTx/>
              <a:buNone/>
            </a:pPr>
            <a:endParaRPr lang="en-US" altLang="en-US" sz="2000" dirty="0">
              <a:solidFill>
                <a:srgbClr val="006600"/>
              </a:solidFill>
            </a:endParaRPr>
          </a:p>
        </p:txBody>
      </p:sp>
      <p:sp>
        <p:nvSpPr>
          <p:cNvPr id="17412" name="Line 4"/>
          <p:cNvSpPr>
            <a:spLocks noChangeShapeType="1"/>
          </p:cNvSpPr>
          <p:nvPr/>
        </p:nvSpPr>
        <p:spPr bwMode="auto">
          <a:xfrm flipH="1">
            <a:off x="762000" y="1371600"/>
            <a:ext cx="7543800" cy="0"/>
          </a:xfrm>
          <a:prstGeom prst="line">
            <a:avLst/>
          </a:prstGeom>
          <a:noFill/>
          <a:ln w="57150">
            <a:solidFill>
              <a:srgbClr val="000099"/>
            </a:solidFill>
            <a:round/>
            <a:headEnd type="oval" w="lg" len="lg"/>
            <a:tailEnd type="oval"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17" name="AutoShape 9"/>
          <p:cNvSpPr>
            <a:spLocks noChangeArrowheads="1"/>
          </p:cNvSpPr>
          <p:nvPr/>
        </p:nvSpPr>
        <p:spPr bwMode="auto">
          <a:xfrm>
            <a:off x="3276600" y="2514600"/>
            <a:ext cx="2286000" cy="2286000"/>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ar-SA" altLang="en-US" sz="3600" b="0" dirty="0" smtClean="0">
                <a:solidFill>
                  <a:schemeClr val="bg1"/>
                </a:solidFill>
              </a:rPr>
              <a:t>الرقابة</a:t>
            </a:r>
            <a:endParaRPr lang="en-US" altLang="en-US" sz="3600" b="0" dirty="0">
              <a:solidFill>
                <a:schemeClr val="bg1"/>
              </a:solidFill>
            </a:endParaRPr>
          </a:p>
        </p:txBody>
      </p:sp>
      <p:sp>
        <p:nvSpPr>
          <p:cNvPr id="17418" name="Rectangle 10"/>
          <p:cNvSpPr>
            <a:spLocks noChangeArrowheads="1"/>
          </p:cNvSpPr>
          <p:nvPr/>
        </p:nvSpPr>
        <p:spPr bwMode="auto">
          <a:xfrm>
            <a:off x="2362200" y="1981200"/>
            <a:ext cx="40227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KW" altLang="en-US" sz="2800" b="1" dirty="0"/>
              <a:t>احدى وظائف الاتصال الجماهيري</a:t>
            </a:r>
            <a:endParaRPr lang="en-US" altLang="en-US" sz="2800" b="1" dirty="0"/>
          </a:p>
        </p:txBody>
      </p:sp>
      <p:sp>
        <p:nvSpPr>
          <p:cNvPr id="17419" name="Text Box 11"/>
          <p:cNvSpPr txBox="1">
            <a:spLocks noChangeArrowheads="1"/>
          </p:cNvSpPr>
          <p:nvPr/>
        </p:nvSpPr>
        <p:spPr bwMode="auto">
          <a:xfrm>
            <a:off x="5638800" y="2971800"/>
            <a:ext cx="28194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ar-KW" altLang="en-US" sz="2400" b="1" dirty="0">
                <a:solidFill>
                  <a:srgbClr val="006600"/>
                </a:solidFill>
              </a:rPr>
              <a:t>قد تحقق:</a:t>
            </a:r>
          </a:p>
          <a:p>
            <a:pPr algn="r" rtl="1">
              <a:spcBef>
                <a:spcPct val="50000"/>
              </a:spcBef>
              <a:buFontTx/>
              <a:buChar char="•"/>
            </a:pPr>
            <a:r>
              <a:rPr lang="ar-KW" altLang="en-US" sz="2400" b="0" dirty="0"/>
              <a:t>  تأثيرات نفسية مختلفة</a:t>
            </a:r>
          </a:p>
          <a:p>
            <a:pPr algn="r" rtl="1">
              <a:spcBef>
                <a:spcPct val="50000"/>
              </a:spcBef>
              <a:buFontTx/>
              <a:buChar char="•"/>
            </a:pPr>
            <a:r>
              <a:rPr lang="ar-KW" altLang="en-US" sz="2400" b="0" dirty="0"/>
              <a:t>  تأثيرات اجتماعية </a:t>
            </a:r>
            <a:r>
              <a:rPr lang="ar-KW" altLang="en-US" sz="2400" b="0" dirty="0" smtClean="0"/>
              <a:t>مختلفة</a:t>
            </a:r>
            <a:r>
              <a:rPr lang="ar-SA" altLang="en-US" sz="2400" b="0" dirty="0" smtClean="0"/>
              <a:t> </a:t>
            </a:r>
            <a:r>
              <a:rPr lang="ar-KW" altLang="en-US" sz="2400" dirty="0" smtClean="0"/>
              <a:t>عند </a:t>
            </a:r>
            <a:r>
              <a:rPr lang="ar-KW" altLang="en-US" sz="2400" dirty="0"/>
              <a:t>الجمهور</a:t>
            </a:r>
            <a:endParaRPr lang="en-US" altLang="en-US" sz="2400" dirty="0"/>
          </a:p>
        </p:txBody>
      </p:sp>
      <p:sp>
        <p:nvSpPr>
          <p:cNvPr id="17420" name="Rectangle 12"/>
          <p:cNvSpPr>
            <a:spLocks noChangeArrowheads="1"/>
          </p:cNvSpPr>
          <p:nvPr/>
        </p:nvSpPr>
        <p:spPr bwMode="auto">
          <a:xfrm>
            <a:off x="1214194" y="3432175"/>
            <a:ext cx="1633781"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rtl="1">
              <a:spcBef>
                <a:spcPct val="50000"/>
              </a:spcBef>
            </a:pPr>
            <a:r>
              <a:rPr lang="ar-KW" altLang="en-US" sz="2000" b="1" dirty="0"/>
              <a:t>تأثيرات </a:t>
            </a:r>
            <a:r>
              <a:rPr lang="ar-KW" altLang="en-US" sz="2000" b="1" dirty="0" smtClean="0"/>
              <a:t>ايجابية</a:t>
            </a:r>
            <a:endParaRPr lang="ar-SA" altLang="en-US" sz="2000" b="1" dirty="0" smtClean="0"/>
          </a:p>
          <a:p>
            <a:pPr algn="r" rtl="1">
              <a:spcBef>
                <a:spcPct val="50000"/>
              </a:spcBef>
            </a:pPr>
            <a:r>
              <a:rPr lang="ar-SA" altLang="en-US" sz="2000" dirty="0" smtClean="0"/>
              <a:t>تغيير واصلاحات</a:t>
            </a:r>
            <a:endParaRPr lang="ar-KW" altLang="en-US" sz="2000" dirty="0"/>
          </a:p>
        </p:txBody>
      </p:sp>
      <p:sp>
        <p:nvSpPr>
          <p:cNvPr id="17421" name="Rectangle 13"/>
          <p:cNvSpPr>
            <a:spLocks noChangeArrowheads="1"/>
          </p:cNvSpPr>
          <p:nvPr/>
        </p:nvSpPr>
        <p:spPr bwMode="auto">
          <a:xfrm>
            <a:off x="3657600" y="5105400"/>
            <a:ext cx="1533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rtl="1">
              <a:spcBef>
                <a:spcPct val="50000"/>
              </a:spcBef>
            </a:pPr>
            <a:r>
              <a:rPr lang="ar-KW" altLang="en-US" sz="2400" b="1" dirty="0">
                <a:solidFill>
                  <a:srgbClr val="006600"/>
                </a:solidFill>
              </a:rPr>
              <a:t>تأثيرات سلبية</a:t>
            </a:r>
          </a:p>
        </p:txBody>
      </p:sp>
      <p:sp>
        <p:nvSpPr>
          <p:cNvPr id="17422" name="AutoShape 14"/>
          <p:cNvSpPr>
            <a:spLocks noChangeArrowheads="1"/>
          </p:cNvSpPr>
          <p:nvPr/>
        </p:nvSpPr>
        <p:spPr bwMode="auto">
          <a:xfrm rot="10159061">
            <a:off x="4931328" y="4422026"/>
            <a:ext cx="2057400" cy="1600200"/>
          </a:xfrm>
          <a:custGeom>
            <a:avLst/>
            <a:gdLst>
              <a:gd name="G0" fmla="+- -3078877 0 0"/>
              <a:gd name="G1" fmla="+- -10262406 0 0"/>
              <a:gd name="G2" fmla="+- -3078877 0 -10262406"/>
              <a:gd name="G3" fmla="+- 10800 0 0"/>
              <a:gd name="G4" fmla="+- 0 0 -3078877"/>
              <a:gd name="T0" fmla="*/ 360 256 1"/>
              <a:gd name="T1" fmla="*/ 0 256 1"/>
              <a:gd name="G5" fmla="+- G2 T0 T1"/>
              <a:gd name="G6" fmla="?: G2 G2 G5"/>
              <a:gd name="G7" fmla="+- 0 0 G6"/>
              <a:gd name="G8" fmla="+- 7818 0 0"/>
              <a:gd name="G9" fmla="+- 0 0 -10262406"/>
              <a:gd name="G10" fmla="+- 7818 0 2700"/>
              <a:gd name="G11" fmla="cos G10 -3078877"/>
              <a:gd name="G12" fmla="sin G10 -3078877"/>
              <a:gd name="G13" fmla="cos 13500 -3078877"/>
              <a:gd name="G14" fmla="sin 13500 -3078877"/>
              <a:gd name="G15" fmla="+- G11 10800 0"/>
              <a:gd name="G16" fmla="+- G12 10800 0"/>
              <a:gd name="G17" fmla="+- G13 10800 0"/>
              <a:gd name="G18" fmla="+- G14 10800 0"/>
              <a:gd name="G19" fmla="*/ 7818 1 2"/>
              <a:gd name="G20" fmla="+- G19 5400 0"/>
              <a:gd name="G21" fmla="cos G20 -3078877"/>
              <a:gd name="G22" fmla="sin G20 -3078877"/>
              <a:gd name="G23" fmla="+- G21 10800 0"/>
              <a:gd name="G24" fmla="+- G12 G23 G22"/>
              <a:gd name="G25" fmla="+- G22 G23 G11"/>
              <a:gd name="G26" fmla="cos 10800 -3078877"/>
              <a:gd name="G27" fmla="sin 10800 -3078877"/>
              <a:gd name="G28" fmla="cos 7818 -3078877"/>
              <a:gd name="G29" fmla="sin 7818 -3078877"/>
              <a:gd name="G30" fmla="+- G26 10800 0"/>
              <a:gd name="G31" fmla="+- G27 10800 0"/>
              <a:gd name="G32" fmla="+- G28 10800 0"/>
              <a:gd name="G33" fmla="+- G29 10800 0"/>
              <a:gd name="G34" fmla="+- G19 5400 0"/>
              <a:gd name="G35" fmla="cos G34 -10262406"/>
              <a:gd name="G36" fmla="sin G34 -10262406"/>
              <a:gd name="G37" fmla="+/ -10262406 -3078877 2"/>
              <a:gd name="T2" fmla="*/ 180 256 1"/>
              <a:gd name="T3" fmla="*/ 0 256 1"/>
              <a:gd name="G38" fmla="+- G37 T2 T3"/>
              <a:gd name="G39" fmla="?: G2 G37 G38"/>
              <a:gd name="G40" fmla="cos 10800 G39"/>
              <a:gd name="G41" fmla="sin 10800 G39"/>
              <a:gd name="G42" fmla="cos 7818 G39"/>
              <a:gd name="G43" fmla="sin 7818 G39"/>
              <a:gd name="G44" fmla="+- G40 10800 0"/>
              <a:gd name="G45" fmla="+- G41 10800 0"/>
              <a:gd name="G46" fmla="+- G42 10800 0"/>
              <a:gd name="G47" fmla="+- G43 10800 0"/>
              <a:gd name="G48" fmla="+- G35 10800 0"/>
              <a:gd name="G49" fmla="+- G36 10800 0"/>
              <a:gd name="T4" fmla="*/ 8594 w 21600"/>
              <a:gd name="T5" fmla="*/ 227 h 21600"/>
              <a:gd name="T6" fmla="*/ 2257 w 21600"/>
              <a:gd name="T7" fmla="*/ 7101 h 21600"/>
              <a:gd name="T8" fmla="*/ 9203 w 21600"/>
              <a:gd name="T9" fmla="*/ 3146 h 21600"/>
              <a:gd name="T10" fmla="*/ 20010 w 21600"/>
              <a:gd name="T11" fmla="*/ 929 h 21600"/>
              <a:gd name="T12" fmla="*/ 20215 w 21600"/>
              <a:gd name="T13" fmla="*/ 6854 h 21600"/>
              <a:gd name="T14" fmla="*/ 14291 w 21600"/>
              <a:gd name="T15" fmla="*/ 705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133" y="5084"/>
                </a:moveTo>
                <a:cubicBezTo>
                  <a:pt x="14686" y="3733"/>
                  <a:pt x="12780" y="2982"/>
                  <a:pt x="10800" y="2982"/>
                </a:cubicBezTo>
                <a:cubicBezTo>
                  <a:pt x="7682" y="2981"/>
                  <a:pt x="4863" y="4833"/>
                  <a:pt x="3625" y="7694"/>
                </a:cubicBezTo>
                <a:lnTo>
                  <a:pt x="888" y="6509"/>
                </a:lnTo>
                <a:cubicBezTo>
                  <a:pt x="2599" y="2557"/>
                  <a:pt x="6494" y="-1"/>
                  <a:pt x="10800" y="0"/>
                </a:cubicBezTo>
                <a:cubicBezTo>
                  <a:pt x="13535" y="0"/>
                  <a:pt x="16168" y="1037"/>
                  <a:pt x="18168" y="2903"/>
                </a:cubicBezTo>
                <a:lnTo>
                  <a:pt x="20010" y="929"/>
                </a:lnTo>
                <a:lnTo>
                  <a:pt x="20215" y="6854"/>
                </a:lnTo>
                <a:lnTo>
                  <a:pt x="14291" y="7058"/>
                </a:lnTo>
                <a:lnTo>
                  <a:pt x="16133" y="5084"/>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23" name="AutoShape 15"/>
          <p:cNvSpPr>
            <a:spLocks noChangeArrowheads="1"/>
          </p:cNvSpPr>
          <p:nvPr/>
        </p:nvSpPr>
        <p:spPr bwMode="auto">
          <a:xfrm rot="1748781">
            <a:off x="6248400" y="1981200"/>
            <a:ext cx="1600200" cy="1600200"/>
          </a:xfrm>
          <a:custGeom>
            <a:avLst/>
            <a:gdLst>
              <a:gd name="G0" fmla="+- -3078877 0 0"/>
              <a:gd name="G1" fmla="+- -10262406 0 0"/>
              <a:gd name="G2" fmla="+- -3078877 0 -10262406"/>
              <a:gd name="G3" fmla="+- 10800 0 0"/>
              <a:gd name="G4" fmla="+- 0 0 -3078877"/>
              <a:gd name="T0" fmla="*/ 360 256 1"/>
              <a:gd name="T1" fmla="*/ 0 256 1"/>
              <a:gd name="G5" fmla="+- G2 T0 T1"/>
              <a:gd name="G6" fmla="?: G2 G2 G5"/>
              <a:gd name="G7" fmla="+- 0 0 G6"/>
              <a:gd name="G8" fmla="+- 7818 0 0"/>
              <a:gd name="G9" fmla="+- 0 0 -10262406"/>
              <a:gd name="G10" fmla="+- 7818 0 2700"/>
              <a:gd name="G11" fmla="cos G10 -3078877"/>
              <a:gd name="G12" fmla="sin G10 -3078877"/>
              <a:gd name="G13" fmla="cos 13500 -3078877"/>
              <a:gd name="G14" fmla="sin 13500 -3078877"/>
              <a:gd name="G15" fmla="+- G11 10800 0"/>
              <a:gd name="G16" fmla="+- G12 10800 0"/>
              <a:gd name="G17" fmla="+- G13 10800 0"/>
              <a:gd name="G18" fmla="+- G14 10800 0"/>
              <a:gd name="G19" fmla="*/ 7818 1 2"/>
              <a:gd name="G20" fmla="+- G19 5400 0"/>
              <a:gd name="G21" fmla="cos G20 -3078877"/>
              <a:gd name="G22" fmla="sin G20 -3078877"/>
              <a:gd name="G23" fmla="+- G21 10800 0"/>
              <a:gd name="G24" fmla="+- G12 G23 G22"/>
              <a:gd name="G25" fmla="+- G22 G23 G11"/>
              <a:gd name="G26" fmla="cos 10800 -3078877"/>
              <a:gd name="G27" fmla="sin 10800 -3078877"/>
              <a:gd name="G28" fmla="cos 7818 -3078877"/>
              <a:gd name="G29" fmla="sin 7818 -3078877"/>
              <a:gd name="G30" fmla="+- G26 10800 0"/>
              <a:gd name="G31" fmla="+- G27 10800 0"/>
              <a:gd name="G32" fmla="+- G28 10800 0"/>
              <a:gd name="G33" fmla="+- G29 10800 0"/>
              <a:gd name="G34" fmla="+- G19 5400 0"/>
              <a:gd name="G35" fmla="cos G34 -10262406"/>
              <a:gd name="G36" fmla="sin G34 -10262406"/>
              <a:gd name="G37" fmla="+/ -10262406 -3078877 2"/>
              <a:gd name="T2" fmla="*/ 180 256 1"/>
              <a:gd name="T3" fmla="*/ 0 256 1"/>
              <a:gd name="G38" fmla="+- G37 T2 T3"/>
              <a:gd name="G39" fmla="?: G2 G37 G38"/>
              <a:gd name="G40" fmla="cos 10800 G39"/>
              <a:gd name="G41" fmla="sin 10800 G39"/>
              <a:gd name="G42" fmla="cos 7818 G39"/>
              <a:gd name="G43" fmla="sin 7818 G39"/>
              <a:gd name="G44" fmla="+- G40 10800 0"/>
              <a:gd name="G45" fmla="+- G41 10800 0"/>
              <a:gd name="G46" fmla="+- G42 10800 0"/>
              <a:gd name="G47" fmla="+- G43 10800 0"/>
              <a:gd name="G48" fmla="+- G35 10800 0"/>
              <a:gd name="G49" fmla="+- G36 10800 0"/>
              <a:gd name="T4" fmla="*/ 8594 w 21600"/>
              <a:gd name="T5" fmla="*/ 227 h 21600"/>
              <a:gd name="T6" fmla="*/ 2257 w 21600"/>
              <a:gd name="T7" fmla="*/ 7101 h 21600"/>
              <a:gd name="T8" fmla="*/ 9203 w 21600"/>
              <a:gd name="T9" fmla="*/ 3146 h 21600"/>
              <a:gd name="T10" fmla="*/ 20010 w 21600"/>
              <a:gd name="T11" fmla="*/ 929 h 21600"/>
              <a:gd name="T12" fmla="*/ 20215 w 21600"/>
              <a:gd name="T13" fmla="*/ 6854 h 21600"/>
              <a:gd name="T14" fmla="*/ 14291 w 21600"/>
              <a:gd name="T15" fmla="*/ 705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133" y="5084"/>
                </a:moveTo>
                <a:cubicBezTo>
                  <a:pt x="14686" y="3733"/>
                  <a:pt x="12780" y="2982"/>
                  <a:pt x="10800" y="2982"/>
                </a:cubicBezTo>
                <a:cubicBezTo>
                  <a:pt x="7682" y="2981"/>
                  <a:pt x="4863" y="4833"/>
                  <a:pt x="3625" y="7694"/>
                </a:cubicBezTo>
                <a:lnTo>
                  <a:pt x="888" y="6509"/>
                </a:lnTo>
                <a:cubicBezTo>
                  <a:pt x="2599" y="2557"/>
                  <a:pt x="6494" y="-1"/>
                  <a:pt x="10800" y="0"/>
                </a:cubicBezTo>
                <a:cubicBezTo>
                  <a:pt x="13535" y="0"/>
                  <a:pt x="16168" y="1037"/>
                  <a:pt x="18168" y="2903"/>
                </a:cubicBezTo>
                <a:lnTo>
                  <a:pt x="20010" y="929"/>
                </a:lnTo>
                <a:lnTo>
                  <a:pt x="20215" y="6854"/>
                </a:lnTo>
                <a:lnTo>
                  <a:pt x="14291" y="7058"/>
                </a:lnTo>
                <a:lnTo>
                  <a:pt x="16133" y="5084"/>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ltLang="en-US" b="0"/>
          </a:p>
        </p:txBody>
      </p:sp>
      <p:pic>
        <p:nvPicPr>
          <p:cNvPr id="17425" name="Picture 17" descr="j028603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4600" y="5334000"/>
            <a:ext cx="919163" cy="88582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Users\Abu Yazan\Desktop\loges-adv\tamauz[1].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394" y="5588271"/>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46756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10" presetClass="entr" presetSubtype="0" fill="hold" grpId="0" nodeType="afterEffect">
                                  <p:stCondLst>
                                    <p:cond delay="1500"/>
                                  </p:stCondLst>
                                  <p:childTnLst>
                                    <p:set>
                                      <p:cBhvr>
                                        <p:cTn id="11" dur="1" fill="hold">
                                          <p:stCondLst>
                                            <p:cond delay="0"/>
                                          </p:stCondLst>
                                        </p:cTn>
                                        <p:tgtEl>
                                          <p:spTgt spid="17417"/>
                                        </p:tgtEl>
                                        <p:attrNameLst>
                                          <p:attrName>style.visibility</p:attrName>
                                        </p:attrNameLst>
                                      </p:cBhvr>
                                      <p:to>
                                        <p:strVal val="visible"/>
                                      </p:to>
                                    </p:set>
                                    <p:animEffect transition="in" filter="fade">
                                      <p:cBhvr>
                                        <p:cTn id="12" dur="2000"/>
                                        <p:tgtEl>
                                          <p:spTgt spid="17417"/>
                                        </p:tgtEl>
                                      </p:cBhvr>
                                    </p:animEffect>
                                  </p:childTnLst>
                                </p:cTn>
                              </p:par>
                            </p:childTnLst>
                          </p:cTn>
                        </p:par>
                        <p:par>
                          <p:cTn id="13" fill="hold" nodeType="afterGroup">
                            <p:stCondLst>
                              <p:cond delay="4000"/>
                            </p:stCondLst>
                            <p:childTnLst>
                              <p:par>
                                <p:cTn id="14" presetID="12" presetClass="entr" presetSubtype="4" fill="hold" grpId="0" nodeType="afterEffect">
                                  <p:stCondLst>
                                    <p:cond delay="0"/>
                                  </p:stCondLst>
                                  <p:childTnLst>
                                    <p:set>
                                      <p:cBhvr>
                                        <p:cTn id="15" dur="1" fill="hold">
                                          <p:stCondLst>
                                            <p:cond delay="0"/>
                                          </p:stCondLst>
                                        </p:cTn>
                                        <p:tgtEl>
                                          <p:spTgt spid="17418"/>
                                        </p:tgtEl>
                                        <p:attrNameLst>
                                          <p:attrName>style.visibility</p:attrName>
                                        </p:attrNameLst>
                                      </p:cBhvr>
                                      <p:to>
                                        <p:strVal val="visible"/>
                                      </p:to>
                                    </p:set>
                                    <p:animEffect transition="in" filter="slide(fromBottom)">
                                      <p:cBhvr>
                                        <p:cTn id="16" dur="500"/>
                                        <p:tgtEl>
                                          <p:spTgt spid="17418"/>
                                        </p:tgtEl>
                                      </p:cBhvr>
                                    </p:animEffect>
                                  </p:childTnLst>
                                </p:cTn>
                              </p:par>
                            </p:childTnLst>
                          </p:cTn>
                        </p:par>
                        <p:par>
                          <p:cTn id="17" fill="hold" nodeType="afterGroup">
                            <p:stCondLst>
                              <p:cond delay="4500"/>
                            </p:stCondLst>
                            <p:childTnLst>
                              <p:par>
                                <p:cTn id="18" presetID="40" presetClass="entr" presetSubtype="0" fill="hold" grpId="0" nodeType="afterEffect">
                                  <p:stCondLst>
                                    <p:cond delay="0"/>
                                  </p:stCondLst>
                                  <p:iterate type="lt">
                                    <p:tmPct val="10000"/>
                                  </p:iterate>
                                  <p:childTnLst>
                                    <p:set>
                                      <p:cBhvr>
                                        <p:cTn id="19" dur="1" fill="hold">
                                          <p:stCondLst>
                                            <p:cond delay="0"/>
                                          </p:stCondLst>
                                        </p:cTn>
                                        <p:tgtEl>
                                          <p:spTgt spid="17423"/>
                                        </p:tgtEl>
                                        <p:attrNameLst>
                                          <p:attrName>style.visibility</p:attrName>
                                        </p:attrNameLst>
                                      </p:cBhvr>
                                      <p:to>
                                        <p:strVal val="visible"/>
                                      </p:to>
                                    </p:set>
                                    <p:animEffect transition="in" filter="fade">
                                      <p:cBhvr>
                                        <p:cTn id="20" dur="1000"/>
                                        <p:tgtEl>
                                          <p:spTgt spid="17423"/>
                                        </p:tgtEl>
                                      </p:cBhvr>
                                    </p:animEffect>
                                    <p:anim calcmode="lin" valueType="num">
                                      <p:cBhvr>
                                        <p:cTn id="21" dur="1000" fill="hold"/>
                                        <p:tgtEl>
                                          <p:spTgt spid="17423"/>
                                        </p:tgtEl>
                                        <p:attrNameLst>
                                          <p:attrName>ppt_x</p:attrName>
                                        </p:attrNameLst>
                                      </p:cBhvr>
                                      <p:tavLst>
                                        <p:tav tm="0">
                                          <p:val>
                                            <p:strVal val="#ppt_x-.1"/>
                                          </p:val>
                                        </p:tav>
                                        <p:tav tm="100000">
                                          <p:val>
                                            <p:strVal val="#ppt_x"/>
                                          </p:val>
                                        </p:tav>
                                      </p:tavLst>
                                    </p:anim>
                                    <p:anim calcmode="lin" valueType="num">
                                      <p:cBhvr>
                                        <p:cTn id="22" dur="1000" fill="hold"/>
                                        <p:tgtEl>
                                          <p:spTgt spid="17423"/>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5400"/>
                            </p:stCondLst>
                            <p:childTnLst>
                              <p:par>
                                <p:cTn id="24" presetID="12" presetClass="entr" presetSubtype="1" fill="hold" grpId="0" nodeType="afterEffect">
                                  <p:stCondLst>
                                    <p:cond delay="0"/>
                                  </p:stCondLst>
                                  <p:childTnLst>
                                    <p:set>
                                      <p:cBhvr>
                                        <p:cTn id="25" dur="1" fill="hold">
                                          <p:stCondLst>
                                            <p:cond delay="0"/>
                                          </p:stCondLst>
                                        </p:cTn>
                                        <p:tgtEl>
                                          <p:spTgt spid="17419"/>
                                        </p:tgtEl>
                                        <p:attrNameLst>
                                          <p:attrName>style.visibility</p:attrName>
                                        </p:attrNameLst>
                                      </p:cBhvr>
                                      <p:to>
                                        <p:strVal val="visible"/>
                                      </p:to>
                                    </p:set>
                                    <p:animEffect transition="in" filter="slide(fromTop)">
                                      <p:cBhvr>
                                        <p:cTn id="26" dur="500"/>
                                        <p:tgtEl>
                                          <p:spTgt spid="17419"/>
                                        </p:tgtEl>
                                      </p:cBhvr>
                                    </p:animEffect>
                                  </p:childTnLst>
                                </p:cTn>
                              </p:par>
                            </p:childTnLst>
                          </p:cTn>
                        </p:par>
                        <p:par>
                          <p:cTn id="27" fill="hold" nodeType="afterGroup">
                            <p:stCondLst>
                              <p:cond delay="5900"/>
                            </p:stCondLst>
                            <p:childTnLst>
                              <p:par>
                                <p:cTn id="28" presetID="31" presetClass="entr" presetSubtype="0" fill="hold" grpId="0" nodeType="afterEffect">
                                  <p:stCondLst>
                                    <p:cond delay="0"/>
                                  </p:stCondLst>
                                  <p:iterate type="lt">
                                    <p:tmPct val="5000"/>
                                  </p:iterate>
                                  <p:childTnLst>
                                    <p:set>
                                      <p:cBhvr>
                                        <p:cTn id="29" dur="1" fill="hold">
                                          <p:stCondLst>
                                            <p:cond delay="0"/>
                                          </p:stCondLst>
                                        </p:cTn>
                                        <p:tgtEl>
                                          <p:spTgt spid="17422"/>
                                        </p:tgtEl>
                                        <p:attrNameLst>
                                          <p:attrName>style.visibility</p:attrName>
                                        </p:attrNameLst>
                                      </p:cBhvr>
                                      <p:to>
                                        <p:strVal val="visible"/>
                                      </p:to>
                                    </p:set>
                                    <p:anim calcmode="lin" valueType="num">
                                      <p:cBhvr>
                                        <p:cTn id="30" dur="1000" fill="hold"/>
                                        <p:tgtEl>
                                          <p:spTgt spid="17422"/>
                                        </p:tgtEl>
                                        <p:attrNameLst>
                                          <p:attrName>ppt_w</p:attrName>
                                        </p:attrNameLst>
                                      </p:cBhvr>
                                      <p:tavLst>
                                        <p:tav tm="0">
                                          <p:val>
                                            <p:fltVal val="0"/>
                                          </p:val>
                                        </p:tav>
                                        <p:tav tm="100000">
                                          <p:val>
                                            <p:strVal val="#ppt_w"/>
                                          </p:val>
                                        </p:tav>
                                      </p:tavLst>
                                    </p:anim>
                                    <p:anim calcmode="lin" valueType="num">
                                      <p:cBhvr>
                                        <p:cTn id="31" dur="1000" fill="hold"/>
                                        <p:tgtEl>
                                          <p:spTgt spid="17422"/>
                                        </p:tgtEl>
                                        <p:attrNameLst>
                                          <p:attrName>ppt_h</p:attrName>
                                        </p:attrNameLst>
                                      </p:cBhvr>
                                      <p:tavLst>
                                        <p:tav tm="0">
                                          <p:val>
                                            <p:fltVal val="0"/>
                                          </p:val>
                                        </p:tav>
                                        <p:tav tm="100000">
                                          <p:val>
                                            <p:strVal val="#ppt_h"/>
                                          </p:val>
                                        </p:tav>
                                      </p:tavLst>
                                    </p:anim>
                                    <p:anim calcmode="lin" valueType="num">
                                      <p:cBhvr>
                                        <p:cTn id="32" dur="1000" fill="hold"/>
                                        <p:tgtEl>
                                          <p:spTgt spid="17422"/>
                                        </p:tgtEl>
                                        <p:attrNameLst>
                                          <p:attrName>style.rotation</p:attrName>
                                        </p:attrNameLst>
                                      </p:cBhvr>
                                      <p:tavLst>
                                        <p:tav tm="0">
                                          <p:val>
                                            <p:fltVal val="90"/>
                                          </p:val>
                                        </p:tav>
                                        <p:tav tm="100000">
                                          <p:val>
                                            <p:fltVal val="0"/>
                                          </p:val>
                                        </p:tav>
                                      </p:tavLst>
                                    </p:anim>
                                    <p:animEffect transition="in" filter="fade">
                                      <p:cBhvr>
                                        <p:cTn id="33" dur="1000"/>
                                        <p:tgtEl>
                                          <p:spTgt spid="17422"/>
                                        </p:tgtEl>
                                      </p:cBhvr>
                                    </p:animEffect>
                                  </p:childTnLst>
                                </p:cTn>
                              </p:par>
                            </p:childTnLst>
                          </p:cTn>
                        </p:par>
                        <p:par>
                          <p:cTn id="34" fill="hold" nodeType="afterGroup">
                            <p:stCondLst>
                              <p:cond delay="6900"/>
                            </p:stCondLst>
                            <p:childTnLst>
                              <p:par>
                                <p:cTn id="35" presetID="12" presetClass="entr" presetSubtype="4" fill="hold" grpId="0" nodeType="afterEffect">
                                  <p:stCondLst>
                                    <p:cond delay="0"/>
                                  </p:stCondLst>
                                  <p:childTnLst>
                                    <p:set>
                                      <p:cBhvr>
                                        <p:cTn id="36" dur="1" fill="hold">
                                          <p:stCondLst>
                                            <p:cond delay="0"/>
                                          </p:stCondLst>
                                        </p:cTn>
                                        <p:tgtEl>
                                          <p:spTgt spid="17421"/>
                                        </p:tgtEl>
                                        <p:attrNameLst>
                                          <p:attrName>style.visibility</p:attrName>
                                        </p:attrNameLst>
                                      </p:cBhvr>
                                      <p:to>
                                        <p:strVal val="visible"/>
                                      </p:to>
                                    </p:set>
                                    <p:animEffect transition="in" filter="slide(fromBottom)">
                                      <p:cBhvr>
                                        <p:cTn id="37" dur="500"/>
                                        <p:tgtEl>
                                          <p:spTgt spid="17421"/>
                                        </p:tgtEl>
                                      </p:cBhvr>
                                    </p:animEffect>
                                  </p:childTnLst>
                                </p:cTn>
                              </p:par>
                            </p:childTnLst>
                          </p:cTn>
                        </p:par>
                        <p:par>
                          <p:cTn id="38" fill="hold" nodeType="afterGroup">
                            <p:stCondLst>
                              <p:cond delay="7400"/>
                            </p:stCondLst>
                            <p:childTnLst>
                              <p:par>
                                <p:cTn id="39" presetID="10" presetClass="entr" presetSubtype="0" fill="hold" nodeType="afterEffect">
                                  <p:stCondLst>
                                    <p:cond delay="0"/>
                                  </p:stCondLst>
                                  <p:childTnLst>
                                    <p:set>
                                      <p:cBhvr>
                                        <p:cTn id="40" dur="1" fill="hold">
                                          <p:stCondLst>
                                            <p:cond delay="0"/>
                                          </p:stCondLst>
                                        </p:cTn>
                                        <p:tgtEl>
                                          <p:spTgt spid="17425"/>
                                        </p:tgtEl>
                                        <p:attrNameLst>
                                          <p:attrName>style.visibility</p:attrName>
                                        </p:attrNameLst>
                                      </p:cBhvr>
                                      <p:to>
                                        <p:strVal val="visible"/>
                                      </p:to>
                                    </p:set>
                                    <p:animEffect transition="in" filter="fade">
                                      <p:cBhvr>
                                        <p:cTn id="41" dur="500"/>
                                        <p:tgtEl>
                                          <p:spTgt spid="17425"/>
                                        </p:tgtEl>
                                      </p:cBhvr>
                                    </p:animEffect>
                                  </p:childTnLst>
                                </p:cTn>
                              </p:par>
                            </p:childTnLst>
                          </p:cTn>
                        </p:par>
                        <p:par>
                          <p:cTn id="42" fill="hold" nodeType="afterGroup">
                            <p:stCondLst>
                              <p:cond delay="7900"/>
                            </p:stCondLst>
                            <p:childTnLst>
                              <p:par>
                                <p:cTn id="43" presetID="12" presetClass="entr" presetSubtype="4" fill="hold" grpId="0" nodeType="afterEffect">
                                  <p:stCondLst>
                                    <p:cond delay="0"/>
                                  </p:stCondLst>
                                  <p:childTnLst>
                                    <p:set>
                                      <p:cBhvr>
                                        <p:cTn id="44" dur="1" fill="hold">
                                          <p:stCondLst>
                                            <p:cond delay="0"/>
                                          </p:stCondLst>
                                        </p:cTn>
                                        <p:tgtEl>
                                          <p:spTgt spid="17420"/>
                                        </p:tgtEl>
                                        <p:attrNameLst>
                                          <p:attrName>style.visibility</p:attrName>
                                        </p:attrNameLst>
                                      </p:cBhvr>
                                      <p:to>
                                        <p:strVal val="visible"/>
                                      </p:to>
                                    </p:set>
                                    <p:animEffect transition="in" filter="slide(fromBottom)">
                                      <p:cBhvr>
                                        <p:cTn id="45" dur="500"/>
                                        <p:tgtEl>
                                          <p:spTgt spid="17420"/>
                                        </p:tgtEl>
                                      </p:cBhvr>
                                    </p:animEffect>
                                  </p:childTnLst>
                                </p:cTn>
                              </p:par>
                            </p:childTnLst>
                          </p:cTn>
                        </p:par>
                        <p:par>
                          <p:cTn id="46" fill="hold" nodeType="afterGroup">
                            <p:stCondLst>
                              <p:cond delay="8400"/>
                            </p:stCondLst>
                            <p:childTnLst>
                              <p:par>
                                <p:cTn id="47" presetID="10" presetClass="entr" presetSubtype="0" fill="hold" nodeType="afterEffect">
                                  <p:stCondLst>
                                    <p:cond delay="0"/>
                                  </p:stCondLst>
                                  <p:childTnLst>
                                    <p:set>
                                      <p:cBhvr>
                                        <p:cTn id="48" dur="1" fill="hold">
                                          <p:stCondLst>
                                            <p:cond delay="0"/>
                                          </p:stCondLst>
                                        </p:cTn>
                                        <p:tgtEl>
                                          <p:spTgt spid="17427"/>
                                        </p:tgtEl>
                                        <p:attrNameLst>
                                          <p:attrName>style.visibility</p:attrName>
                                        </p:attrNameLst>
                                      </p:cBhvr>
                                      <p:to>
                                        <p:strVal val="visible"/>
                                      </p:to>
                                    </p:set>
                                    <p:animEffect transition="in" filter="fade">
                                      <p:cBhvr>
                                        <p:cTn id="49" dur="2000"/>
                                        <p:tgtEl>
                                          <p:spTgt spid="17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7" grpId="0" animBg="1"/>
      <p:bldP spid="17418" grpId="0"/>
      <p:bldP spid="17419" grpId="0"/>
      <p:bldP spid="17420" grpId="0"/>
      <p:bldP spid="17421" grpId="0"/>
      <p:bldP spid="17422" grpId="0" animBg="1"/>
      <p:bldP spid="17423"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281161A3-14DB-4CE2-B8C3-D4CADFF3CAD4}" type="slidenum">
              <a:rPr lang="ar-SA"/>
              <a:pPr>
                <a:defRPr/>
              </a:pPr>
              <a:t>68</a:t>
            </a:fld>
            <a:endParaRPr lang="en-US"/>
          </a:p>
        </p:txBody>
      </p:sp>
      <p:sp>
        <p:nvSpPr>
          <p:cNvPr id="318471" name="AutoShape 7"/>
          <p:cNvSpPr>
            <a:spLocks noChangeArrowheads="1"/>
          </p:cNvSpPr>
          <p:nvPr/>
        </p:nvSpPr>
        <p:spPr bwMode="auto">
          <a:xfrm>
            <a:off x="609600" y="4149080"/>
            <a:ext cx="7772400" cy="1295400"/>
          </a:xfrm>
          <a:prstGeom prst="roundRect">
            <a:avLst>
              <a:gd name="adj" fmla="val 16667"/>
            </a:avLst>
          </a:prstGeom>
          <a:solidFill>
            <a:schemeClr val="bg1">
              <a:lumMod val="95000"/>
            </a:schemeClr>
          </a:solidFill>
          <a:ln w="9525">
            <a:solidFill>
              <a:schemeClr val="tx1"/>
            </a:solidFill>
            <a:round/>
            <a:headEnd/>
            <a:tailEnd/>
          </a:ln>
        </p:spPr>
        <p:txBody>
          <a:bodyPr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algn="r" rtl="1" eaLnBrk="0" fontAlgn="base" hangingPunct="0">
              <a:spcBef>
                <a:spcPct val="0"/>
              </a:spcBef>
              <a:spcAft>
                <a:spcPct val="0"/>
              </a:spcAft>
              <a:defRPr>
                <a:solidFill>
                  <a:schemeClr val="tx1"/>
                </a:solidFill>
                <a:latin typeface="Tahoma" pitchFamily="34" charset="0"/>
                <a:cs typeface="Arial" charset="0"/>
              </a:defRPr>
            </a:lvl6pPr>
            <a:lvl7pPr marL="2971800" indent="-228600" algn="r" rtl="1" eaLnBrk="0" fontAlgn="base" hangingPunct="0">
              <a:spcBef>
                <a:spcPct val="0"/>
              </a:spcBef>
              <a:spcAft>
                <a:spcPct val="0"/>
              </a:spcAft>
              <a:defRPr>
                <a:solidFill>
                  <a:schemeClr val="tx1"/>
                </a:solidFill>
                <a:latin typeface="Tahoma" pitchFamily="34" charset="0"/>
                <a:cs typeface="Arial" charset="0"/>
              </a:defRPr>
            </a:lvl7pPr>
            <a:lvl8pPr marL="3429000" indent="-228600" algn="r" rtl="1" eaLnBrk="0" fontAlgn="base" hangingPunct="0">
              <a:spcBef>
                <a:spcPct val="0"/>
              </a:spcBef>
              <a:spcAft>
                <a:spcPct val="0"/>
              </a:spcAft>
              <a:defRPr>
                <a:solidFill>
                  <a:schemeClr val="tx1"/>
                </a:solidFill>
                <a:latin typeface="Tahoma" pitchFamily="34" charset="0"/>
                <a:cs typeface="Arial" charset="0"/>
              </a:defRPr>
            </a:lvl8pPr>
            <a:lvl9pPr marL="3886200" indent="-228600" algn="r" rtl="1" eaLnBrk="0" fontAlgn="base" hangingPunct="0">
              <a:spcBef>
                <a:spcPct val="0"/>
              </a:spcBef>
              <a:spcAft>
                <a:spcPct val="0"/>
              </a:spcAft>
              <a:defRPr>
                <a:solidFill>
                  <a:schemeClr val="tx1"/>
                </a:solidFill>
                <a:latin typeface="Tahoma" pitchFamily="34" charset="0"/>
                <a:cs typeface="Arial" charset="0"/>
              </a:defRPr>
            </a:lvl9pPr>
          </a:lstStyle>
          <a:p>
            <a:pPr algn="r"/>
            <a:r>
              <a:rPr lang="ar-SA" altLang="en-US" sz="2400" dirty="0">
                <a:latin typeface="Times New Roman" pitchFamily="18" charset="0"/>
                <a:cs typeface="+mn-cs"/>
              </a:rPr>
              <a:t>كما يمكننا تعريفه بأنه " </a:t>
            </a:r>
            <a:r>
              <a:rPr lang="ar-SA" altLang="en-US" sz="2400" b="1" dirty="0">
                <a:latin typeface="Times New Roman" pitchFamily="18" charset="0"/>
                <a:cs typeface="+mn-cs"/>
              </a:rPr>
              <a:t>ابتكار آلية جديدة للعمل عن طريق التوظيف الأمثل للإمكانات المتاحة من أجل الوصول للهدف بأقل تكلفة وأسرع وقت ممكن.</a:t>
            </a:r>
            <a:endParaRPr lang="ar-SA" altLang="en-US" sz="4000" b="1" dirty="0">
              <a:latin typeface="Times New Roman" pitchFamily="18" charset="0"/>
              <a:cs typeface="+mn-cs"/>
            </a:endParaRPr>
          </a:p>
        </p:txBody>
      </p:sp>
      <p:cxnSp>
        <p:nvCxnSpPr>
          <p:cNvPr id="57348" name="AutoShape 8"/>
          <p:cNvCxnSpPr>
            <a:cxnSpLocks noChangeShapeType="1"/>
          </p:cNvCxnSpPr>
          <p:nvPr/>
        </p:nvCxnSpPr>
        <p:spPr bwMode="auto">
          <a:xfrm>
            <a:off x="8391525" y="800100"/>
            <a:ext cx="381000" cy="3429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318474" name="AutoShape 10"/>
          <p:cNvCxnSpPr>
            <a:cxnSpLocks noChangeShapeType="1"/>
            <a:endCxn id="318471" idx="3"/>
          </p:cNvCxnSpPr>
          <p:nvPr/>
        </p:nvCxnSpPr>
        <p:spPr bwMode="auto">
          <a:xfrm flipH="1">
            <a:off x="8382000" y="300980"/>
            <a:ext cx="9525" cy="4495800"/>
          </a:xfrm>
          <a:prstGeom prst="bentConnector3">
            <a:avLst>
              <a:gd name="adj1" fmla="val -2300000"/>
            </a:avLst>
          </a:prstGeom>
          <a:noFill/>
          <a:ln w="57150">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sp>
        <p:nvSpPr>
          <p:cNvPr id="318476" name="AutoShape 12" descr="50%"/>
          <p:cNvSpPr>
            <a:spLocks noGrp="1" noChangeArrowheads="1"/>
          </p:cNvSpPr>
          <p:nvPr>
            <p:ph type="title"/>
          </p:nvPr>
        </p:nvSpPr>
        <p:spPr>
          <a:xfrm>
            <a:off x="684213" y="260350"/>
            <a:ext cx="7667625" cy="1023938"/>
          </a:xfrm>
        </p:spPr>
        <p:txBody>
          <a:bodyPr>
            <a:normAutofit/>
          </a:bodyPr>
          <a:lstStyle/>
          <a:p>
            <a:pPr eaLnBrk="1" hangingPunct="1">
              <a:defRPr/>
            </a:pPr>
            <a:r>
              <a:rPr lang="ar-SA" b="1" dirty="0" smtClean="0">
                <a:solidFill>
                  <a:srgbClr val="C00000"/>
                </a:solidFill>
              </a:rPr>
              <a:t>الإبـداع الاعلامي</a:t>
            </a:r>
            <a:endParaRPr lang="en-US" b="1" dirty="0" smtClean="0">
              <a:solidFill>
                <a:srgbClr val="C00000"/>
              </a:solidFill>
            </a:endParaRPr>
          </a:p>
        </p:txBody>
      </p:sp>
      <p:sp>
        <p:nvSpPr>
          <p:cNvPr id="318477" name="AutoShape 13" descr="50%"/>
          <p:cNvSpPr>
            <a:spLocks noGrp="1" noChangeArrowheads="1"/>
          </p:cNvSpPr>
          <p:nvPr>
            <p:ph type="body" idx="1"/>
          </p:nvPr>
        </p:nvSpPr>
        <p:spPr>
          <a:xfrm>
            <a:off x="684213" y="1557338"/>
            <a:ext cx="7559675" cy="2808287"/>
          </a:xfrm>
          <a:prstGeom prst="roundRect">
            <a:avLst>
              <a:gd name="adj" fmla="val 16667"/>
            </a:avLst>
          </a:prstGeom>
          <a:ln>
            <a:round/>
            <a:headEnd type="none" w="med" len="med"/>
            <a:tailEnd type="none" w="med" len="med"/>
          </a:ln>
        </p:spPr>
        <p:txBody>
          <a:bodyPr/>
          <a:lstStyle/>
          <a:p>
            <a:pPr algn="ctr" eaLnBrk="1" hangingPunct="1">
              <a:buFontTx/>
              <a:buNone/>
              <a:defRPr/>
            </a:pPr>
            <a:r>
              <a:rPr lang="ar-SA" dirty="0" smtClean="0"/>
              <a:t>	إجراء تحسين مميزمستمر  في الإستراتيجيات وخطط العمل الاعلامي وأدواته وأساليبه ومراجعتها من وقت إلى آخر لضمان جودة العمل.</a:t>
            </a:r>
            <a:endParaRPr lang="en-US" dirty="0" smtClean="0"/>
          </a:p>
        </p:txBody>
      </p:sp>
      <p:pic>
        <p:nvPicPr>
          <p:cNvPr id="8"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53799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0839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8474"/>
                                        </p:tgtEl>
                                        <p:attrNameLst>
                                          <p:attrName>style.visibility</p:attrName>
                                        </p:attrNameLst>
                                      </p:cBhvr>
                                      <p:to>
                                        <p:strVal val="visible"/>
                                      </p:to>
                                    </p:set>
                                    <p:anim calcmode="lin" valueType="num">
                                      <p:cBhvr additive="base">
                                        <p:cTn id="7" dur="500" fill="hold"/>
                                        <p:tgtEl>
                                          <p:spTgt spid="318474"/>
                                        </p:tgtEl>
                                        <p:attrNameLst>
                                          <p:attrName>ppt_x</p:attrName>
                                        </p:attrNameLst>
                                      </p:cBhvr>
                                      <p:tavLst>
                                        <p:tav tm="0">
                                          <p:val>
                                            <p:strVal val="0-#ppt_w/2"/>
                                          </p:val>
                                        </p:tav>
                                        <p:tav tm="100000">
                                          <p:val>
                                            <p:strVal val="#ppt_x"/>
                                          </p:val>
                                        </p:tav>
                                      </p:tavLst>
                                    </p:anim>
                                    <p:anim calcmode="lin" valueType="num">
                                      <p:cBhvr additive="base">
                                        <p:cTn id="8" dur="500" fill="hold"/>
                                        <p:tgtEl>
                                          <p:spTgt spid="3184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18471"/>
                                        </p:tgtEl>
                                        <p:attrNameLst>
                                          <p:attrName>style.visibility</p:attrName>
                                        </p:attrNameLst>
                                      </p:cBhvr>
                                      <p:to>
                                        <p:strVal val="visible"/>
                                      </p:to>
                                    </p:set>
                                    <p:animEffect transition="in" filter="dissolve">
                                      <p:cBhvr>
                                        <p:cTn id="13" dur="500"/>
                                        <p:tgtEl>
                                          <p:spTgt spid="318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71" grpId="0" animBg="1"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3"/>
          <p:cNvSpPr>
            <a:spLocks noGrp="1"/>
          </p:cNvSpPr>
          <p:nvPr>
            <p:ph type="sldNum" sz="quarter" idx="12"/>
          </p:nvPr>
        </p:nvSpPr>
        <p:spPr/>
        <p:txBody>
          <a:bodyPr/>
          <a:lstStyle/>
          <a:p>
            <a:pPr>
              <a:defRPr/>
            </a:pPr>
            <a:fld id="{A087B709-F35F-4D1D-BDA7-52B1301C2F18}" type="slidenum">
              <a:rPr lang="ar-SA">
                <a:solidFill>
                  <a:schemeClr val="tx1"/>
                </a:solidFill>
              </a:rPr>
              <a:pPr>
                <a:defRPr/>
              </a:pPr>
              <a:t>69</a:t>
            </a:fld>
            <a:endParaRPr lang="en-US">
              <a:solidFill>
                <a:schemeClr val="tx1"/>
              </a:solidFill>
            </a:endParaRPr>
          </a:p>
        </p:txBody>
      </p:sp>
      <p:sp>
        <p:nvSpPr>
          <p:cNvPr id="77827" name="Oval 2"/>
          <p:cNvSpPr>
            <a:spLocks noChangeArrowheads="1"/>
          </p:cNvSpPr>
          <p:nvPr/>
        </p:nvSpPr>
        <p:spPr bwMode="auto">
          <a:xfrm>
            <a:off x="2362200" y="2438400"/>
            <a:ext cx="4191000" cy="1676400"/>
          </a:xfrm>
          <a:prstGeom prst="ellipse">
            <a:avLst/>
          </a:prstGeom>
          <a:solidFill>
            <a:schemeClr val="bg1">
              <a:lumMod val="95000"/>
            </a:schemeClr>
          </a:solidFill>
          <a:ln w="28575">
            <a:solidFill>
              <a:srgbClr val="FF0000"/>
            </a:solidFill>
            <a:round/>
            <a:headEnd/>
            <a:tailEnd/>
          </a:ln>
        </p:spPr>
        <p:txBody>
          <a:bodyPr wrap="none" anchor="ct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rtl="0" eaLnBrk="1" hangingPunct="1">
              <a:spcBef>
                <a:spcPct val="50000"/>
              </a:spcBef>
            </a:pPr>
            <a:r>
              <a:rPr lang="ar-SA" altLang="en-US" sz="3200" b="1" dirty="0"/>
              <a:t>العوامل المؤثرة في </a:t>
            </a:r>
            <a:r>
              <a:rPr lang="ar-SA" altLang="en-US" sz="3200" b="1" dirty="0" smtClean="0"/>
              <a:t>الإبداع</a:t>
            </a:r>
          </a:p>
          <a:p>
            <a:pPr algn="ctr" rtl="0" eaLnBrk="1" hangingPunct="1">
              <a:spcBef>
                <a:spcPct val="50000"/>
              </a:spcBef>
            </a:pPr>
            <a:r>
              <a:rPr lang="ar-SA" altLang="en-US" sz="3200" b="1" dirty="0" smtClean="0"/>
              <a:t>الاعلامي</a:t>
            </a:r>
            <a:endParaRPr lang="en-US" altLang="en-US" sz="3200" dirty="0"/>
          </a:p>
        </p:txBody>
      </p:sp>
      <p:sp>
        <p:nvSpPr>
          <p:cNvPr id="77828" name="Line 4"/>
          <p:cNvSpPr>
            <a:spLocks noChangeShapeType="1"/>
          </p:cNvSpPr>
          <p:nvPr/>
        </p:nvSpPr>
        <p:spPr bwMode="auto">
          <a:xfrm flipV="1">
            <a:off x="4495800" y="1219200"/>
            <a:ext cx="0" cy="12192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29" name="Text Box 5"/>
          <p:cNvSpPr txBox="1">
            <a:spLocks noChangeArrowheads="1"/>
          </p:cNvSpPr>
          <p:nvPr/>
        </p:nvSpPr>
        <p:spPr bwMode="auto">
          <a:xfrm>
            <a:off x="3810000" y="76200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800" b="1">
                <a:latin typeface="Times New Roman" pitchFamily="18" charset="0"/>
              </a:rPr>
              <a:t>الحوافز</a:t>
            </a:r>
            <a:endParaRPr lang="en-US" altLang="en-US" sz="2800" b="1">
              <a:latin typeface="Times New Roman" pitchFamily="18" charset="0"/>
            </a:endParaRPr>
          </a:p>
        </p:txBody>
      </p:sp>
      <p:sp>
        <p:nvSpPr>
          <p:cNvPr id="77830" name="Line 6"/>
          <p:cNvSpPr>
            <a:spLocks noChangeShapeType="1"/>
          </p:cNvSpPr>
          <p:nvPr/>
        </p:nvSpPr>
        <p:spPr bwMode="auto">
          <a:xfrm flipV="1">
            <a:off x="5200650" y="1504950"/>
            <a:ext cx="914400" cy="990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31" name="Text Box 7"/>
          <p:cNvSpPr txBox="1">
            <a:spLocks noChangeArrowheads="1"/>
          </p:cNvSpPr>
          <p:nvPr/>
        </p:nvSpPr>
        <p:spPr bwMode="auto">
          <a:xfrm>
            <a:off x="4876800" y="11430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dirty="0">
                <a:latin typeface="Times New Roman" pitchFamily="18" charset="0"/>
              </a:rPr>
              <a:t>المهارات </a:t>
            </a:r>
            <a:r>
              <a:rPr lang="ar-SA" altLang="en-US" sz="2400" b="1" dirty="0" smtClean="0">
                <a:latin typeface="Times New Roman" pitchFamily="18" charset="0"/>
              </a:rPr>
              <a:t>الذاتية</a:t>
            </a:r>
            <a:endParaRPr lang="en-US" altLang="en-US" sz="2400" b="1" dirty="0">
              <a:latin typeface="Times New Roman" pitchFamily="18" charset="0"/>
            </a:endParaRPr>
          </a:p>
        </p:txBody>
      </p:sp>
      <p:sp>
        <p:nvSpPr>
          <p:cNvPr id="77832" name="Line 8"/>
          <p:cNvSpPr>
            <a:spLocks noChangeShapeType="1"/>
          </p:cNvSpPr>
          <p:nvPr/>
        </p:nvSpPr>
        <p:spPr bwMode="auto">
          <a:xfrm flipV="1">
            <a:off x="6032500" y="2197100"/>
            <a:ext cx="685800"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33" name="Text Box 9"/>
          <p:cNvSpPr txBox="1">
            <a:spLocks noChangeArrowheads="1"/>
          </p:cNvSpPr>
          <p:nvPr/>
        </p:nvSpPr>
        <p:spPr bwMode="auto">
          <a:xfrm>
            <a:off x="6324600" y="18288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dirty="0">
                <a:latin typeface="Times New Roman" pitchFamily="18" charset="0"/>
              </a:rPr>
              <a:t>القيادة</a:t>
            </a:r>
            <a:endParaRPr lang="en-US" altLang="en-US" sz="2400" b="1" dirty="0">
              <a:latin typeface="Times New Roman" pitchFamily="18" charset="0"/>
            </a:endParaRPr>
          </a:p>
        </p:txBody>
      </p:sp>
      <p:sp>
        <p:nvSpPr>
          <p:cNvPr id="77834" name="Line 10"/>
          <p:cNvSpPr>
            <a:spLocks noChangeShapeType="1"/>
          </p:cNvSpPr>
          <p:nvPr/>
        </p:nvSpPr>
        <p:spPr bwMode="auto">
          <a:xfrm>
            <a:off x="6553200" y="3276600"/>
            <a:ext cx="7620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35" name="Text Box 11"/>
          <p:cNvSpPr txBox="1">
            <a:spLocks noChangeArrowheads="1"/>
          </p:cNvSpPr>
          <p:nvPr/>
        </p:nvSpPr>
        <p:spPr bwMode="auto">
          <a:xfrm>
            <a:off x="7162800" y="2895600"/>
            <a:ext cx="160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a:latin typeface="Times New Roman" pitchFamily="18" charset="0"/>
              </a:rPr>
              <a:t>القيم الدينية والاجتماعية</a:t>
            </a:r>
            <a:endParaRPr lang="en-US" altLang="en-US" sz="2400" b="1">
              <a:latin typeface="Times New Roman" pitchFamily="18" charset="0"/>
            </a:endParaRPr>
          </a:p>
        </p:txBody>
      </p:sp>
      <p:sp>
        <p:nvSpPr>
          <p:cNvPr id="77836" name="Line 12"/>
          <p:cNvSpPr>
            <a:spLocks noChangeShapeType="1"/>
          </p:cNvSpPr>
          <p:nvPr/>
        </p:nvSpPr>
        <p:spPr bwMode="auto">
          <a:xfrm>
            <a:off x="5867400" y="3886200"/>
            <a:ext cx="838200" cy="685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37" name="Text Box 13"/>
          <p:cNvSpPr txBox="1">
            <a:spLocks noChangeArrowheads="1"/>
          </p:cNvSpPr>
          <p:nvPr/>
        </p:nvSpPr>
        <p:spPr bwMode="auto">
          <a:xfrm>
            <a:off x="6553200" y="4495800"/>
            <a:ext cx="160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a:latin typeface="Times New Roman" pitchFamily="18" charset="0"/>
              </a:rPr>
              <a:t>توافر المعرفة والمعلومات</a:t>
            </a:r>
            <a:endParaRPr lang="en-US" altLang="en-US" sz="2400" b="1">
              <a:latin typeface="Times New Roman" pitchFamily="18" charset="0"/>
            </a:endParaRPr>
          </a:p>
        </p:txBody>
      </p:sp>
      <p:sp>
        <p:nvSpPr>
          <p:cNvPr id="77838" name="Line 14"/>
          <p:cNvSpPr>
            <a:spLocks noChangeShapeType="1"/>
          </p:cNvSpPr>
          <p:nvPr/>
        </p:nvSpPr>
        <p:spPr bwMode="auto">
          <a:xfrm>
            <a:off x="4495800" y="4114800"/>
            <a:ext cx="0" cy="1295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39" name="Text Box 15"/>
          <p:cNvSpPr txBox="1">
            <a:spLocks noChangeArrowheads="1"/>
          </p:cNvSpPr>
          <p:nvPr/>
        </p:nvSpPr>
        <p:spPr bwMode="auto">
          <a:xfrm>
            <a:off x="3886200" y="5410200"/>
            <a:ext cx="1219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800" b="1" dirty="0">
                <a:latin typeface="Times New Roman" pitchFamily="18" charset="0"/>
              </a:rPr>
              <a:t>ح</a:t>
            </a:r>
            <a:r>
              <a:rPr lang="ar-SA" altLang="en-US" sz="2800" b="1" dirty="0" smtClean="0">
                <a:latin typeface="Times New Roman" pitchFamily="18" charset="0"/>
              </a:rPr>
              <a:t>رية التعبير</a:t>
            </a:r>
            <a:endParaRPr lang="en-US" altLang="en-US" sz="2800" b="1" dirty="0">
              <a:latin typeface="Times New Roman" pitchFamily="18" charset="0"/>
            </a:endParaRPr>
          </a:p>
        </p:txBody>
      </p:sp>
      <p:sp>
        <p:nvSpPr>
          <p:cNvPr id="77840" name="Line 16"/>
          <p:cNvSpPr>
            <a:spLocks noChangeShapeType="1"/>
          </p:cNvSpPr>
          <p:nvPr/>
        </p:nvSpPr>
        <p:spPr bwMode="auto">
          <a:xfrm flipH="1">
            <a:off x="2895600" y="4038600"/>
            <a:ext cx="6858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41" name="Text Box 17"/>
          <p:cNvSpPr txBox="1">
            <a:spLocks noChangeArrowheads="1"/>
          </p:cNvSpPr>
          <p:nvPr/>
        </p:nvSpPr>
        <p:spPr bwMode="auto">
          <a:xfrm>
            <a:off x="1828800" y="5121275"/>
            <a:ext cx="1371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a:latin typeface="Times New Roman" pitchFamily="18" charset="0"/>
              </a:rPr>
              <a:t>التأهيل والتدريب</a:t>
            </a:r>
            <a:endParaRPr lang="en-US" altLang="en-US" sz="2400" b="1">
              <a:latin typeface="Times New Roman" pitchFamily="18" charset="0"/>
            </a:endParaRPr>
          </a:p>
        </p:txBody>
      </p:sp>
      <p:sp>
        <p:nvSpPr>
          <p:cNvPr id="77842" name="Line 18"/>
          <p:cNvSpPr>
            <a:spLocks noChangeShapeType="1"/>
          </p:cNvSpPr>
          <p:nvPr/>
        </p:nvSpPr>
        <p:spPr bwMode="auto">
          <a:xfrm flipH="1">
            <a:off x="2298700" y="3873500"/>
            <a:ext cx="685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43" name="Text Box 19"/>
          <p:cNvSpPr txBox="1">
            <a:spLocks noChangeArrowheads="1"/>
          </p:cNvSpPr>
          <p:nvPr/>
        </p:nvSpPr>
        <p:spPr bwMode="auto">
          <a:xfrm>
            <a:off x="685800" y="4419600"/>
            <a:ext cx="1752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dirty="0">
                <a:latin typeface="Times New Roman" pitchFamily="18" charset="0"/>
              </a:rPr>
              <a:t>فلسفة وثقافة </a:t>
            </a:r>
            <a:r>
              <a:rPr lang="ar-SA" altLang="en-US" sz="2400" b="1" dirty="0" smtClean="0">
                <a:latin typeface="Times New Roman" pitchFamily="18" charset="0"/>
              </a:rPr>
              <a:t>المجتمع</a:t>
            </a:r>
            <a:endParaRPr lang="en-US" altLang="en-US" sz="2400" b="1" dirty="0">
              <a:latin typeface="Times New Roman" pitchFamily="18" charset="0"/>
            </a:endParaRPr>
          </a:p>
        </p:txBody>
      </p:sp>
      <p:sp>
        <p:nvSpPr>
          <p:cNvPr id="77844" name="Line 20"/>
          <p:cNvSpPr>
            <a:spLocks noChangeShapeType="1"/>
          </p:cNvSpPr>
          <p:nvPr/>
        </p:nvSpPr>
        <p:spPr bwMode="auto">
          <a:xfrm flipH="1">
            <a:off x="1600200" y="3276600"/>
            <a:ext cx="7620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45" name="Text Box 21"/>
          <p:cNvSpPr txBox="1">
            <a:spLocks noChangeArrowheads="1"/>
          </p:cNvSpPr>
          <p:nvPr/>
        </p:nvSpPr>
        <p:spPr bwMode="auto">
          <a:xfrm>
            <a:off x="304800" y="30480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a:latin typeface="Times New Roman" pitchFamily="18" charset="0"/>
              </a:rPr>
              <a:t>الشخصية</a:t>
            </a:r>
            <a:endParaRPr lang="en-US" altLang="en-US" sz="2400" b="1">
              <a:latin typeface="Times New Roman" pitchFamily="18" charset="0"/>
            </a:endParaRPr>
          </a:p>
        </p:txBody>
      </p:sp>
      <p:sp>
        <p:nvSpPr>
          <p:cNvPr id="77846" name="Line 22"/>
          <p:cNvSpPr>
            <a:spLocks noChangeShapeType="1"/>
          </p:cNvSpPr>
          <p:nvPr/>
        </p:nvSpPr>
        <p:spPr bwMode="auto">
          <a:xfrm flipH="1" flipV="1">
            <a:off x="2743200" y="1676400"/>
            <a:ext cx="654050" cy="8826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77847" name="Text Box 23"/>
          <p:cNvSpPr txBox="1">
            <a:spLocks noChangeArrowheads="1"/>
          </p:cNvSpPr>
          <p:nvPr/>
        </p:nvSpPr>
        <p:spPr bwMode="auto">
          <a:xfrm>
            <a:off x="990600" y="1295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algn="r" rtl="1"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algn="r" rtl="1"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algn="r" rtl="1"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algn="r" rtl="1"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spcBef>
                <a:spcPct val="50000"/>
              </a:spcBef>
            </a:pPr>
            <a:r>
              <a:rPr lang="ar-SA" altLang="en-US" sz="2400" b="1">
                <a:latin typeface="Times New Roman" pitchFamily="18" charset="0"/>
              </a:rPr>
              <a:t>الإمكانات المادية</a:t>
            </a:r>
            <a:endParaRPr lang="en-US" altLang="en-US" sz="2400" b="1">
              <a:latin typeface="Times New Roman" pitchFamily="18" charset="0"/>
            </a:endParaRPr>
          </a:p>
        </p:txBody>
      </p:sp>
      <p:pic>
        <p:nvPicPr>
          <p:cNvPr id="24"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726" y="5536773"/>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2602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692275" y="2636838"/>
            <a:ext cx="9001125" cy="3024187"/>
          </a:xfrm>
        </p:spPr>
        <p:txBody>
          <a:bodyPr>
            <a:normAutofit/>
          </a:bodyPr>
          <a:lstStyle/>
          <a:p>
            <a:pPr rtl="1">
              <a:buFont typeface="Wingdings" pitchFamily="2" charset="2"/>
              <a:buChar char="ü"/>
              <a:defRPr/>
            </a:pPr>
            <a:r>
              <a:rPr lang="ar-SA" sz="3200" b="1" dirty="0" smtClean="0"/>
              <a:t>قواعد ورشة العمل</a:t>
            </a:r>
            <a:r>
              <a:rPr lang="en-US" sz="3200" b="1" dirty="0" smtClean="0"/>
              <a:t/>
            </a:r>
            <a:br>
              <a:rPr lang="en-US" sz="3200" b="1" dirty="0" smtClean="0"/>
            </a:br>
            <a:r>
              <a:rPr lang="en-US" sz="3200" b="1" dirty="0" smtClean="0"/>
              <a:t>workshop rules</a:t>
            </a:r>
            <a:br>
              <a:rPr lang="en-US" sz="3200" b="1" dirty="0" smtClean="0"/>
            </a:br>
            <a:r>
              <a:rPr lang="ar-SA" sz="3200" b="1" dirty="0" smtClean="0"/>
              <a:t/>
            </a:r>
            <a:br>
              <a:rPr lang="ar-SA" sz="3200" b="1" dirty="0" smtClean="0"/>
            </a:br>
            <a:r>
              <a:rPr lang="ar-SA" sz="3200" b="1" dirty="0" smtClean="0"/>
              <a:t/>
            </a:r>
            <a:br>
              <a:rPr lang="ar-SA" sz="3200" b="1" dirty="0" smtClean="0"/>
            </a:br>
            <a:r>
              <a:rPr lang="ar-SA" sz="3200" dirty="0" smtClean="0"/>
              <a:t/>
            </a:r>
            <a:br>
              <a:rPr lang="ar-SA" sz="3200" dirty="0" smtClean="0"/>
            </a:br>
            <a:endParaRPr lang="en-US" sz="3200" dirty="0" smtClean="0"/>
          </a:p>
        </p:txBody>
      </p:sp>
      <p:pic>
        <p:nvPicPr>
          <p:cNvPr id="9219" name="Content Placeholder 4" descr="Tulips.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288" y="31750"/>
            <a:ext cx="3635375" cy="6858000"/>
          </a:xfrm>
        </p:spPr>
      </p:pic>
      <p:pic>
        <p:nvPicPr>
          <p:cNvPr id="9220" name="Picture 2" descr="C:\Users\Abu Yazan\Desktop\loges-adv\tamauz[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4648200"/>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Slide Number Placeholder 1"/>
          <p:cNvSpPr>
            <a:spLocks noGrp="1"/>
          </p:cNvSpPr>
          <p:nvPr>
            <p:ph type="sldNum" sz="quarter" idx="12"/>
          </p:nvPr>
        </p:nvSpPr>
        <p:spPr>
          <a:xfrm>
            <a:off x="6975475"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08AB6F9D-9348-4C72-B680-52B0C269C412}" type="slidenum">
              <a:rPr lang="ar-SA" altLang="en-US" sz="1400" smtClean="0"/>
              <a:pPr eaLnBrk="1" hangingPunct="1">
                <a:spcBef>
                  <a:spcPct val="0"/>
                </a:spcBef>
                <a:buFontTx/>
                <a:buNone/>
              </a:pPr>
              <a:t>7</a:t>
            </a:fld>
            <a:endParaRPr lang="en-US" altLang="en-US" sz="1400" dirty="0" smtClean="0"/>
          </a:p>
        </p:txBody>
      </p:sp>
    </p:spTree>
    <p:extLst>
      <p:ext uri="{BB962C8B-B14F-4D97-AF65-F5344CB8AC3E}">
        <p14:creationId xmlns:p14="http://schemas.microsoft.com/office/powerpoint/2010/main" val="377561977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875583"/>
            <a:ext cx="8424936" cy="769441"/>
          </a:xfrm>
          <a:prstGeom prst="rect">
            <a:avLst/>
          </a:prstGeom>
          <a:solidFill>
            <a:schemeClr val="bg1">
              <a:lumMod val="95000"/>
            </a:schemeClr>
          </a:solidFill>
          <a:ln>
            <a:solidFill>
              <a:srgbClr val="FF0000"/>
            </a:solidFill>
          </a:ln>
        </p:spPr>
        <p:txBody>
          <a:bodyPr wrap="square">
            <a:spAutoFit/>
          </a:bodyPr>
          <a:lstStyle/>
          <a:p>
            <a:pPr algn="ctr"/>
            <a:r>
              <a:rPr lang="ar-SA" sz="4400" dirty="0" smtClean="0"/>
              <a:t>اساليب التخطيط للحملات الاعلامية</a:t>
            </a:r>
            <a:endParaRPr lang="en-GB" sz="4400" dirty="0"/>
          </a:p>
        </p:txBody>
      </p:sp>
      <p:pic>
        <p:nvPicPr>
          <p:cNvPr id="3"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537321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183014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864096"/>
          </a:xfrm>
          <a:solidFill>
            <a:schemeClr val="bg1">
              <a:lumMod val="95000"/>
            </a:schemeClr>
          </a:solidFill>
          <a:ln>
            <a:solidFill>
              <a:srgbClr val="FF0000"/>
            </a:solidFill>
          </a:ln>
        </p:spPr>
        <p:txBody>
          <a:bodyPr>
            <a:normAutofit/>
          </a:bodyPr>
          <a:lstStyle/>
          <a:p>
            <a:r>
              <a:rPr lang="ar-SA" sz="4000" b="1" dirty="0" smtClean="0"/>
              <a:t>مفهوم التخطيط</a:t>
            </a:r>
            <a:endParaRPr lang="en-GB" sz="4000" b="1" dirty="0"/>
          </a:p>
        </p:txBody>
      </p:sp>
      <p:sp>
        <p:nvSpPr>
          <p:cNvPr id="3" name="Content Placeholder 2"/>
          <p:cNvSpPr>
            <a:spLocks noGrp="1"/>
          </p:cNvSpPr>
          <p:nvPr>
            <p:ph idx="1"/>
          </p:nvPr>
        </p:nvSpPr>
        <p:spPr>
          <a:xfrm>
            <a:off x="457200" y="1207293"/>
            <a:ext cx="8229600" cy="4525963"/>
          </a:xfrm>
        </p:spPr>
        <p:txBody>
          <a:bodyPr>
            <a:noAutofit/>
          </a:bodyPr>
          <a:lstStyle/>
          <a:p>
            <a:pPr algn="r" rtl="1"/>
            <a:r>
              <a:rPr lang="ar-SA" altLang="en-US" sz="2800" dirty="0"/>
              <a:t> </a:t>
            </a:r>
            <a:r>
              <a:rPr lang="ar-SA" sz="2400" u="sng" dirty="0">
                <a:hlinkClick r:id="rId2"/>
              </a:rPr>
              <a:t>التخطيط </a:t>
            </a:r>
            <a:r>
              <a:rPr lang="ar-SA" altLang="en-US" sz="2400" dirty="0" smtClean="0"/>
              <a:t>هو </a:t>
            </a:r>
            <a:r>
              <a:rPr lang="ar-SA" altLang="en-US" sz="2400" dirty="0"/>
              <a:t>التوظيف الأمثل للإمكانات البشرية والمادية والتقنية المتاحة أثناء الفترة الزمنية للخطة من أجل تحقيق أهداف محددة</a:t>
            </a:r>
            <a:r>
              <a:rPr lang="ar-SA" altLang="en-US" sz="2400" dirty="0" smtClean="0"/>
              <a:t>.</a:t>
            </a:r>
          </a:p>
          <a:p>
            <a:pPr algn="just" rtl="1"/>
            <a:r>
              <a:rPr lang="ar-SA" sz="2400" u="sng" dirty="0">
                <a:solidFill>
                  <a:schemeClr val="tx2">
                    <a:lumMod val="60000"/>
                    <a:lumOff val="40000"/>
                  </a:schemeClr>
                </a:solidFill>
              </a:rPr>
              <a:t>التخطيط </a:t>
            </a:r>
            <a:r>
              <a:rPr lang="ar-SA" sz="2400" dirty="0"/>
              <a:t>يسبق كل الوظائف </a:t>
            </a:r>
            <a:r>
              <a:rPr lang="ar-SA" sz="2400" dirty="0" smtClean="0"/>
              <a:t>الادارية (التنظيم والتوجيه والرقابة)  في </a:t>
            </a:r>
            <a:r>
              <a:rPr lang="ar-SA" sz="2400" dirty="0"/>
              <a:t>المؤسسات وهو من الوظائف القيادية  والمهمة  في الإدارة العامة  كوظيفة </a:t>
            </a:r>
            <a:r>
              <a:rPr lang="ar-SA" sz="2400" dirty="0" smtClean="0"/>
              <a:t>أساسية من وظائف الادارة  ولا </a:t>
            </a:r>
            <a:r>
              <a:rPr lang="ar-SA" sz="2400" dirty="0"/>
              <a:t>تنتهي هذه الوظيفة إلا بتحقيق الهدف</a:t>
            </a:r>
            <a:r>
              <a:rPr lang="ar-SA" altLang="en-US" sz="2400" dirty="0" smtClean="0"/>
              <a:t> </a:t>
            </a:r>
          </a:p>
          <a:p>
            <a:pPr algn="just" rtl="1"/>
            <a:r>
              <a:rPr lang="ar-SA" sz="2400" u="sng" dirty="0">
                <a:hlinkClick r:id="rId2"/>
              </a:rPr>
              <a:t>التخطيط</a:t>
            </a:r>
            <a:r>
              <a:rPr lang="en-GB" sz="2400" dirty="0"/>
              <a:t> </a:t>
            </a:r>
            <a:r>
              <a:rPr lang="ar-SA" sz="2400" dirty="0"/>
              <a:t>عموما بأنه رسم الصورة المستقبلية للمجتمع وذلك من خلال تحديد العمل الذي ينبغي إتباعه لتحقيق أهداف معينة في فترة زمنية معينة</a:t>
            </a:r>
            <a:r>
              <a:rPr lang="ar-SA" altLang="en-US" sz="2400" dirty="0" smtClean="0"/>
              <a:t> </a:t>
            </a:r>
          </a:p>
          <a:p>
            <a:pPr algn="r" rtl="1"/>
            <a:r>
              <a:rPr lang="ar-SA" sz="2400" b="1" u="sng" dirty="0" smtClean="0"/>
              <a:t>التخطيط </a:t>
            </a:r>
            <a:r>
              <a:rPr lang="ar-SA" sz="2400" b="1" u="sng" dirty="0"/>
              <a:t>الإعلامي</a:t>
            </a:r>
            <a:r>
              <a:rPr lang="en-GB" sz="2400" b="1" u="sng" dirty="0" smtClean="0"/>
              <a:t>:</a:t>
            </a:r>
            <a:endParaRPr lang="en-GB" sz="2400" dirty="0"/>
          </a:p>
          <a:p>
            <a:pPr algn="r" rtl="1"/>
            <a:r>
              <a:rPr lang="en-GB" sz="2400" b="1" dirty="0"/>
              <a:t>- </a:t>
            </a:r>
            <a:r>
              <a:rPr lang="ar-SA" sz="2400" dirty="0"/>
              <a:t>الإعلام نشاط إنساني متميز</a:t>
            </a:r>
            <a:r>
              <a:rPr lang="ar-SA" sz="2400" u="sng" dirty="0">
                <a:solidFill>
                  <a:schemeClr val="tx2">
                    <a:lumMod val="60000"/>
                    <a:lumOff val="40000"/>
                  </a:schemeClr>
                </a:solidFill>
              </a:rPr>
              <a:t> يهدف </a:t>
            </a:r>
            <a:r>
              <a:rPr lang="ar-SA" sz="2400" dirty="0"/>
              <a:t>إلى تنمية العلاقات وتبادل المعلومات وتعميم النشاط </a:t>
            </a:r>
            <a:r>
              <a:rPr lang="ar-SA" sz="2400" dirty="0" smtClean="0"/>
              <a:t> الاقتصادي  والسياسي والثقافي </a:t>
            </a:r>
            <a:r>
              <a:rPr lang="ar-SA" sz="2400" dirty="0"/>
              <a:t>والعلمي في إطار اجتماعي </a:t>
            </a:r>
            <a:r>
              <a:rPr lang="ar-SA" sz="2400" dirty="0" smtClean="0"/>
              <a:t>معين.</a:t>
            </a:r>
          </a:p>
          <a:p>
            <a:pPr algn="r" rtl="1"/>
            <a:r>
              <a:rPr lang="ar-SA" altLang="en-US" sz="2400" u="sng" dirty="0" smtClean="0">
                <a:solidFill>
                  <a:schemeClr val="tx2">
                    <a:lumMod val="60000"/>
                    <a:lumOff val="40000"/>
                  </a:schemeClr>
                </a:solidFill>
              </a:rPr>
              <a:t>ويهدف</a:t>
            </a:r>
            <a:r>
              <a:rPr lang="ar-SA" altLang="en-US" sz="2400" dirty="0" smtClean="0"/>
              <a:t> الى احداث </a:t>
            </a:r>
            <a:r>
              <a:rPr lang="ar-SA" altLang="en-US" sz="2400" dirty="0"/>
              <a:t>برامج الاصلاح السياسي والاقتصادي في المجتمع</a:t>
            </a:r>
          </a:p>
          <a:p>
            <a:pPr algn="r" rtl="1"/>
            <a:endParaRPr lang="en-GB" sz="2400" dirty="0"/>
          </a:p>
          <a:p>
            <a:pPr algn="just" rtl="1"/>
            <a:endParaRPr lang="en-GB" sz="2400" dirty="0"/>
          </a:p>
        </p:txBody>
      </p:sp>
    </p:spTree>
    <p:extLst>
      <p:ext uri="{BB962C8B-B14F-4D97-AF65-F5344CB8AC3E}">
        <p14:creationId xmlns:p14="http://schemas.microsoft.com/office/powerpoint/2010/main" val="255155738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57200"/>
            <a:ext cx="8712968" cy="5668963"/>
          </a:xfrm>
        </p:spPr>
        <p:txBody>
          <a:bodyPr>
            <a:normAutofit/>
          </a:bodyPr>
          <a:lstStyle/>
          <a:p>
            <a:pPr algn="r" rtl="1">
              <a:buFont typeface="Wingdings" pitchFamily="2" charset="2"/>
              <a:buNone/>
              <a:defRPr/>
            </a:pPr>
            <a:r>
              <a:rPr lang="ar-SA" sz="2800" b="1" dirty="0" smtClean="0"/>
              <a:t/>
            </a:r>
            <a:br>
              <a:rPr lang="ar-SA" sz="2800" b="1" dirty="0" smtClean="0"/>
            </a:br>
            <a:r>
              <a:rPr lang="ar-SA" sz="2800" b="1" dirty="0" smtClean="0"/>
              <a:t> </a:t>
            </a:r>
            <a:r>
              <a:rPr lang="ar-SA" sz="2800" b="1" u="sng" dirty="0" smtClean="0"/>
              <a:t>خطوات عملية التخطيط</a:t>
            </a:r>
            <a:r>
              <a:rPr lang="ar-SA" sz="2800" dirty="0" smtClean="0"/>
              <a:t/>
            </a:r>
            <a:br>
              <a:rPr lang="ar-SA" sz="2800" dirty="0" smtClean="0"/>
            </a:br>
            <a:r>
              <a:rPr lang="ar-SA" sz="2800" dirty="0" smtClean="0"/>
              <a:t>[1] تحديد الأهداف..</a:t>
            </a:r>
            <a:br>
              <a:rPr lang="ar-SA" sz="2800" dirty="0" smtClean="0"/>
            </a:br>
            <a:r>
              <a:rPr lang="ar-SA" sz="2800" dirty="0" smtClean="0"/>
              <a:t>[2] وضع السياسيات والقواعد التي تساعد في تحقيق الهدف.</a:t>
            </a:r>
            <a:br>
              <a:rPr lang="ar-SA" sz="2800" dirty="0" smtClean="0"/>
            </a:br>
            <a:r>
              <a:rPr lang="ar-SA" sz="2800" dirty="0" smtClean="0"/>
              <a:t>[3] وضع واختيار بديل من بين عدة بدائل متاحة لتنفيذ الهدف المطلوب..</a:t>
            </a:r>
            <a:br>
              <a:rPr lang="ar-SA" sz="2800" dirty="0" smtClean="0"/>
            </a:br>
            <a:r>
              <a:rPr lang="ar-SA" sz="2800" dirty="0" smtClean="0"/>
              <a:t>[4] تحديد الإمكانات والوسائل اللازمة لتحقيق الهدف.</a:t>
            </a:r>
            <a:br>
              <a:rPr lang="ar-SA" sz="2800" dirty="0" smtClean="0"/>
            </a:br>
            <a:r>
              <a:rPr lang="ar-SA" sz="2800" dirty="0" smtClean="0"/>
              <a:t>[5] وضع البرامج الزمنية اللازمة لتحقيق الهدف</a:t>
            </a:r>
            <a:r>
              <a:rPr lang="ar-SA" dirty="0" smtClean="0"/>
              <a:t>..</a:t>
            </a:r>
            <a:endParaRPr lang="en-US" dirty="0" smtClean="0"/>
          </a:p>
          <a:p>
            <a:pPr algn="r" rtl="1">
              <a:defRPr/>
            </a:pPr>
            <a:endParaRPr lang="en-US" dirty="0"/>
          </a:p>
        </p:txBody>
      </p:sp>
      <p:sp>
        <p:nvSpPr>
          <p:cNvPr id="2" name="Slide Number Placeholder 1"/>
          <p:cNvSpPr>
            <a:spLocks noGrp="1"/>
          </p:cNvSpPr>
          <p:nvPr>
            <p:ph type="sldNum" sz="quarter" idx="12"/>
          </p:nvPr>
        </p:nvSpPr>
        <p:spPr/>
        <p:txBody>
          <a:bodyPr/>
          <a:lstStyle/>
          <a:p>
            <a:fld id="{A0F09D4B-3C73-4D4A-81DD-10BC82F5F4B4}" type="slidenum">
              <a:rPr lang="en-GB" smtClean="0"/>
              <a:t>72</a:t>
            </a:fld>
            <a:endParaRPr lang="en-GB"/>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530120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359475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8686800" cy="5364163"/>
          </a:xfrm>
        </p:spPr>
        <p:txBody>
          <a:bodyPr>
            <a:normAutofit/>
          </a:bodyPr>
          <a:lstStyle/>
          <a:p>
            <a:pPr marL="444500" indent="-444500" algn="r" rtl="1">
              <a:lnSpc>
                <a:spcPct val="80000"/>
              </a:lnSpc>
              <a:defRPr/>
            </a:pPr>
            <a:r>
              <a:rPr lang="ar-SA" b="1" u="sng" dirty="0" smtClean="0">
                <a:solidFill>
                  <a:srgbClr val="C00000"/>
                </a:solidFill>
              </a:rPr>
              <a:t>متى يكون التخطيط ناجحاً؟</a:t>
            </a:r>
            <a:endParaRPr lang="en-US" sz="2800" b="1" u="sng" dirty="0" smtClean="0">
              <a:solidFill>
                <a:srgbClr val="C00000"/>
              </a:solidFill>
            </a:endParaRPr>
          </a:p>
          <a:p>
            <a:pPr marL="444500" indent="-444500" algn="ctr" rtl="1">
              <a:lnSpc>
                <a:spcPct val="80000"/>
              </a:lnSpc>
              <a:buFont typeface="Wingdings" pitchFamily="2" charset="2"/>
              <a:buNone/>
              <a:defRPr/>
            </a:pPr>
            <a:r>
              <a:rPr lang="ar-SA" sz="2800" b="1" dirty="0" smtClean="0"/>
              <a:t>إذا توفرت الشروط التالية:</a:t>
            </a:r>
          </a:p>
          <a:p>
            <a:pPr marL="514350" indent="-514350" algn="r" rtl="1" fontAlgn="auto">
              <a:lnSpc>
                <a:spcPct val="80000"/>
              </a:lnSpc>
              <a:spcAft>
                <a:spcPts val="0"/>
              </a:spcAft>
              <a:buFont typeface="+mj-lt"/>
              <a:buAutoNum type="arabicPeriod"/>
              <a:defRPr/>
            </a:pPr>
            <a:r>
              <a:rPr lang="ar-SA" sz="2800" dirty="0" smtClean="0"/>
              <a:t>إذا كانت الأهداف واضحة ومحددة وموافق عليها.</a:t>
            </a:r>
          </a:p>
          <a:p>
            <a:pPr marL="514350" indent="-514350" algn="r" rtl="1" fontAlgn="auto">
              <a:lnSpc>
                <a:spcPct val="90000"/>
              </a:lnSpc>
              <a:spcAft>
                <a:spcPts val="0"/>
              </a:spcAft>
              <a:buFont typeface="+mj-lt"/>
              <a:buAutoNum type="arabicPeriod"/>
              <a:defRPr/>
            </a:pPr>
            <a:r>
              <a:rPr lang="ar-SA" sz="2800" dirty="0" smtClean="0"/>
              <a:t>-اشراك كافة المعنيين في تحديد الأهداف ووضع الخطة</a:t>
            </a:r>
            <a:r>
              <a:rPr lang="ar-SA" sz="2000" dirty="0" smtClean="0"/>
              <a:t>. </a:t>
            </a:r>
          </a:p>
          <a:p>
            <a:pPr marL="514350" indent="-514350" algn="r" rtl="1">
              <a:lnSpc>
                <a:spcPct val="90000"/>
              </a:lnSpc>
              <a:buFont typeface="+mj-lt"/>
              <a:buAutoNum type="arabicPeriod"/>
              <a:defRPr/>
            </a:pPr>
            <a:r>
              <a:rPr lang="ar-SA" sz="2800" dirty="0" smtClean="0"/>
              <a:t>-اذا توفرت المعلومات اللازمة.</a:t>
            </a:r>
            <a:endParaRPr lang="ar-SA" dirty="0" smtClean="0"/>
          </a:p>
          <a:p>
            <a:pPr marL="514350" indent="-514350" algn="r" rtl="1" fontAlgn="auto">
              <a:lnSpc>
                <a:spcPct val="90000"/>
              </a:lnSpc>
              <a:spcAft>
                <a:spcPts val="0"/>
              </a:spcAft>
              <a:buFont typeface="+mj-lt"/>
              <a:buAutoNum type="arabicPeriod"/>
              <a:defRPr/>
            </a:pPr>
            <a:r>
              <a:rPr lang="ar-SA" sz="2800" dirty="0" smtClean="0"/>
              <a:t>اذا كانت الخطة واضحة وشاملة وكان هناك تنسيق وتكامل بين أجزائها.</a:t>
            </a:r>
          </a:p>
          <a:p>
            <a:pPr marL="514350" indent="-514350" algn="r" rtl="1" fontAlgn="auto">
              <a:lnSpc>
                <a:spcPct val="90000"/>
              </a:lnSpc>
              <a:spcAft>
                <a:spcPts val="0"/>
              </a:spcAft>
              <a:buFont typeface="+mj-lt"/>
              <a:buAutoNum type="arabicPeriod"/>
              <a:defRPr/>
            </a:pPr>
            <a:r>
              <a:rPr lang="ar-SA" sz="2800" dirty="0" smtClean="0"/>
              <a:t>إذا كانت الخطة تتمتع بالمرونة والقابلية للتعديل واحتوت على بدائل</a:t>
            </a:r>
            <a:endParaRPr lang="ar-JO" sz="2800" dirty="0" smtClean="0"/>
          </a:p>
          <a:p>
            <a:pPr marL="514350" indent="-514350" algn="r" rtl="1">
              <a:lnSpc>
                <a:spcPct val="90000"/>
              </a:lnSpc>
              <a:buFont typeface="+mj-lt"/>
              <a:buAutoNum type="arabicPeriod"/>
              <a:defRPr/>
            </a:pPr>
            <a:r>
              <a:rPr lang="ar-SA" sz="2800" dirty="0" smtClean="0"/>
              <a:t>أن يكون هناك إطار زمني بحيث يمكن قياس مدى تحقق الهدف في هذا الإطار الزمني.</a:t>
            </a:r>
            <a:endParaRPr lang="en-US" sz="2800" dirty="0" smtClean="0"/>
          </a:p>
          <a:p>
            <a:pPr marL="514350" indent="-514350" algn="r" rtl="1" fontAlgn="auto">
              <a:lnSpc>
                <a:spcPct val="80000"/>
              </a:lnSpc>
              <a:spcAft>
                <a:spcPts val="0"/>
              </a:spcAft>
              <a:buFont typeface="Wingdings" pitchFamily="2" charset="2"/>
              <a:buAutoNum type="arabic1Minus" startAt="5"/>
              <a:defRPr/>
            </a:pPr>
            <a:endParaRPr lang="ar-SA" sz="2000" dirty="0" smtClean="0"/>
          </a:p>
          <a:p>
            <a:pPr marL="457200" indent="-457200" algn="r" rtl="1" fontAlgn="auto">
              <a:lnSpc>
                <a:spcPct val="80000"/>
              </a:lnSpc>
              <a:spcAft>
                <a:spcPts val="0"/>
              </a:spcAft>
              <a:buFont typeface="Wingdings" pitchFamily="2" charset="2"/>
              <a:buAutoNum type="arabic1Minus" startAt="5"/>
              <a:defRPr/>
            </a:pPr>
            <a:endParaRPr lang="ar-SA" sz="2000" dirty="0" smtClean="0"/>
          </a:p>
          <a:p>
            <a:pPr algn="r" rtl="1">
              <a:defRPr/>
            </a:pPr>
            <a:endParaRPr lang="en-US" dirty="0"/>
          </a:p>
        </p:txBody>
      </p:sp>
      <p:sp>
        <p:nvSpPr>
          <p:cNvPr id="2" name="Slide Number Placeholder 1"/>
          <p:cNvSpPr>
            <a:spLocks noGrp="1"/>
          </p:cNvSpPr>
          <p:nvPr>
            <p:ph type="sldNum" sz="quarter" idx="12"/>
          </p:nvPr>
        </p:nvSpPr>
        <p:spPr/>
        <p:txBody>
          <a:bodyPr/>
          <a:lstStyle/>
          <a:p>
            <a:fld id="{A0F09D4B-3C73-4D4A-81DD-10BC82F5F4B4}" type="slidenum">
              <a:rPr lang="en-GB" smtClean="0"/>
              <a:t>73</a:t>
            </a:fld>
            <a:endParaRPr lang="en-GB"/>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537321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048228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600" b="1" dirty="0" smtClean="0"/>
              <a:t/>
            </a:r>
            <a:br>
              <a:rPr lang="ar-SA" sz="3600" b="1" dirty="0" smtClean="0"/>
            </a:br>
            <a:r>
              <a:rPr lang="ar-SA" sz="3600" b="1" dirty="0" smtClean="0"/>
              <a:t>أهمية التخطيط</a:t>
            </a:r>
            <a:r>
              <a:rPr lang="en-GB" sz="3600" dirty="0"/>
              <a:t/>
            </a:r>
            <a:br>
              <a:rPr lang="en-GB" sz="3600" dirty="0"/>
            </a:br>
            <a:endParaRPr lang="en-GB" sz="3600" dirty="0"/>
          </a:p>
        </p:txBody>
      </p:sp>
      <p:sp>
        <p:nvSpPr>
          <p:cNvPr id="4" name="Rectangle 3"/>
          <p:cNvSpPr/>
          <p:nvPr/>
        </p:nvSpPr>
        <p:spPr>
          <a:xfrm>
            <a:off x="323528" y="1083508"/>
            <a:ext cx="8064896" cy="3970318"/>
          </a:xfrm>
          <a:prstGeom prst="rect">
            <a:avLst/>
          </a:prstGeom>
        </p:spPr>
        <p:txBody>
          <a:bodyPr wrap="square">
            <a:spAutoFit/>
          </a:bodyPr>
          <a:lstStyle/>
          <a:p>
            <a:pPr algn="r" rtl="1"/>
            <a:r>
              <a:rPr lang="en-GB" sz="2800" dirty="0"/>
              <a:t> </a:t>
            </a:r>
          </a:p>
          <a:p>
            <a:pPr algn="ctr" rtl="1"/>
            <a:r>
              <a:rPr lang="ar-SA" sz="2800" b="1" dirty="0"/>
              <a:t>يمكن </a:t>
            </a:r>
            <a:r>
              <a:rPr lang="ar-SA" sz="2800" b="1" dirty="0" smtClean="0"/>
              <a:t>تلخيص أهمية  التخطيط فيما </a:t>
            </a:r>
            <a:r>
              <a:rPr lang="ar-SA" sz="2800" b="1" dirty="0"/>
              <a:t>يلي</a:t>
            </a:r>
            <a:r>
              <a:rPr lang="en-GB" sz="2800" b="1" dirty="0" smtClean="0"/>
              <a:t>:</a:t>
            </a:r>
            <a:endParaRPr lang="ar-SA" sz="2800" b="1" dirty="0" smtClean="0"/>
          </a:p>
          <a:p>
            <a:pPr algn="r" rtl="1"/>
            <a:endParaRPr lang="en-GB" sz="2800" b="1" dirty="0"/>
          </a:p>
          <a:p>
            <a:pPr marL="514350" indent="-514350" algn="r" rtl="1">
              <a:buAutoNum type="arabicPeriod"/>
            </a:pPr>
            <a:r>
              <a:rPr lang="ar-SA" sz="2800" dirty="0" smtClean="0"/>
              <a:t>تحديد </a:t>
            </a:r>
            <a:r>
              <a:rPr lang="ar-SA" sz="2800" dirty="0"/>
              <a:t>مسارات العمل في مجالاته المختلفة</a:t>
            </a:r>
            <a:r>
              <a:rPr lang="en-GB" sz="2800" dirty="0"/>
              <a:t> </a:t>
            </a:r>
            <a:r>
              <a:rPr lang="en-GB" sz="2800" dirty="0" smtClean="0"/>
              <a:t>.</a:t>
            </a:r>
            <a:endParaRPr lang="ar-SA" sz="2800" dirty="0" smtClean="0"/>
          </a:p>
          <a:p>
            <a:pPr algn="r" rtl="1"/>
            <a:r>
              <a:rPr lang="ar-SA" sz="2800" dirty="0" smtClean="0"/>
              <a:t>2-اختصار </a:t>
            </a:r>
            <a:r>
              <a:rPr lang="ar-SA" sz="2800" dirty="0"/>
              <a:t>الوقت والجهد في عملية التنفيذ</a:t>
            </a:r>
            <a:r>
              <a:rPr lang="en-GB" sz="2800" dirty="0"/>
              <a:t> </a:t>
            </a:r>
            <a:r>
              <a:rPr lang="en-GB" sz="2800" dirty="0" smtClean="0"/>
              <a:t>.</a:t>
            </a:r>
            <a:endParaRPr lang="en-GB" sz="2800" dirty="0"/>
          </a:p>
          <a:p>
            <a:pPr algn="r" rtl="1"/>
            <a:r>
              <a:rPr lang="ar-SA" sz="2800" dirty="0" smtClean="0"/>
              <a:t>3-</a:t>
            </a:r>
            <a:r>
              <a:rPr lang="en-GB" sz="2800" dirty="0" smtClean="0"/>
              <a:t> </a:t>
            </a:r>
            <a:r>
              <a:rPr lang="ar-SA" sz="2800" dirty="0"/>
              <a:t>دراسة الواقع وتشخيص مشكلاته </a:t>
            </a:r>
            <a:r>
              <a:rPr lang="ar-SA" sz="2800" dirty="0" smtClean="0"/>
              <a:t>ومتغيرات </a:t>
            </a:r>
            <a:r>
              <a:rPr lang="ar-SA" sz="2800" dirty="0"/>
              <a:t>المجتمع</a:t>
            </a:r>
            <a:r>
              <a:rPr lang="en-GB" sz="2800" dirty="0"/>
              <a:t>.</a:t>
            </a:r>
          </a:p>
          <a:p>
            <a:pPr algn="r" rtl="1"/>
            <a:r>
              <a:rPr lang="ar-SA" sz="2800" dirty="0" smtClean="0"/>
              <a:t>4-  مواكبة </a:t>
            </a:r>
            <a:r>
              <a:rPr lang="ar-SA" sz="2800" dirty="0"/>
              <a:t>التنمية الشاملة </a:t>
            </a:r>
            <a:r>
              <a:rPr lang="ar-SA" sz="2800" dirty="0" smtClean="0"/>
              <a:t>والإسهام </a:t>
            </a:r>
            <a:r>
              <a:rPr lang="ar-SA" sz="2800" dirty="0"/>
              <a:t>فيها</a:t>
            </a:r>
            <a:r>
              <a:rPr lang="en-GB" sz="2800" dirty="0"/>
              <a:t>.</a:t>
            </a:r>
          </a:p>
          <a:p>
            <a:pPr algn="r" rtl="1"/>
            <a:r>
              <a:rPr lang="ar-SA" sz="2800" dirty="0" smtClean="0"/>
              <a:t>5-</a:t>
            </a:r>
            <a:r>
              <a:rPr lang="en-GB" sz="2800" dirty="0" smtClean="0"/>
              <a:t> </a:t>
            </a:r>
            <a:r>
              <a:rPr lang="ar-SA" sz="2800" dirty="0"/>
              <a:t>التنبؤ بالمستقبل وإعداد الخطط </a:t>
            </a:r>
            <a:r>
              <a:rPr lang="ar-SA" sz="2800" dirty="0" smtClean="0"/>
              <a:t> القصيرة والمتوسطة  وطويلة </a:t>
            </a:r>
            <a:r>
              <a:rPr lang="ar-SA" sz="2800" dirty="0"/>
              <a:t>المدى</a:t>
            </a:r>
            <a:r>
              <a:rPr lang="en-GB" sz="2800" dirty="0"/>
              <a:t> </a:t>
            </a:r>
            <a:r>
              <a:rPr lang="en-GB" sz="2800" dirty="0" smtClean="0"/>
              <a:t>.</a:t>
            </a:r>
            <a:endParaRPr lang="en-GB" sz="28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5445224"/>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42874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solidFill>
            <a:schemeClr val="bg1">
              <a:lumMod val="95000"/>
            </a:schemeClr>
          </a:solidFill>
          <a:ln>
            <a:solidFill>
              <a:srgbClr val="FF0000"/>
            </a:solidFill>
          </a:ln>
        </p:spPr>
        <p:txBody>
          <a:bodyPr>
            <a:normAutofit/>
          </a:bodyPr>
          <a:lstStyle/>
          <a:p>
            <a:pPr rtl="1"/>
            <a:r>
              <a:rPr lang="ar-SA" sz="3200" b="1" dirty="0">
                <a:latin typeface="Abadi MT Condensed Light" pitchFamily="42" charset="0"/>
                <a:ea typeface="Arabic Transparent" charset="0"/>
                <a:cs typeface="Arabic Transparent" charset="0"/>
              </a:rPr>
              <a:t>المتطلبات </a:t>
            </a:r>
            <a:r>
              <a:rPr lang="ar-SA" sz="3200" b="1" dirty="0" smtClean="0">
                <a:latin typeface="Abadi MT Condensed Light" pitchFamily="42" charset="0"/>
                <a:ea typeface="Arabic Transparent" charset="0"/>
                <a:cs typeface="Arabic Transparent" charset="0"/>
              </a:rPr>
              <a:t>الرئيسية  للتخطيط الاعلامي </a:t>
            </a:r>
            <a:r>
              <a:rPr lang="ar-AE" sz="3200" b="1" dirty="0" smtClean="0">
                <a:latin typeface="Abadi MT Condensed Light" pitchFamily="42" charset="0"/>
                <a:ea typeface="Arabic Transparent" charset="0"/>
                <a:cs typeface="Arabic Transparent" charset="0"/>
              </a:rPr>
              <a:t>المؤسسي</a:t>
            </a:r>
            <a:endParaRPr lang="en-US" sz="3200" b="1" dirty="0">
              <a:latin typeface="Abadi MT Condensed Light" pitchFamily="42" charset="0"/>
              <a:ea typeface="Arabic Transparent" charset="0"/>
              <a:cs typeface="Arabic Transparent" charset="0"/>
            </a:endParaRPr>
          </a:p>
        </p:txBody>
      </p:sp>
      <p:sp>
        <p:nvSpPr>
          <p:cNvPr id="80899" name="Rectangle 3"/>
          <p:cNvSpPr>
            <a:spLocks noGrp="1" noChangeArrowheads="1"/>
          </p:cNvSpPr>
          <p:nvPr>
            <p:ph type="body" idx="1"/>
          </p:nvPr>
        </p:nvSpPr>
        <p:spPr/>
        <p:txBody>
          <a:bodyPr/>
          <a:lstStyle/>
          <a:p>
            <a:pPr algn="ctr">
              <a:buFontTx/>
              <a:buNone/>
            </a:pPr>
            <a:r>
              <a:rPr lang="ar-SA" sz="4000" dirty="0">
                <a:solidFill>
                  <a:srgbClr val="C00000"/>
                </a:solidFill>
                <a:latin typeface="Abadi MT Condensed Light" pitchFamily="42" charset="0"/>
                <a:ea typeface="Arabic Transparent" charset="0"/>
                <a:cs typeface="Arabic Transparent" charset="0"/>
              </a:rPr>
              <a:t>بناء إستراتيجي متكامل</a:t>
            </a:r>
            <a:endParaRPr lang="en-US" sz="4000" dirty="0">
              <a:solidFill>
                <a:srgbClr val="C00000"/>
              </a:solidFill>
              <a:latin typeface="Abadi MT Condensed Light" pitchFamily="42" charset="0"/>
              <a:ea typeface="Arabic Transparent" charset="0"/>
              <a:cs typeface="Arabic Transparent" charset="0"/>
            </a:endParaRPr>
          </a:p>
        </p:txBody>
      </p:sp>
      <p:sp>
        <p:nvSpPr>
          <p:cNvPr id="80900" name="AutoShape 4"/>
          <p:cNvSpPr>
            <a:spLocks noChangeArrowheads="1"/>
          </p:cNvSpPr>
          <p:nvPr/>
        </p:nvSpPr>
        <p:spPr bwMode="auto">
          <a:xfrm>
            <a:off x="5262563" y="3052763"/>
            <a:ext cx="1778000" cy="1211262"/>
          </a:xfrm>
          <a:prstGeom prst="roundRect">
            <a:avLst>
              <a:gd name="adj" fmla="val 16667"/>
            </a:avLst>
          </a:prstGeom>
          <a:solidFill>
            <a:schemeClr val="bg1">
              <a:lumMod val="95000"/>
            </a:schemeClr>
          </a:solidFill>
          <a:ln w="12700" cap="sq">
            <a:solidFill>
              <a:srgbClr val="FF0000"/>
            </a:solidFill>
            <a:round/>
            <a:headEnd type="none" w="sm" len="sm"/>
            <a:tailEnd type="none" w="sm" len="sm"/>
          </a:ln>
          <a:effectLst/>
        </p:spPr>
        <p:txBody>
          <a:bodyPr>
            <a:spAutoFit/>
          </a:bodyPr>
          <a:lstStyle/>
          <a:p>
            <a:pPr algn="ctr" rtl="1">
              <a:spcBef>
                <a:spcPct val="50000"/>
              </a:spcBef>
            </a:pPr>
            <a:r>
              <a:rPr lang="ar-SA" sz="2800" dirty="0" smtClean="0">
                <a:effectLst>
                  <a:outerShdw blurRad="38100" dist="38100" dir="2700000" algn="tl">
                    <a:srgbClr val="C0C0C0"/>
                  </a:outerShdw>
                </a:effectLst>
                <a:latin typeface="Arial Rounded MT Bold" pitchFamily="34" charset="0"/>
                <a:ea typeface="Arabic Transparent" charset="0"/>
                <a:cs typeface="Arabic Transparent" charset="0"/>
              </a:rPr>
              <a:t>2-رسالة</a:t>
            </a:r>
            <a:endParaRPr lang="ar-SA" sz="2800" dirty="0">
              <a:effectLst>
                <a:outerShdw blurRad="38100" dist="38100" dir="2700000" algn="tl">
                  <a:srgbClr val="C0C0C0"/>
                </a:outerShdw>
              </a:effectLst>
              <a:latin typeface="Arial Rounded MT Bold" pitchFamily="34" charset="0"/>
              <a:ea typeface="Arabic Transparent" charset="0"/>
              <a:cs typeface="Arabic Transparent" charset="0"/>
            </a:endParaRPr>
          </a:p>
          <a:p>
            <a:pPr algn="ctr" rtl="1">
              <a:spcBef>
                <a:spcPct val="50000"/>
              </a:spcBef>
            </a:pPr>
            <a:r>
              <a:rPr lang="en-US" sz="2500" dirty="0">
                <a:effectLst>
                  <a:outerShdw blurRad="38100" dist="38100" dir="2700000" algn="tl">
                    <a:srgbClr val="C0C0C0"/>
                  </a:outerShdw>
                </a:effectLst>
                <a:latin typeface="Arial Rounded MT Bold" pitchFamily="34" charset="0"/>
                <a:ea typeface="Arabic Transparent" charset="0"/>
                <a:cs typeface="Arabic Transparent" charset="0"/>
              </a:rPr>
              <a:t>Mission</a:t>
            </a:r>
          </a:p>
        </p:txBody>
      </p:sp>
      <p:sp>
        <p:nvSpPr>
          <p:cNvPr id="80901" name="AutoShape 5"/>
          <p:cNvSpPr>
            <a:spLocks noChangeArrowheads="1"/>
          </p:cNvSpPr>
          <p:nvPr/>
        </p:nvSpPr>
        <p:spPr bwMode="auto">
          <a:xfrm>
            <a:off x="323528" y="3910013"/>
            <a:ext cx="2590800" cy="2525712"/>
          </a:xfrm>
          <a:prstGeom prst="roundRect">
            <a:avLst>
              <a:gd name="adj" fmla="val 16667"/>
            </a:avLst>
          </a:prstGeom>
          <a:solidFill>
            <a:schemeClr val="bg1">
              <a:lumMod val="95000"/>
            </a:schemeClr>
          </a:solidFill>
          <a:ln w="12700" cap="sq">
            <a:solidFill>
              <a:srgbClr val="FF0000"/>
            </a:solidFill>
            <a:round/>
            <a:headEnd type="none" w="sm" len="sm"/>
            <a:tailEnd type="none" w="sm" len="sm"/>
          </a:ln>
          <a:effectLst/>
        </p:spPr>
        <p:txBody>
          <a:bodyPr>
            <a:spAutoFit/>
          </a:bodyPr>
          <a:lstStyle/>
          <a:p>
            <a:pPr algn="ctr" rtl="1">
              <a:spcBef>
                <a:spcPct val="50000"/>
              </a:spcBef>
            </a:pPr>
            <a:r>
              <a:rPr lang="ar-SA" sz="2800" dirty="0" smtClean="0">
                <a:effectLst>
                  <a:outerShdw blurRad="38100" dist="38100" dir="2700000" algn="tl">
                    <a:srgbClr val="C0C0C0"/>
                  </a:outerShdw>
                </a:effectLst>
                <a:latin typeface="Arial Rounded MT Bold" pitchFamily="34" charset="0"/>
                <a:ea typeface="Arabic Transparent" charset="0"/>
                <a:cs typeface="Arabic Transparent" charset="0"/>
              </a:rPr>
              <a:t>5-نظام </a:t>
            </a:r>
            <a:r>
              <a:rPr lang="ar-SA" sz="2800" dirty="0">
                <a:effectLst>
                  <a:outerShdw blurRad="38100" dist="38100" dir="2700000" algn="tl">
                    <a:srgbClr val="C0C0C0"/>
                  </a:outerShdw>
                </a:effectLst>
                <a:latin typeface="Arial Rounded MT Bold" pitchFamily="34" charset="0"/>
                <a:ea typeface="Arabic Transparent" charset="0"/>
                <a:cs typeface="Arabic Transparent" charset="0"/>
              </a:rPr>
              <a:t>للتخطيط الإستراتيجي</a:t>
            </a:r>
          </a:p>
          <a:p>
            <a:pPr algn="ctr" rtl="1">
              <a:spcBef>
                <a:spcPct val="50000"/>
              </a:spcBef>
            </a:pPr>
            <a:r>
              <a:rPr lang="en-US" sz="2500" dirty="0">
                <a:effectLst>
                  <a:outerShdw blurRad="38100" dist="38100" dir="2700000" algn="tl">
                    <a:srgbClr val="C0C0C0"/>
                  </a:outerShdw>
                </a:effectLst>
                <a:latin typeface="Arial Rounded MT Bold" pitchFamily="34" charset="0"/>
                <a:ea typeface="Arabic Transparent" charset="0"/>
                <a:cs typeface="Arabic Transparent" charset="0"/>
              </a:rPr>
              <a:t>Strategic Planning System</a:t>
            </a:r>
          </a:p>
        </p:txBody>
      </p:sp>
      <p:sp>
        <p:nvSpPr>
          <p:cNvPr id="80902" name="AutoShape 6"/>
          <p:cNvSpPr>
            <a:spLocks noChangeArrowheads="1"/>
          </p:cNvSpPr>
          <p:nvPr/>
        </p:nvSpPr>
        <p:spPr bwMode="auto">
          <a:xfrm>
            <a:off x="2970213" y="4005064"/>
            <a:ext cx="2413000" cy="2119729"/>
          </a:xfrm>
          <a:prstGeom prst="roundRect">
            <a:avLst>
              <a:gd name="adj" fmla="val 16667"/>
            </a:avLst>
          </a:prstGeom>
          <a:solidFill>
            <a:schemeClr val="bg1">
              <a:lumMod val="95000"/>
            </a:schemeClr>
          </a:solidFill>
          <a:ln w="12700" cap="sq">
            <a:solidFill>
              <a:srgbClr val="FF0000"/>
            </a:solidFill>
            <a:round/>
            <a:headEnd type="none" w="sm" len="sm"/>
            <a:tailEnd type="none" w="sm" len="sm"/>
          </a:ln>
          <a:effectLst/>
        </p:spPr>
        <p:txBody>
          <a:bodyPr>
            <a:spAutoFit/>
          </a:bodyPr>
          <a:lstStyle/>
          <a:p>
            <a:pPr algn="ctr" rtl="1">
              <a:spcBef>
                <a:spcPct val="50000"/>
              </a:spcBef>
            </a:pPr>
            <a:r>
              <a:rPr lang="ar-SA" sz="2800" dirty="0" smtClean="0">
                <a:effectLst>
                  <a:outerShdw blurRad="38100" dist="38100" dir="2700000" algn="tl">
                    <a:srgbClr val="C0C0C0"/>
                  </a:outerShdw>
                </a:effectLst>
                <a:latin typeface="Arial Rounded MT Bold" pitchFamily="34" charset="0"/>
                <a:ea typeface="Arabic Transparent" charset="0"/>
                <a:cs typeface="Arabic Transparent" charset="0"/>
              </a:rPr>
              <a:t>4--أهداف</a:t>
            </a:r>
            <a:r>
              <a:rPr lang="en-US" sz="2800" dirty="0" smtClean="0">
                <a:effectLst>
                  <a:outerShdw blurRad="38100" dist="38100" dir="2700000" algn="tl">
                    <a:srgbClr val="C0C0C0"/>
                  </a:outerShdw>
                </a:effectLst>
                <a:latin typeface="Arial Rounded MT Bold" pitchFamily="34" charset="0"/>
                <a:ea typeface="Arabic Transparent" charset="0"/>
                <a:cs typeface="Arabic Transparent" charset="0"/>
              </a:rPr>
              <a:t> </a:t>
            </a:r>
            <a:r>
              <a:rPr lang="ar-SA" sz="2800" dirty="0">
                <a:effectLst>
                  <a:outerShdw blurRad="38100" dist="38100" dir="2700000" algn="tl">
                    <a:srgbClr val="C0C0C0"/>
                  </a:outerShdw>
                </a:effectLst>
                <a:latin typeface="Arial Rounded MT Bold" pitchFamily="34" charset="0"/>
                <a:ea typeface="Arabic Transparent" charset="0"/>
                <a:cs typeface="Arabic Transparent" charset="0"/>
              </a:rPr>
              <a:t>إستراتيجية</a:t>
            </a:r>
          </a:p>
          <a:p>
            <a:pPr algn="ctr" rtl="1">
              <a:spcBef>
                <a:spcPct val="50000"/>
              </a:spcBef>
            </a:pPr>
            <a:r>
              <a:rPr lang="en-US" sz="2500" dirty="0">
                <a:effectLst>
                  <a:outerShdw blurRad="38100" dist="38100" dir="2700000" algn="tl">
                    <a:srgbClr val="C0C0C0"/>
                  </a:outerShdw>
                </a:effectLst>
                <a:latin typeface="Arial Rounded MT Bold" pitchFamily="34" charset="0"/>
                <a:ea typeface="Arabic Transparent" charset="0"/>
                <a:cs typeface="Arabic Transparent" charset="0"/>
              </a:rPr>
              <a:t>Strategic Objectives</a:t>
            </a:r>
          </a:p>
        </p:txBody>
      </p:sp>
      <p:sp>
        <p:nvSpPr>
          <p:cNvPr id="80903" name="AutoShape 7"/>
          <p:cNvSpPr>
            <a:spLocks noChangeArrowheads="1"/>
          </p:cNvSpPr>
          <p:nvPr/>
        </p:nvSpPr>
        <p:spPr bwMode="auto">
          <a:xfrm>
            <a:off x="6862763" y="2138363"/>
            <a:ext cx="1828800" cy="1211262"/>
          </a:xfrm>
          <a:prstGeom prst="roundRect">
            <a:avLst>
              <a:gd name="adj" fmla="val 16667"/>
            </a:avLst>
          </a:prstGeom>
          <a:solidFill>
            <a:schemeClr val="bg1">
              <a:lumMod val="95000"/>
            </a:schemeClr>
          </a:solidFill>
          <a:ln w="12700" cap="sq">
            <a:solidFill>
              <a:srgbClr val="FF0000"/>
            </a:solidFill>
            <a:round/>
            <a:headEnd type="none" w="sm" len="sm"/>
            <a:tailEnd type="none" w="sm" len="sm"/>
          </a:ln>
          <a:effectLst/>
        </p:spPr>
        <p:txBody>
          <a:bodyPr>
            <a:spAutoFit/>
          </a:bodyPr>
          <a:lstStyle/>
          <a:p>
            <a:pPr algn="ctr" rtl="1">
              <a:spcBef>
                <a:spcPct val="50000"/>
              </a:spcBef>
            </a:pPr>
            <a:r>
              <a:rPr lang="ar-SA" sz="2800" dirty="0" smtClean="0">
                <a:effectLst>
                  <a:outerShdw blurRad="38100" dist="38100" dir="2700000" algn="tl">
                    <a:srgbClr val="C0C0C0"/>
                  </a:outerShdw>
                </a:effectLst>
                <a:latin typeface="Arial Rounded MT Bold" pitchFamily="34" charset="0"/>
                <a:ea typeface="Arabic Transparent" charset="0"/>
                <a:cs typeface="Arabic Transparent" charset="0"/>
              </a:rPr>
              <a:t>1-رؤية</a:t>
            </a:r>
            <a:endParaRPr lang="ar-SA" sz="2800" dirty="0">
              <a:effectLst>
                <a:outerShdw blurRad="38100" dist="38100" dir="2700000" algn="tl">
                  <a:srgbClr val="C0C0C0"/>
                </a:outerShdw>
              </a:effectLst>
              <a:latin typeface="Arial Rounded MT Bold" pitchFamily="34" charset="0"/>
              <a:ea typeface="Arabic Transparent" charset="0"/>
              <a:cs typeface="Arabic Transparent" charset="0"/>
            </a:endParaRPr>
          </a:p>
          <a:p>
            <a:pPr algn="ctr" rtl="1">
              <a:spcBef>
                <a:spcPct val="50000"/>
              </a:spcBef>
            </a:pPr>
            <a:r>
              <a:rPr lang="en-US" sz="2500" dirty="0">
                <a:effectLst>
                  <a:outerShdw blurRad="38100" dist="38100" dir="2700000" algn="tl">
                    <a:srgbClr val="C0C0C0"/>
                  </a:outerShdw>
                </a:effectLst>
                <a:latin typeface="Arial Rounded MT Bold" pitchFamily="34" charset="0"/>
                <a:ea typeface="Arabic Transparent" charset="0"/>
                <a:cs typeface="Arabic Transparent" charset="0"/>
              </a:rPr>
              <a:t>Vision</a:t>
            </a:r>
          </a:p>
        </p:txBody>
      </p:sp>
      <p:sp>
        <p:nvSpPr>
          <p:cNvPr id="80904" name="AutoShape 8"/>
          <p:cNvSpPr>
            <a:spLocks noChangeArrowheads="1"/>
          </p:cNvSpPr>
          <p:nvPr/>
        </p:nvSpPr>
        <p:spPr bwMode="auto">
          <a:xfrm>
            <a:off x="5795962" y="4495800"/>
            <a:ext cx="1976437" cy="1217355"/>
          </a:xfrm>
          <a:prstGeom prst="roundRect">
            <a:avLst>
              <a:gd name="adj" fmla="val 16667"/>
            </a:avLst>
          </a:prstGeom>
          <a:solidFill>
            <a:schemeClr val="bg1">
              <a:lumMod val="95000"/>
            </a:schemeClr>
          </a:solidFill>
          <a:ln w="12700" cap="sq">
            <a:solidFill>
              <a:srgbClr val="FF0000"/>
            </a:solidFill>
            <a:round/>
            <a:headEnd type="none" w="sm" len="sm"/>
            <a:tailEnd type="none" w="sm" len="sm"/>
          </a:ln>
          <a:effectLst/>
        </p:spPr>
        <p:txBody>
          <a:bodyPr wrap="square">
            <a:spAutoFit/>
          </a:bodyPr>
          <a:lstStyle/>
          <a:p>
            <a:pPr algn="ctr" rtl="1">
              <a:spcBef>
                <a:spcPct val="50000"/>
              </a:spcBef>
            </a:pPr>
            <a:r>
              <a:rPr lang="ar-SA" sz="2800" dirty="0" smtClean="0">
                <a:effectLst>
                  <a:outerShdw blurRad="38100" dist="38100" dir="2700000" algn="tl">
                    <a:srgbClr val="C0C0C0"/>
                  </a:outerShdw>
                </a:effectLst>
                <a:latin typeface="Arial Rounded MT Bold" pitchFamily="34" charset="0"/>
                <a:ea typeface="Arabic Transparent" charset="0"/>
                <a:cs typeface="Arabic Transparent" charset="0"/>
              </a:rPr>
              <a:t>3-</a:t>
            </a:r>
            <a:r>
              <a:rPr lang="ar-AE" sz="2800" dirty="0" smtClean="0">
                <a:effectLst>
                  <a:outerShdw blurRad="38100" dist="38100" dir="2700000" algn="tl">
                    <a:srgbClr val="C0C0C0"/>
                  </a:outerShdw>
                </a:effectLst>
                <a:latin typeface="Arial Rounded MT Bold" pitchFamily="34" charset="0"/>
                <a:ea typeface="Arabic Transparent" charset="0"/>
                <a:cs typeface="Arabic Transparent" charset="0"/>
              </a:rPr>
              <a:t>القيم</a:t>
            </a:r>
            <a:endParaRPr lang="ar-SA" sz="2800" dirty="0">
              <a:effectLst>
                <a:outerShdw blurRad="38100" dist="38100" dir="2700000" algn="tl">
                  <a:srgbClr val="C0C0C0"/>
                </a:outerShdw>
              </a:effectLst>
              <a:latin typeface="Arial Rounded MT Bold" pitchFamily="34" charset="0"/>
              <a:ea typeface="Arabic Transparent" charset="0"/>
              <a:cs typeface="Arabic Transparent" charset="0"/>
            </a:endParaRPr>
          </a:p>
          <a:p>
            <a:pPr algn="ctr" rtl="1">
              <a:spcBef>
                <a:spcPct val="50000"/>
              </a:spcBef>
            </a:pPr>
            <a:r>
              <a:rPr lang="en-US" sz="2500" dirty="0">
                <a:effectLst>
                  <a:outerShdw blurRad="38100" dist="38100" dir="2700000" algn="tl">
                    <a:srgbClr val="C0C0C0"/>
                  </a:outerShdw>
                </a:effectLst>
                <a:latin typeface="Arial Rounded MT Bold" pitchFamily="34" charset="0"/>
                <a:ea typeface="Arabic Transparent" charset="0"/>
                <a:cs typeface="Arabic Transparent" charset="0"/>
              </a:rPr>
              <a:t>Value</a:t>
            </a:r>
          </a:p>
        </p:txBody>
      </p:sp>
    </p:spTree>
    <p:extLst>
      <p:ext uri="{BB962C8B-B14F-4D97-AF65-F5344CB8AC3E}">
        <p14:creationId xmlns:p14="http://schemas.microsoft.com/office/powerpoint/2010/main" val="291968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additive="base">
                                        <p:cTn id="7" dur="500" fill="hold"/>
                                        <p:tgtEl>
                                          <p:spTgt spid="80898"/>
                                        </p:tgtEl>
                                        <p:attrNameLst>
                                          <p:attrName>ppt_x</p:attrName>
                                        </p:attrNameLst>
                                      </p:cBhvr>
                                      <p:tavLst>
                                        <p:tav tm="0">
                                          <p:val>
                                            <p:strVal val="0-#ppt_w/2"/>
                                          </p:val>
                                        </p:tav>
                                        <p:tav tm="100000">
                                          <p:val>
                                            <p:strVal val="#ppt_x"/>
                                          </p:val>
                                        </p:tav>
                                      </p:tavLst>
                                    </p:anim>
                                    <p:anim calcmode="lin" valueType="num">
                                      <p:cBhvr additive="base">
                                        <p:cTn id="8" dur="500" fill="hold"/>
                                        <p:tgtEl>
                                          <p:spTgt spid="8089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80899">
                                            <p:txEl>
                                              <p:pRg st="0" end="0"/>
                                            </p:txEl>
                                          </p:spTgt>
                                        </p:tgtEl>
                                        <p:attrNameLst>
                                          <p:attrName>style.visibility</p:attrName>
                                        </p:attrNameLst>
                                      </p:cBhvr>
                                      <p:to>
                                        <p:strVal val="visible"/>
                                      </p:to>
                                    </p:set>
                                    <p:animEffect transition="in" filter="box(in)">
                                      <p:cBhvr>
                                        <p:cTn id="13" dur="500"/>
                                        <p:tgtEl>
                                          <p:spTgt spid="8089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80900"/>
                                        </p:tgtEl>
                                        <p:attrNameLst>
                                          <p:attrName>style.visibility</p:attrName>
                                        </p:attrNameLst>
                                      </p:cBhvr>
                                      <p:to>
                                        <p:strVal val="visible"/>
                                      </p:to>
                                    </p:set>
                                    <p:anim calcmode="lin" valueType="num">
                                      <p:cBhvr additive="base">
                                        <p:cTn id="18" dur="500" fill="hold"/>
                                        <p:tgtEl>
                                          <p:spTgt spid="80900"/>
                                        </p:tgtEl>
                                        <p:attrNameLst>
                                          <p:attrName>ppt_x</p:attrName>
                                        </p:attrNameLst>
                                      </p:cBhvr>
                                      <p:tavLst>
                                        <p:tav tm="0">
                                          <p:val>
                                            <p:strVal val="0-#ppt_w/2"/>
                                          </p:val>
                                        </p:tav>
                                        <p:tav tm="100000">
                                          <p:val>
                                            <p:strVal val="#ppt_x"/>
                                          </p:val>
                                        </p:tav>
                                      </p:tavLst>
                                    </p:anim>
                                    <p:anim calcmode="lin" valueType="num">
                                      <p:cBhvr additive="base">
                                        <p:cTn id="19" dur="500" fill="hold"/>
                                        <p:tgtEl>
                                          <p:spTgt spid="80900"/>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80903"/>
                                        </p:tgtEl>
                                        <p:attrNameLst>
                                          <p:attrName>style.visibility</p:attrName>
                                        </p:attrNameLst>
                                      </p:cBhvr>
                                      <p:to>
                                        <p:strVal val="visible"/>
                                      </p:to>
                                    </p:set>
                                    <p:anim calcmode="lin" valueType="num">
                                      <p:cBhvr additive="base">
                                        <p:cTn id="24" dur="500" fill="hold"/>
                                        <p:tgtEl>
                                          <p:spTgt spid="80903"/>
                                        </p:tgtEl>
                                        <p:attrNameLst>
                                          <p:attrName>ppt_x</p:attrName>
                                        </p:attrNameLst>
                                      </p:cBhvr>
                                      <p:tavLst>
                                        <p:tav tm="0">
                                          <p:val>
                                            <p:strVal val="0-#ppt_w/2"/>
                                          </p:val>
                                        </p:tav>
                                        <p:tav tm="100000">
                                          <p:val>
                                            <p:strVal val="#ppt_x"/>
                                          </p:val>
                                        </p:tav>
                                      </p:tavLst>
                                    </p:anim>
                                    <p:anim calcmode="lin" valueType="num">
                                      <p:cBhvr additive="base">
                                        <p:cTn id="25" dur="500" fill="hold"/>
                                        <p:tgtEl>
                                          <p:spTgt spid="80903"/>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80902"/>
                                        </p:tgtEl>
                                        <p:attrNameLst>
                                          <p:attrName>style.visibility</p:attrName>
                                        </p:attrNameLst>
                                      </p:cBhvr>
                                      <p:to>
                                        <p:strVal val="visible"/>
                                      </p:to>
                                    </p:set>
                                    <p:anim calcmode="lin" valueType="num">
                                      <p:cBhvr additive="base">
                                        <p:cTn id="30" dur="500" fill="hold"/>
                                        <p:tgtEl>
                                          <p:spTgt spid="80902"/>
                                        </p:tgtEl>
                                        <p:attrNameLst>
                                          <p:attrName>ppt_x</p:attrName>
                                        </p:attrNameLst>
                                      </p:cBhvr>
                                      <p:tavLst>
                                        <p:tav tm="0">
                                          <p:val>
                                            <p:strVal val="0-#ppt_w/2"/>
                                          </p:val>
                                        </p:tav>
                                        <p:tav tm="100000">
                                          <p:val>
                                            <p:strVal val="#ppt_x"/>
                                          </p:val>
                                        </p:tav>
                                      </p:tavLst>
                                    </p:anim>
                                    <p:anim calcmode="lin" valueType="num">
                                      <p:cBhvr additive="base">
                                        <p:cTn id="31" dur="500" fill="hold"/>
                                        <p:tgtEl>
                                          <p:spTgt spid="80902"/>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80901"/>
                                        </p:tgtEl>
                                        <p:attrNameLst>
                                          <p:attrName>style.visibility</p:attrName>
                                        </p:attrNameLst>
                                      </p:cBhvr>
                                      <p:to>
                                        <p:strVal val="visible"/>
                                      </p:to>
                                    </p:set>
                                    <p:anim calcmode="lin" valueType="num">
                                      <p:cBhvr additive="base">
                                        <p:cTn id="36" dur="500" fill="hold"/>
                                        <p:tgtEl>
                                          <p:spTgt spid="80901"/>
                                        </p:tgtEl>
                                        <p:attrNameLst>
                                          <p:attrName>ppt_x</p:attrName>
                                        </p:attrNameLst>
                                      </p:cBhvr>
                                      <p:tavLst>
                                        <p:tav tm="0">
                                          <p:val>
                                            <p:strVal val="0-#ppt_w/2"/>
                                          </p:val>
                                        </p:tav>
                                        <p:tav tm="100000">
                                          <p:val>
                                            <p:strVal val="#ppt_x"/>
                                          </p:val>
                                        </p:tav>
                                      </p:tavLst>
                                    </p:anim>
                                    <p:anim calcmode="lin" valueType="num">
                                      <p:cBhvr additive="base">
                                        <p:cTn id="37" dur="500" fill="hold"/>
                                        <p:tgtEl>
                                          <p:spTgt spid="80901"/>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80904"/>
                                        </p:tgtEl>
                                        <p:attrNameLst>
                                          <p:attrName>style.visibility</p:attrName>
                                        </p:attrNameLst>
                                      </p:cBhvr>
                                      <p:to>
                                        <p:strVal val="visible"/>
                                      </p:to>
                                    </p:set>
                                    <p:anim calcmode="lin" valueType="num">
                                      <p:cBhvr additive="base">
                                        <p:cTn id="42" dur="500" fill="hold"/>
                                        <p:tgtEl>
                                          <p:spTgt spid="80904"/>
                                        </p:tgtEl>
                                        <p:attrNameLst>
                                          <p:attrName>ppt_x</p:attrName>
                                        </p:attrNameLst>
                                      </p:cBhvr>
                                      <p:tavLst>
                                        <p:tav tm="0">
                                          <p:val>
                                            <p:strVal val="0-#ppt_w/2"/>
                                          </p:val>
                                        </p:tav>
                                        <p:tav tm="100000">
                                          <p:val>
                                            <p:strVal val="#ppt_x"/>
                                          </p:val>
                                        </p:tav>
                                      </p:tavLst>
                                    </p:anim>
                                    <p:anim calcmode="lin" valueType="num">
                                      <p:cBhvr additive="base">
                                        <p:cTn id="43" dur="500" fill="hold"/>
                                        <p:tgtEl>
                                          <p:spTgt spid="809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nimBg="1" autoUpdateAnimBg="0"/>
      <p:bldP spid="80899" grpId="0" build="p" autoUpdateAnimBg="0"/>
      <p:bldP spid="80900" grpId="0" animBg="1" autoUpdateAnimBg="0"/>
      <p:bldP spid="80901" grpId="0" animBg="1" autoUpdateAnimBg="0"/>
      <p:bldP spid="80902" grpId="0" animBg="1" autoUpdateAnimBg="0"/>
      <p:bldP spid="80903" grpId="0" animBg="1" autoUpdateAnimBg="0"/>
      <p:bldP spid="80904" grpId="0" animBg="1"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0" y="0"/>
            <a:ext cx="9144000" cy="927100"/>
          </a:xfrm>
          <a:solidFill>
            <a:schemeClr val="bg1">
              <a:lumMod val="95000"/>
            </a:schemeClr>
          </a:solidFill>
          <a:ln>
            <a:solidFill>
              <a:srgbClr val="FF0000"/>
            </a:solidFill>
          </a:ln>
        </p:spPr>
        <p:txBody>
          <a:bodyPr/>
          <a:lstStyle/>
          <a:p>
            <a:pPr rtl="1">
              <a:defRPr/>
            </a:pPr>
            <a:r>
              <a:rPr lang="ar-SA" altLang="en-US" sz="3200" b="1" dirty="0" smtClean="0"/>
              <a:t>انواع التخطيط</a:t>
            </a:r>
            <a:endParaRPr lang="en-US" altLang="en-US" sz="3200" b="1" dirty="0" smtClean="0"/>
          </a:p>
        </p:txBody>
      </p:sp>
      <p:sp>
        <p:nvSpPr>
          <p:cNvPr id="32772" name="Rectangle 4"/>
          <p:cNvSpPr>
            <a:spLocks noGrp="1" noChangeArrowheads="1"/>
          </p:cNvSpPr>
          <p:nvPr>
            <p:ph idx="1"/>
          </p:nvPr>
        </p:nvSpPr>
        <p:spPr>
          <a:xfrm>
            <a:off x="457200" y="1223963"/>
            <a:ext cx="8435975" cy="6092825"/>
          </a:xfrm>
        </p:spPr>
        <p:txBody>
          <a:bodyPr/>
          <a:lstStyle/>
          <a:p>
            <a:pPr algn="r" rtl="1" eaLnBrk="1" hangingPunct="1">
              <a:buFontTx/>
              <a:buNone/>
            </a:pPr>
            <a:r>
              <a:rPr lang="ar-SA" altLang="en-US" sz="2800" b="1" dirty="0" smtClean="0">
                <a:solidFill>
                  <a:srgbClr val="C00000"/>
                </a:solidFill>
              </a:rPr>
              <a:t>أولاً: التخطيط الاستراتيجي</a:t>
            </a:r>
            <a:r>
              <a:rPr lang="ar-SA" altLang="en-US" sz="2400" dirty="0" smtClean="0">
                <a:solidFill>
                  <a:srgbClr val="C00000"/>
                </a:solidFill>
              </a:rPr>
              <a:t>: </a:t>
            </a:r>
            <a:r>
              <a:rPr lang="ar-SA" altLang="en-US" sz="2400" dirty="0" smtClean="0"/>
              <a:t>حيث يتم تحديد الأهداف الكلية، ويتم تحليل  التغيرات في البيئة الخارجية، ويكون دائماً طويل الأجل، ومن أهم الاستراتيجيات المتبعة في هذا المجال ما يلي:</a:t>
            </a:r>
          </a:p>
          <a:p>
            <a:pPr algn="r" rtl="1" eaLnBrk="1" hangingPunct="1">
              <a:buFontTx/>
              <a:buNone/>
            </a:pPr>
            <a:r>
              <a:rPr lang="ar-SA" altLang="en-US" sz="2400" dirty="0" smtClean="0"/>
              <a:t>1- </a:t>
            </a:r>
            <a:r>
              <a:rPr lang="ar-SA" altLang="en-US" sz="2400" b="1" u="sng" dirty="0" smtClean="0"/>
              <a:t>استراتيجية التركيز</a:t>
            </a:r>
            <a:r>
              <a:rPr lang="ar-SA" altLang="en-US" sz="2400" dirty="0" smtClean="0"/>
              <a:t>: يتم اعتمادها في حال وجود السرعة في تحقيق الهدف، وكذلك في حال أن الجماهير المستهدفة منتشرة في مناطق شاسعة بحيث يكون من الصعب الوصول إليها من خلال وسيلة واحدة، </a:t>
            </a:r>
            <a:r>
              <a:rPr lang="ar-SA" altLang="en-US" sz="2400" b="1" dirty="0" smtClean="0"/>
              <a:t>لذا يتم التركيز على استخدام جميع وسائل الاتصال.      مثال الاذاعة - التلفزيون</a:t>
            </a:r>
          </a:p>
          <a:p>
            <a:pPr algn="r" rtl="1" eaLnBrk="1" hangingPunct="1">
              <a:buFontTx/>
              <a:buNone/>
            </a:pPr>
            <a:r>
              <a:rPr lang="ar-SA" altLang="en-US" sz="2400" dirty="0" smtClean="0"/>
              <a:t>2- </a:t>
            </a:r>
            <a:r>
              <a:rPr lang="ar-SA" altLang="en-US" sz="2400" b="1" u="sng" dirty="0" smtClean="0"/>
              <a:t>استراتيجية عدم المجابهة</a:t>
            </a:r>
            <a:r>
              <a:rPr lang="ar-SA" altLang="en-US" sz="2400" b="1" dirty="0" smtClean="0"/>
              <a:t>: </a:t>
            </a:r>
            <a:r>
              <a:rPr lang="ar-SA" altLang="en-US" sz="2400" dirty="0" smtClean="0"/>
              <a:t>وتستخدم في حال تعرض المؤسسة إلى حملات تشويش معرضة من قبل المنافسين فيكون الرد ايجابي وبطريقٍ غير مباشر وعلى سبيل المثال: يكتفي</a:t>
            </a:r>
            <a:r>
              <a:rPr lang="ar-SA" altLang="en-US" sz="2400" b="1" dirty="0" smtClean="0"/>
              <a:t> بنشر خبر صحفي </a:t>
            </a:r>
            <a:r>
              <a:rPr lang="ar-SA" altLang="en-US" sz="2400" dirty="0" smtClean="0"/>
              <a:t>عن انجازات المؤسسة (بالأرقام والصور) لنفي أي شائعات (رد غير مباشر). </a:t>
            </a:r>
            <a:r>
              <a:rPr lang="ar-SA" altLang="en-US" sz="2400" b="1" dirty="0" smtClean="0"/>
              <a:t>او تنظيم ندوة او مؤتمر صحفي    </a:t>
            </a:r>
            <a:r>
              <a:rPr lang="ar-SA" altLang="en-US" sz="2400" dirty="0" smtClean="0"/>
              <a:t>حول انجازات المؤسسة وتغطيتها اعلاميا .</a:t>
            </a:r>
          </a:p>
          <a:p>
            <a:pPr algn="r" rtl="1" eaLnBrk="1" hangingPunct="1">
              <a:buFontTx/>
              <a:buNone/>
            </a:pPr>
            <a:r>
              <a:rPr lang="ar-SA" altLang="en-US" sz="2400" dirty="0" smtClean="0"/>
              <a:t>.</a:t>
            </a:r>
          </a:p>
        </p:txBody>
      </p:sp>
      <p:sp>
        <p:nvSpPr>
          <p:cNvPr id="13005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84BEDCDF-2C2C-423E-A453-C580767D24E1}" type="slidenum">
              <a:rPr lang="ar-SA" altLang="en-US" sz="1400" smtClean="0"/>
              <a:pPr eaLnBrk="1" hangingPunct="1">
                <a:spcBef>
                  <a:spcPct val="0"/>
                </a:spcBef>
                <a:buFontTx/>
                <a:buNone/>
              </a:pPr>
              <a:t>76</a:t>
            </a:fld>
            <a:endParaRPr lang="en-US" altLang="en-US" sz="140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5805264"/>
            <a:ext cx="864096"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7039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box(in)">
                                      <p:cBhvr>
                                        <p:cTn id="7" dur="500"/>
                                        <p:tgtEl>
                                          <p:spTgt spid="32771"/>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32772">
                                            <p:txEl>
                                              <p:pRg st="0" end="0"/>
                                            </p:txEl>
                                          </p:spTgt>
                                        </p:tgtEl>
                                        <p:attrNameLst>
                                          <p:attrName>style.visibility</p:attrName>
                                        </p:attrNameLst>
                                      </p:cBhvr>
                                      <p:to>
                                        <p:strVal val="visible"/>
                                      </p:to>
                                    </p:set>
                                    <p:animEffect transition="in" filter="diamond(in)">
                                      <p:cBhvr>
                                        <p:cTn id="11" dur="2000"/>
                                        <p:tgtEl>
                                          <p:spTgt spid="32772">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2772">
                                            <p:txEl>
                                              <p:pRg st="1" end="1"/>
                                            </p:txEl>
                                          </p:spTgt>
                                        </p:tgtEl>
                                        <p:attrNameLst>
                                          <p:attrName>style.visibility</p:attrName>
                                        </p:attrNameLst>
                                      </p:cBhvr>
                                      <p:to>
                                        <p:strVal val="visible"/>
                                      </p:to>
                                    </p:set>
                                    <p:animEffect transition="in" filter="diamond(in)">
                                      <p:cBhvr>
                                        <p:cTn id="16" dur="2000"/>
                                        <p:tgtEl>
                                          <p:spTgt spid="32772">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2772">
                                            <p:txEl>
                                              <p:pRg st="2" end="2"/>
                                            </p:txEl>
                                          </p:spTgt>
                                        </p:tgtEl>
                                        <p:attrNameLst>
                                          <p:attrName>style.visibility</p:attrName>
                                        </p:attrNameLst>
                                      </p:cBhvr>
                                      <p:to>
                                        <p:strVal val="visible"/>
                                      </p:to>
                                    </p:set>
                                    <p:animEffect transition="in" filter="diamond(in)">
                                      <p:cBhvr>
                                        <p:cTn id="21" dur="2000"/>
                                        <p:tgtEl>
                                          <p:spTgt spid="32772">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32772">
                                            <p:txEl>
                                              <p:pRg st="3" end="3"/>
                                            </p:txEl>
                                          </p:spTgt>
                                        </p:tgtEl>
                                        <p:attrNameLst>
                                          <p:attrName>style.visibility</p:attrName>
                                        </p:attrNameLst>
                                      </p:cBhvr>
                                      <p:to>
                                        <p:strVal val="visible"/>
                                      </p:to>
                                    </p:set>
                                    <p:animEffect transition="in" filter="diamond(in)">
                                      <p:cBhvr>
                                        <p:cTn id="26" dur="2000"/>
                                        <p:tgtEl>
                                          <p:spTgt spid="327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p:bldP spid="32772"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title"/>
          </p:nvPr>
        </p:nvSpPr>
        <p:spPr>
          <a:xfrm>
            <a:off x="3175" y="-26988"/>
            <a:ext cx="9140825" cy="927101"/>
          </a:xfrm>
          <a:solidFill>
            <a:schemeClr val="bg1">
              <a:lumMod val="85000"/>
            </a:schemeClr>
          </a:solidFill>
          <a:ln>
            <a:solidFill>
              <a:srgbClr val="C00000"/>
            </a:solidFill>
          </a:ln>
        </p:spPr>
        <p:txBody>
          <a:bodyPr>
            <a:normAutofit/>
          </a:bodyPr>
          <a:lstStyle/>
          <a:p>
            <a:pPr>
              <a:defRPr/>
            </a:pPr>
            <a:r>
              <a:rPr lang="ar-SA" altLang="en-US" sz="2800" b="1" dirty="0"/>
              <a:t>انواع التخطيط</a:t>
            </a:r>
            <a:endParaRPr lang="en-US" altLang="en-US" sz="2800" b="1" dirty="0" smtClean="0">
              <a:solidFill>
                <a:srgbClr val="C00000"/>
              </a:solidFill>
            </a:endParaRPr>
          </a:p>
        </p:txBody>
      </p:sp>
      <p:sp>
        <p:nvSpPr>
          <p:cNvPr id="33796" name="Rectangle 4"/>
          <p:cNvSpPr>
            <a:spLocks noGrp="1" noChangeArrowheads="1"/>
          </p:cNvSpPr>
          <p:nvPr>
            <p:ph idx="1"/>
          </p:nvPr>
        </p:nvSpPr>
        <p:spPr>
          <a:xfrm>
            <a:off x="457200" y="1412875"/>
            <a:ext cx="8229600" cy="4868863"/>
          </a:xfrm>
        </p:spPr>
        <p:txBody>
          <a:bodyPr/>
          <a:lstStyle/>
          <a:p>
            <a:pPr algn="r" rtl="1" eaLnBrk="1" hangingPunct="1">
              <a:buFontTx/>
              <a:buNone/>
            </a:pPr>
            <a:r>
              <a:rPr lang="ar-SA" altLang="en-US" sz="2400" dirty="0" smtClean="0"/>
              <a:t>3- </a:t>
            </a:r>
            <a:r>
              <a:rPr lang="ar-SA" altLang="en-US" sz="2400" b="1" u="sng" dirty="0" smtClean="0"/>
              <a:t>استراتيجية المشاركة</a:t>
            </a:r>
            <a:r>
              <a:rPr lang="ar-SA" altLang="en-US" sz="2400" u="sng" dirty="0" smtClean="0"/>
              <a:t>: </a:t>
            </a:r>
            <a:r>
              <a:rPr lang="ar-SA" altLang="en-US" sz="2400" dirty="0" smtClean="0"/>
              <a:t>حيث يسمح  للجمهور المستهدف    التعبير عن آرائه ومقترحاته من خلال تنظيم ندوات ، /أو كتابة المقالات  .</a:t>
            </a:r>
          </a:p>
          <a:p>
            <a:pPr algn="r" rtl="1" eaLnBrk="1" hangingPunct="1">
              <a:buFontTx/>
              <a:buNone/>
            </a:pPr>
            <a:endParaRPr lang="ar-SA" altLang="en-US" sz="2400" dirty="0" smtClean="0"/>
          </a:p>
          <a:p>
            <a:pPr algn="r" rtl="1" eaLnBrk="1" hangingPunct="1">
              <a:buFontTx/>
              <a:buNone/>
            </a:pPr>
            <a:r>
              <a:rPr lang="ar-SA" altLang="en-US" sz="2400" dirty="0" smtClean="0"/>
              <a:t>4- </a:t>
            </a:r>
            <a:r>
              <a:rPr lang="ar-SA" altLang="en-US" sz="2400" b="1" u="sng" dirty="0" smtClean="0"/>
              <a:t>استراتيجية الاقتران: </a:t>
            </a:r>
            <a:r>
              <a:rPr lang="ar-SA" altLang="en-US" sz="2400" dirty="0" smtClean="0"/>
              <a:t>هذه الاستراتيجية تطبق في حال رغبة المؤسسة بأن يقترن اسمها بموضوع معين أو شخصية بارزة مثلاً، تعاون المؤسسة مع مؤسسة مشهورة وكبيرة في رعاية مؤتمر أو نشاط كبير.</a:t>
            </a:r>
          </a:p>
          <a:p>
            <a:pPr algn="r" rtl="1" eaLnBrk="1" hangingPunct="1">
              <a:buFontTx/>
              <a:buNone/>
            </a:pPr>
            <a:endParaRPr lang="ar-SA" altLang="en-US" dirty="0" smtClean="0"/>
          </a:p>
          <a:p>
            <a:pPr algn="r" rtl="1" eaLnBrk="1" hangingPunct="1">
              <a:buFontTx/>
              <a:buNone/>
            </a:pPr>
            <a:r>
              <a:rPr lang="ar-SA" altLang="en-US" sz="2800" b="1" dirty="0" smtClean="0">
                <a:solidFill>
                  <a:srgbClr val="C00000"/>
                </a:solidFill>
              </a:rPr>
              <a:t>ثانياً: التخطيط التشغيلي</a:t>
            </a:r>
            <a:r>
              <a:rPr lang="ar-SA" altLang="en-US" sz="2000" b="1" dirty="0" smtClean="0">
                <a:solidFill>
                  <a:srgbClr val="C00000"/>
                </a:solidFill>
              </a:rPr>
              <a:t>: </a:t>
            </a:r>
            <a:r>
              <a:rPr lang="ar-SA" altLang="en-US" sz="2400" dirty="0" smtClean="0"/>
              <a:t>اعداد خطة العمل </a:t>
            </a:r>
            <a:r>
              <a:rPr lang="en-US" altLang="en-US" sz="2400" dirty="0" smtClean="0"/>
              <a:t>Action Plan</a:t>
            </a:r>
            <a:r>
              <a:rPr lang="ar-SA" altLang="en-US" sz="2400" dirty="0" smtClean="0"/>
              <a:t> مع مراعاة الفترة الزمنية للتنفيذ ووسائل التنفيذ.</a:t>
            </a:r>
          </a:p>
          <a:p>
            <a:pPr algn="r" rtl="1" eaLnBrk="1" hangingPunct="1">
              <a:buFontTx/>
              <a:buNone/>
            </a:pPr>
            <a:endParaRPr lang="ar-SA" altLang="en-US" sz="2400" dirty="0" smtClean="0"/>
          </a:p>
        </p:txBody>
      </p:sp>
      <p:sp>
        <p:nvSpPr>
          <p:cNvPr id="13107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9A14CF3C-DBBE-4B0A-BBE8-ACB2BEE50E9D}" type="slidenum">
              <a:rPr lang="ar-SA" altLang="en-US" sz="1400" smtClean="0"/>
              <a:pPr eaLnBrk="1" hangingPunct="1">
                <a:spcBef>
                  <a:spcPct val="0"/>
                </a:spcBef>
                <a:buFontTx/>
                <a:buNone/>
              </a:pPr>
              <a:t>77</a:t>
            </a:fld>
            <a:endParaRPr lang="en-US" altLang="en-US" sz="140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5373216"/>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830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3795"/>
                                        </p:tgtEl>
                                        <p:attrNameLst>
                                          <p:attrName>style.visibility</p:attrName>
                                        </p:attrNameLst>
                                      </p:cBhvr>
                                      <p:to>
                                        <p:strVal val="visible"/>
                                      </p:to>
                                    </p:set>
                                    <p:animEffect transition="in" filter="box(in)">
                                      <p:cBhvr>
                                        <p:cTn id="7" dur="500"/>
                                        <p:tgtEl>
                                          <p:spTgt spid="33795"/>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33796">
                                            <p:txEl>
                                              <p:pRg st="0" end="0"/>
                                            </p:txEl>
                                          </p:spTgt>
                                        </p:tgtEl>
                                        <p:attrNameLst>
                                          <p:attrName>style.visibility</p:attrName>
                                        </p:attrNameLst>
                                      </p:cBhvr>
                                      <p:to>
                                        <p:strVal val="visible"/>
                                      </p:to>
                                    </p:set>
                                    <p:animEffect transition="in" filter="diamond(in)">
                                      <p:cBhvr>
                                        <p:cTn id="11" dur="2000"/>
                                        <p:tgtEl>
                                          <p:spTgt spid="33796">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3796">
                                            <p:txEl>
                                              <p:pRg st="2" end="2"/>
                                            </p:txEl>
                                          </p:spTgt>
                                        </p:tgtEl>
                                        <p:attrNameLst>
                                          <p:attrName>style.visibility</p:attrName>
                                        </p:attrNameLst>
                                      </p:cBhvr>
                                      <p:to>
                                        <p:strVal val="visible"/>
                                      </p:to>
                                    </p:set>
                                    <p:animEffect transition="in" filter="diamond(in)">
                                      <p:cBhvr>
                                        <p:cTn id="16" dur="2000"/>
                                        <p:tgtEl>
                                          <p:spTgt spid="33796">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3796">
                                            <p:txEl>
                                              <p:pRg st="4" end="4"/>
                                            </p:txEl>
                                          </p:spTgt>
                                        </p:tgtEl>
                                        <p:attrNameLst>
                                          <p:attrName>style.visibility</p:attrName>
                                        </p:attrNameLst>
                                      </p:cBhvr>
                                      <p:to>
                                        <p:strVal val="visible"/>
                                      </p:to>
                                    </p:set>
                                    <p:animEffect transition="in" filter="diamond(in)">
                                      <p:cBhvr>
                                        <p:cTn id="21" dur="2000"/>
                                        <p:tgtEl>
                                          <p:spTgt spid="3379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p:bldP spid="33796"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pPr rtl="1"/>
            <a:r>
              <a:rPr lang="ar-SA" sz="3200" b="1" dirty="0" smtClean="0"/>
              <a:t/>
            </a:r>
            <a:br>
              <a:rPr lang="ar-SA" sz="3200" b="1" dirty="0" smtClean="0"/>
            </a:br>
            <a:r>
              <a:rPr lang="ar-SA" sz="3200" b="1" dirty="0" smtClean="0"/>
              <a:t>عناصر </a:t>
            </a:r>
            <a:r>
              <a:rPr lang="ar-SA" sz="3200" b="1" dirty="0"/>
              <a:t>النظام </a:t>
            </a:r>
            <a:r>
              <a:rPr lang="ar-SA" sz="3200" b="1" dirty="0" smtClean="0"/>
              <a:t>الإعلام</a:t>
            </a:r>
            <a:r>
              <a:rPr lang="en-GB" sz="3200" dirty="0"/>
              <a:t/>
            </a:r>
            <a:br>
              <a:rPr lang="en-GB" sz="3200" dirty="0"/>
            </a:br>
            <a:endParaRPr lang="en-GB" sz="3200" dirty="0"/>
          </a:p>
        </p:txBody>
      </p:sp>
      <p:sp>
        <p:nvSpPr>
          <p:cNvPr id="3" name="Content Placeholder 2"/>
          <p:cNvSpPr>
            <a:spLocks noGrp="1"/>
          </p:cNvSpPr>
          <p:nvPr>
            <p:ph idx="1"/>
          </p:nvPr>
        </p:nvSpPr>
        <p:spPr>
          <a:xfrm>
            <a:off x="251520" y="1340768"/>
            <a:ext cx="8445624" cy="4525963"/>
          </a:xfrm>
        </p:spPr>
        <p:txBody>
          <a:bodyPr>
            <a:noAutofit/>
          </a:bodyPr>
          <a:lstStyle/>
          <a:p>
            <a:pPr marL="0" indent="0" algn="r" rtl="1">
              <a:buNone/>
            </a:pPr>
            <a:r>
              <a:rPr lang="en-GB" sz="2400" b="1" dirty="0"/>
              <a:t/>
            </a:r>
            <a:br>
              <a:rPr lang="en-GB" sz="2400" b="1" dirty="0"/>
            </a:br>
            <a:r>
              <a:rPr lang="ar-SA" sz="2400" b="1" dirty="0" smtClean="0"/>
              <a:t> 1- الجمهورالمستهدف: </a:t>
            </a:r>
            <a:r>
              <a:rPr lang="ar-SA" sz="2400" dirty="0"/>
              <a:t>عدد الذين يشاهدون الشاشة أو يقرأون </a:t>
            </a:r>
            <a:r>
              <a:rPr lang="ar-SA" sz="2400" dirty="0" smtClean="0"/>
              <a:t>الصحف المطبوعة والاكترونية  </a:t>
            </a:r>
            <a:r>
              <a:rPr lang="ar-SA" sz="2400" dirty="0"/>
              <a:t>ومن مهام المخطط الإعلامي أن يبحث عن الإجابة للأسئلة التالية</a:t>
            </a:r>
            <a:r>
              <a:rPr lang="en-GB" sz="2400" dirty="0" smtClean="0"/>
              <a:t>:</a:t>
            </a:r>
            <a:endParaRPr lang="ar-SA" sz="2400" dirty="0" smtClean="0"/>
          </a:p>
          <a:p>
            <a:pPr marL="0" indent="0" algn="r" rtl="1">
              <a:buNone/>
            </a:pPr>
            <a:endParaRPr lang="ar-SA" sz="2400" dirty="0" smtClean="0"/>
          </a:p>
          <a:p>
            <a:pPr algn="r" rtl="1">
              <a:buFont typeface="Wingdings" panose="05000000000000000000" pitchFamily="2" charset="2"/>
              <a:buChar char="ü"/>
            </a:pPr>
            <a:r>
              <a:rPr lang="en-GB" sz="2400" dirty="0" smtClean="0"/>
              <a:t>- </a:t>
            </a:r>
            <a:r>
              <a:rPr lang="ar-SA" sz="2400" dirty="0"/>
              <a:t>ماهي تصورات الجمهور عن القائم بالاتصال الإعلامي</a:t>
            </a:r>
            <a:r>
              <a:rPr lang="ar-SA" sz="2400" dirty="0" smtClean="0"/>
              <a:t>؟</a:t>
            </a:r>
          </a:p>
          <a:p>
            <a:pPr algn="r" rtl="1">
              <a:buFont typeface="Wingdings" panose="05000000000000000000" pitchFamily="2" charset="2"/>
              <a:buChar char="ü"/>
            </a:pPr>
            <a:r>
              <a:rPr lang="en-GB" sz="2400" dirty="0" smtClean="0"/>
              <a:t>- </a:t>
            </a:r>
            <a:r>
              <a:rPr lang="ar-SA" sz="2400" dirty="0"/>
              <a:t>كيف يتفاعل الجمهور مع مضمون الرسالة الإعلامية</a:t>
            </a:r>
            <a:r>
              <a:rPr lang="ar-SA" sz="2400" dirty="0" smtClean="0"/>
              <a:t>؟</a:t>
            </a:r>
          </a:p>
          <a:p>
            <a:pPr algn="r" rtl="1">
              <a:buFont typeface="Wingdings" panose="05000000000000000000" pitchFamily="2" charset="2"/>
              <a:buChar char="ü"/>
            </a:pPr>
            <a:r>
              <a:rPr lang="en-GB" sz="2400" dirty="0" smtClean="0"/>
              <a:t>- </a:t>
            </a:r>
            <a:r>
              <a:rPr lang="ar-SA" sz="2400" dirty="0"/>
              <a:t>ماهي المعوقات التي تحول بين الرسالة و الجمهور</a:t>
            </a:r>
            <a:r>
              <a:rPr lang="ar-SA" sz="2400" dirty="0" smtClean="0"/>
              <a:t>؟</a:t>
            </a:r>
          </a:p>
          <a:p>
            <a:pPr algn="r" rtl="1">
              <a:buFont typeface="Wingdings" panose="05000000000000000000" pitchFamily="2" charset="2"/>
              <a:buChar char="ü"/>
            </a:pPr>
            <a:r>
              <a:rPr lang="en-GB" sz="2400" dirty="0" smtClean="0"/>
              <a:t>- </a:t>
            </a:r>
            <a:r>
              <a:rPr lang="ar-SA" sz="2400" dirty="0"/>
              <a:t>ماهي المضامين التي ينتقيها الجمهور من بين تلك المضامين التي يختارها القائم بالاتصال الإعلامي</a:t>
            </a:r>
            <a:r>
              <a:rPr lang="ar-SA" sz="2400" dirty="0" smtClean="0"/>
              <a:t>؟</a:t>
            </a:r>
          </a:p>
          <a:p>
            <a:pPr algn="r" rtl="1">
              <a:buFont typeface="Wingdings" panose="05000000000000000000" pitchFamily="2" charset="2"/>
              <a:buChar char="ü"/>
            </a:pPr>
            <a:r>
              <a:rPr lang="en-GB" sz="2400" dirty="0" smtClean="0"/>
              <a:t>- </a:t>
            </a:r>
            <a:r>
              <a:rPr lang="ar-SA" sz="2400" dirty="0"/>
              <a:t>يجب على المخطط أن يقوم بدراسة الجمهور دراسة ميدانية للوقوف على طريقة تفكيره وأنماطه وبنائه الثقافي وتركيبه الطبقي مع تحديد أساليب حياته اليومية</a:t>
            </a:r>
            <a:r>
              <a:rPr lang="en-GB" sz="2400" dirty="0"/>
              <a:t>.</a:t>
            </a:r>
            <a:br>
              <a:rPr lang="en-GB" sz="2400" dirty="0"/>
            </a:b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123597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600" b="1" dirty="0"/>
              <a:t/>
            </a:r>
            <a:br>
              <a:rPr lang="ar-SA" sz="3600" b="1" dirty="0"/>
            </a:br>
            <a:r>
              <a:rPr lang="ar-SA" sz="3600" b="1" dirty="0"/>
              <a:t>عناصر النظام </a:t>
            </a:r>
            <a:r>
              <a:rPr lang="ar-SA" sz="3600" b="1" dirty="0" smtClean="0"/>
              <a:t>الإعلام</a:t>
            </a:r>
            <a:r>
              <a:rPr lang="en-GB" sz="3600" dirty="0"/>
              <a:t/>
            </a:r>
            <a:br>
              <a:rPr lang="en-GB" sz="3600" dirty="0"/>
            </a:br>
            <a:endParaRPr lang="en-GB" sz="3600" dirty="0"/>
          </a:p>
        </p:txBody>
      </p:sp>
      <p:sp>
        <p:nvSpPr>
          <p:cNvPr id="3" name="Content Placeholder 2"/>
          <p:cNvSpPr>
            <a:spLocks noGrp="1"/>
          </p:cNvSpPr>
          <p:nvPr>
            <p:ph idx="1"/>
          </p:nvPr>
        </p:nvSpPr>
        <p:spPr/>
        <p:txBody>
          <a:bodyPr>
            <a:normAutofit fontScale="92500" lnSpcReduction="10000"/>
          </a:bodyPr>
          <a:lstStyle/>
          <a:p>
            <a:pPr marL="0" indent="0" algn="r" rtl="1">
              <a:buNone/>
            </a:pPr>
            <a:r>
              <a:rPr lang="ar-SA" sz="2400" b="1" dirty="0" smtClean="0"/>
              <a:t>2- الرسائل ا لاعلامية   : </a:t>
            </a:r>
            <a:r>
              <a:rPr lang="ar-SA" sz="2400" b="1" dirty="0"/>
              <a:t>المضامين والأهداف؛</a:t>
            </a:r>
            <a:r>
              <a:rPr lang="en-GB" sz="2800" dirty="0"/>
              <a:t/>
            </a:r>
            <a:br>
              <a:rPr lang="en-GB" sz="2800" dirty="0"/>
            </a:br>
            <a:r>
              <a:rPr lang="ar-SA" sz="2400" dirty="0" smtClean="0"/>
              <a:t>مضامين </a:t>
            </a:r>
            <a:r>
              <a:rPr lang="ar-SA" sz="2400" dirty="0"/>
              <a:t>وسائل الاتصال هي انعكاس للواقع </a:t>
            </a:r>
            <a:r>
              <a:rPr lang="ar-SA" sz="2400" dirty="0" smtClean="0"/>
              <a:t>ومن </a:t>
            </a:r>
            <a:r>
              <a:rPr lang="ar-SA" sz="2400" dirty="0"/>
              <a:t>ث</a:t>
            </a:r>
            <a:r>
              <a:rPr lang="ar-SA" sz="2400" dirty="0" smtClean="0"/>
              <a:t>م </a:t>
            </a:r>
            <a:r>
              <a:rPr lang="ar-SA" sz="2400" dirty="0"/>
              <a:t>يأتي التساؤل عن مدى تطابق المضامين التي تنقلها الرسائل مع الواقع الاجتماعي</a:t>
            </a:r>
            <a:r>
              <a:rPr lang="en-GB" sz="2400" dirty="0" smtClean="0"/>
              <a:t>.</a:t>
            </a:r>
            <a:endParaRPr lang="ar-SA" sz="2400" dirty="0" smtClean="0"/>
          </a:p>
          <a:p>
            <a:pPr marL="0" indent="0" algn="r" rtl="1">
              <a:buNone/>
            </a:pPr>
            <a:r>
              <a:rPr lang="en-GB" sz="2800" dirty="0"/>
              <a:t/>
            </a:r>
            <a:br>
              <a:rPr lang="en-GB" sz="2800" dirty="0"/>
            </a:br>
            <a:r>
              <a:rPr lang="ar-SA" sz="2800" dirty="0" smtClean="0"/>
              <a:t>3-</a:t>
            </a:r>
            <a:r>
              <a:rPr lang="en-GB" sz="2800" dirty="0" smtClean="0"/>
              <a:t> </a:t>
            </a:r>
            <a:r>
              <a:rPr lang="ar-SA" sz="2400" dirty="0"/>
              <a:t>و</a:t>
            </a:r>
            <a:r>
              <a:rPr lang="ar-SA" sz="2400" b="1" dirty="0"/>
              <a:t>سائل </a:t>
            </a:r>
            <a:r>
              <a:rPr lang="ar-SA" sz="2400" b="1" dirty="0" smtClean="0"/>
              <a:t>الإعلام :</a:t>
            </a:r>
          </a:p>
          <a:p>
            <a:pPr algn="r" rtl="1">
              <a:buFont typeface="Wingdings" panose="05000000000000000000" pitchFamily="2" charset="2"/>
              <a:buChar char="§"/>
            </a:pPr>
            <a:r>
              <a:rPr lang="ar-SA" sz="2400" dirty="0" smtClean="0"/>
              <a:t>الاعلام غير المباشر </a:t>
            </a:r>
            <a:r>
              <a:rPr lang="ar-SA" sz="2400" dirty="0"/>
              <a:t>وهي ثلاثة أنواع: المقروء والمسموع </a:t>
            </a:r>
            <a:r>
              <a:rPr lang="ar-SA" sz="2400" dirty="0" smtClean="0"/>
              <a:t>والمرئي</a:t>
            </a:r>
          </a:p>
          <a:p>
            <a:pPr algn="r" rtl="1">
              <a:buFont typeface="Wingdings" panose="05000000000000000000" pitchFamily="2" charset="2"/>
              <a:buChar char="§"/>
            </a:pPr>
            <a:r>
              <a:rPr lang="ar-SA" sz="2400" dirty="0"/>
              <a:t>الاعلام </a:t>
            </a:r>
            <a:r>
              <a:rPr lang="ar-SA" sz="2400" dirty="0" smtClean="0"/>
              <a:t>المباشر: الندوات والمؤتمرات </a:t>
            </a:r>
          </a:p>
          <a:p>
            <a:pPr marL="0" indent="0" algn="r" rtl="1">
              <a:buNone/>
            </a:pPr>
            <a:r>
              <a:rPr lang="en-GB" sz="2400" dirty="0"/>
              <a:t/>
            </a:r>
            <a:br>
              <a:rPr lang="en-GB" sz="2400" dirty="0"/>
            </a:br>
            <a:r>
              <a:rPr lang="ar-SA" sz="2400" dirty="0" smtClean="0"/>
              <a:t>4- </a:t>
            </a:r>
            <a:r>
              <a:rPr lang="ar-SA" sz="2400" b="1" dirty="0" smtClean="0"/>
              <a:t>المخطط الاعلامي</a:t>
            </a:r>
            <a:r>
              <a:rPr lang="ar-SA" sz="2400" dirty="0" smtClean="0"/>
              <a:t>: </a:t>
            </a:r>
            <a:r>
              <a:rPr lang="ar-SA" sz="2400" dirty="0"/>
              <a:t>المخطط هو الذي يحدد طبيعة الرسائل وهو الذي يختارها وهو المسؤول عن </a:t>
            </a:r>
            <a:r>
              <a:rPr lang="ar-SA" sz="2400" dirty="0" smtClean="0"/>
              <a:t>تنفيذها.</a:t>
            </a:r>
          </a:p>
          <a:p>
            <a:pPr marL="0" indent="0" algn="r" rtl="1">
              <a:buNone/>
            </a:pPr>
            <a:endParaRPr lang="ar-SA" sz="2800" dirty="0"/>
          </a:p>
          <a:p>
            <a:pPr marL="0" indent="0" algn="r" rtl="1">
              <a:buNone/>
            </a:pPr>
            <a:r>
              <a:rPr lang="ar-SA" sz="2800" dirty="0"/>
              <a:t> </a:t>
            </a:r>
            <a:r>
              <a:rPr lang="ar-SA" sz="2800" dirty="0" smtClean="0"/>
              <a:t>  5-</a:t>
            </a:r>
            <a:r>
              <a:rPr lang="ar-SA" sz="2400" b="1" dirty="0" smtClean="0"/>
              <a:t>التغذية </a:t>
            </a:r>
            <a:r>
              <a:rPr lang="ar-SA" sz="2400" b="1" dirty="0"/>
              <a:t>العكسية</a:t>
            </a:r>
            <a:r>
              <a:rPr lang="en-GB" sz="2800" dirty="0"/>
              <a:t>.</a:t>
            </a:r>
          </a:p>
          <a:p>
            <a:pPr marL="0" indent="0" algn="r" rtl="1">
              <a:buNone/>
            </a:pP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8570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3008031"/>
              </p:ext>
            </p:extLst>
          </p:nvPr>
        </p:nvGraphicFramePr>
        <p:xfrm>
          <a:off x="250824" y="476672"/>
          <a:ext cx="7489527" cy="59511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243" name="Rectangle 4"/>
          <p:cNvSpPr>
            <a:spLocks noChangeArrowheads="1"/>
          </p:cNvSpPr>
          <p:nvPr/>
        </p:nvSpPr>
        <p:spPr bwMode="auto">
          <a:xfrm>
            <a:off x="6516216" y="188640"/>
            <a:ext cx="2411760" cy="10156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ar-SA" altLang="en-US" sz="2400" b="1" dirty="0" smtClean="0"/>
              <a:t>منهجية </a:t>
            </a:r>
          </a:p>
          <a:p>
            <a:pPr algn="ctr" eaLnBrk="1" hangingPunct="1">
              <a:spcBef>
                <a:spcPct val="0"/>
              </a:spcBef>
              <a:buFontTx/>
              <a:buNone/>
            </a:pPr>
            <a:r>
              <a:rPr lang="ar-SA" altLang="en-US" b="1" dirty="0" smtClean="0"/>
              <a:t>75</a:t>
            </a:r>
            <a:r>
              <a:rPr lang="ar-SA" altLang="en-US" sz="3600" b="1" dirty="0"/>
              <a:t>%</a:t>
            </a:r>
            <a:endParaRPr lang="en-US" altLang="en-US" sz="6000" b="1" dirty="0"/>
          </a:p>
        </p:txBody>
      </p:sp>
      <p:pic>
        <p:nvPicPr>
          <p:cNvPr id="10244" name="Picture 5" descr="مشاهدة الصورة بالحجم الكامل">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92500" y="3141340"/>
            <a:ext cx="13668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2" descr="C:\Users\Abu Yazan\Desktop\loges-adv\tamauz[1].g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825" y="5589588"/>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A81E373A-150E-4CF5-9783-66E64E0BFFB2}" type="slidenum">
              <a:rPr lang="ar-SA" altLang="en-US" sz="1400" smtClean="0"/>
              <a:pPr eaLnBrk="1" hangingPunct="1">
                <a:spcBef>
                  <a:spcPct val="0"/>
                </a:spcBef>
                <a:buFontTx/>
                <a:buNone/>
              </a:pPr>
              <a:t>8</a:t>
            </a:fld>
            <a:endParaRPr lang="en-US" altLang="en-US" sz="1400" dirty="0" smtClean="0"/>
          </a:p>
        </p:txBody>
      </p:sp>
    </p:spTree>
    <p:extLst>
      <p:ext uri="{BB962C8B-B14F-4D97-AF65-F5344CB8AC3E}">
        <p14:creationId xmlns:p14="http://schemas.microsoft.com/office/powerpoint/2010/main" val="171361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graphicEl>
                                              <a:dgm id="{F72F5D50-76BC-4938-A525-3DC3645E977E}"/>
                                            </p:graphicEl>
                                          </p:spTgt>
                                        </p:tgtEl>
                                        <p:attrNameLst>
                                          <p:attrName>style.visibility</p:attrName>
                                        </p:attrNameLst>
                                      </p:cBhvr>
                                      <p:to>
                                        <p:strVal val="visible"/>
                                      </p:to>
                                    </p:set>
                                    <p:animEffect transition="in" filter="blinds(horizontal)">
                                      <p:cBhvr>
                                        <p:cTn id="7" dur="500"/>
                                        <p:tgtEl>
                                          <p:spTgt spid="4">
                                            <p:graphicEl>
                                              <a:dgm id="{F72F5D50-76BC-4938-A525-3DC3645E977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graphicEl>
                                              <a:dgm id="{0490120C-675D-4A81-9293-2AAC8B87C1F5}"/>
                                            </p:graphicEl>
                                          </p:spTgt>
                                        </p:tgtEl>
                                        <p:attrNameLst>
                                          <p:attrName>style.visibility</p:attrName>
                                        </p:attrNameLst>
                                      </p:cBhvr>
                                      <p:to>
                                        <p:strVal val="visible"/>
                                      </p:to>
                                    </p:set>
                                    <p:animEffect transition="in" filter="blinds(horizontal)">
                                      <p:cBhvr>
                                        <p:cTn id="12" dur="500"/>
                                        <p:tgtEl>
                                          <p:spTgt spid="4">
                                            <p:graphicEl>
                                              <a:dgm id="{0490120C-675D-4A81-9293-2AAC8B87C1F5}"/>
                                            </p:graphic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
                                            <p:graphicEl>
                                              <a:dgm id="{7C4AB1DC-E0FB-48E7-A4B8-AD6A1B97B028}"/>
                                            </p:graphicEl>
                                          </p:spTgt>
                                        </p:tgtEl>
                                        <p:attrNameLst>
                                          <p:attrName>style.visibility</p:attrName>
                                        </p:attrNameLst>
                                      </p:cBhvr>
                                      <p:to>
                                        <p:strVal val="visible"/>
                                      </p:to>
                                    </p:set>
                                    <p:animEffect transition="in" filter="blinds(horizontal)">
                                      <p:cBhvr>
                                        <p:cTn id="15" dur="500"/>
                                        <p:tgtEl>
                                          <p:spTgt spid="4">
                                            <p:graphicEl>
                                              <a:dgm id="{7C4AB1DC-E0FB-48E7-A4B8-AD6A1B97B028}"/>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
                                            <p:graphicEl>
                                              <a:dgm id="{4DF489C6-A763-4609-993A-91D609303909}"/>
                                            </p:graphicEl>
                                          </p:spTgt>
                                        </p:tgtEl>
                                        <p:attrNameLst>
                                          <p:attrName>style.visibility</p:attrName>
                                        </p:attrNameLst>
                                      </p:cBhvr>
                                      <p:to>
                                        <p:strVal val="visible"/>
                                      </p:to>
                                    </p:set>
                                    <p:animEffect transition="in" filter="blinds(horizontal)">
                                      <p:cBhvr>
                                        <p:cTn id="20" dur="500"/>
                                        <p:tgtEl>
                                          <p:spTgt spid="4">
                                            <p:graphicEl>
                                              <a:dgm id="{4DF489C6-A763-4609-993A-91D609303909}"/>
                                            </p:graphic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4">
                                            <p:graphicEl>
                                              <a:dgm id="{C53BE297-C6B1-4078-9538-62430F0609E1}"/>
                                            </p:graphicEl>
                                          </p:spTgt>
                                        </p:tgtEl>
                                        <p:attrNameLst>
                                          <p:attrName>style.visibility</p:attrName>
                                        </p:attrNameLst>
                                      </p:cBhvr>
                                      <p:to>
                                        <p:strVal val="visible"/>
                                      </p:to>
                                    </p:set>
                                    <p:animEffect transition="in" filter="blinds(horizontal)">
                                      <p:cBhvr>
                                        <p:cTn id="23" dur="500"/>
                                        <p:tgtEl>
                                          <p:spTgt spid="4">
                                            <p:graphicEl>
                                              <a:dgm id="{C53BE297-C6B1-4078-9538-62430F0609E1}"/>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4">
                                            <p:graphicEl>
                                              <a:dgm id="{81BFCAFA-8595-4205-BDBF-523CB2213BB2}"/>
                                            </p:graphicEl>
                                          </p:spTgt>
                                        </p:tgtEl>
                                        <p:attrNameLst>
                                          <p:attrName>style.visibility</p:attrName>
                                        </p:attrNameLst>
                                      </p:cBhvr>
                                      <p:to>
                                        <p:strVal val="visible"/>
                                      </p:to>
                                    </p:set>
                                    <p:animEffect transition="in" filter="blinds(horizontal)">
                                      <p:cBhvr>
                                        <p:cTn id="28" dur="500"/>
                                        <p:tgtEl>
                                          <p:spTgt spid="4">
                                            <p:graphicEl>
                                              <a:dgm id="{81BFCAFA-8595-4205-BDBF-523CB2213BB2}"/>
                                            </p:graphic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
                                            <p:graphicEl>
                                              <a:dgm id="{5AB87D56-EA79-4F6F-9AB6-E027D9AD9E3E}"/>
                                            </p:graphicEl>
                                          </p:spTgt>
                                        </p:tgtEl>
                                        <p:attrNameLst>
                                          <p:attrName>style.visibility</p:attrName>
                                        </p:attrNameLst>
                                      </p:cBhvr>
                                      <p:to>
                                        <p:strVal val="visible"/>
                                      </p:to>
                                    </p:set>
                                    <p:animEffect transition="in" filter="blinds(horizontal)">
                                      <p:cBhvr>
                                        <p:cTn id="31" dur="500"/>
                                        <p:tgtEl>
                                          <p:spTgt spid="4">
                                            <p:graphicEl>
                                              <a:dgm id="{5AB87D56-EA79-4F6F-9AB6-E027D9AD9E3E}"/>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4">
                                            <p:graphicEl>
                                              <a:dgm id="{87D80019-1360-40BF-B7BA-947D1ED9B164}"/>
                                            </p:graphicEl>
                                          </p:spTgt>
                                        </p:tgtEl>
                                        <p:attrNameLst>
                                          <p:attrName>style.visibility</p:attrName>
                                        </p:attrNameLst>
                                      </p:cBhvr>
                                      <p:to>
                                        <p:strVal val="visible"/>
                                      </p:to>
                                    </p:set>
                                    <p:animEffect transition="in" filter="blinds(horizontal)">
                                      <p:cBhvr>
                                        <p:cTn id="36" dur="500"/>
                                        <p:tgtEl>
                                          <p:spTgt spid="4">
                                            <p:graphicEl>
                                              <a:dgm id="{87D80019-1360-40BF-B7BA-947D1ED9B164}"/>
                                            </p:graphicEl>
                                          </p:spTgt>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4">
                                            <p:graphicEl>
                                              <a:dgm id="{6319D928-5A51-4CB3-809B-5B22EEAF852D}"/>
                                            </p:graphicEl>
                                          </p:spTgt>
                                        </p:tgtEl>
                                        <p:attrNameLst>
                                          <p:attrName>style.visibility</p:attrName>
                                        </p:attrNameLst>
                                      </p:cBhvr>
                                      <p:to>
                                        <p:strVal val="visible"/>
                                      </p:to>
                                    </p:set>
                                    <p:animEffect transition="in" filter="blinds(horizontal)">
                                      <p:cBhvr>
                                        <p:cTn id="39" dur="500"/>
                                        <p:tgtEl>
                                          <p:spTgt spid="4">
                                            <p:graphicEl>
                                              <a:dgm id="{6319D928-5A51-4CB3-809B-5B22EEAF852D}"/>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
                                            <p:graphicEl>
                                              <a:dgm id="{2B3B908A-39EE-483D-B97D-53350867A697}"/>
                                            </p:graphicEl>
                                          </p:spTgt>
                                        </p:tgtEl>
                                        <p:attrNameLst>
                                          <p:attrName>style.visibility</p:attrName>
                                        </p:attrNameLst>
                                      </p:cBhvr>
                                      <p:to>
                                        <p:strVal val="visible"/>
                                      </p:to>
                                    </p:set>
                                    <p:animEffect transition="in" filter="blinds(horizontal)">
                                      <p:cBhvr>
                                        <p:cTn id="44" dur="500"/>
                                        <p:tgtEl>
                                          <p:spTgt spid="4">
                                            <p:graphicEl>
                                              <a:dgm id="{2B3B908A-39EE-483D-B97D-53350867A697}"/>
                                            </p:graphicEl>
                                          </p:spTgt>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4">
                                            <p:graphicEl>
                                              <a:dgm id="{EB4B1210-86CB-4C58-B63D-25A6890C1CFB}"/>
                                            </p:graphicEl>
                                          </p:spTgt>
                                        </p:tgtEl>
                                        <p:attrNameLst>
                                          <p:attrName>style.visibility</p:attrName>
                                        </p:attrNameLst>
                                      </p:cBhvr>
                                      <p:to>
                                        <p:strVal val="visible"/>
                                      </p:to>
                                    </p:set>
                                    <p:animEffect transition="in" filter="blinds(horizontal)">
                                      <p:cBhvr>
                                        <p:cTn id="47" dur="500"/>
                                        <p:tgtEl>
                                          <p:spTgt spid="4">
                                            <p:graphicEl>
                                              <a:dgm id="{EB4B1210-86CB-4C58-B63D-25A6890C1CFB}"/>
                                            </p:graphicEl>
                                          </p:spTgt>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4">
                                            <p:graphicEl>
                                              <a:dgm id="{6D51A69A-B0C1-49A7-8D4D-48625A79887E}"/>
                                            </p:graphicEl>
                                          </p:spTgt>
                                        </p:tgtEl>
                                        <p:attrNameLst>
                                          <p:attrName>style.visibility</p:attrName>
                                        </p:attrNameLst>
                                      </p:cBhvr>
                                      <p:to>
                                        <p:strVal val="visible"/>
                                      </p:to>
                                    </p:set>
                                    <p:animEffect transition="in" filter="blinds(horizontal)">
                                      <p:cBhvr>
                                        <p:cTn id="50" dur="500"/>
                                        <p:tgtEl>
                                          <p:spTgt spid="4">
                                            <p:graphicEl>
                                              <a:dgm id="{6D51A69A-B0C1-49A7-8D4D-48625A79887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solidFill>
            <a:schemeClr val="bg2"/>
          </a:solidFill>
          <a:ln>
            <a:solidFill>
              <a:srgbClr val="FF0000"/>
            </a:solidFill>
          </a:ln>
        </p:spPr>
        <p:txBody>
          <a:bodyPr>
            <a:noAutofit/>
          </a:bodyPr>
          <a:lstStyle/>
          <a:p>
            <a:r>
              <a:rPr lang="ar-SA" altLang="en-US" sz="4000" b="1" dirty="0" smtClean="0"/>
              <a:t/>
            </a:r>
            <a:br>
              <a:rPr lang="ar-SA" altLang="en-US" sz="4000" b="1" dirty="0" smtClean="0"/>
            </a:br>
            <a:r>
              <a:rPr lang="ar-EG" altLang="en-US" sz="4000" b="1" dirty="0" smtClean="0"/>
              <a:t>تمرين</a:t>
            </a:r>
            <a:r>
              <a:rPr lang="ar-EG" altLang="en-US" sz="4000" b="1" dirty="0"/>
              <a:t/>
            </a:r>
            <a:br>
              <a:rPr lang="ar-EG" altLang="en-US" sz="4000" b="1" dirty="0"/>
            </a:br>
            <a:endParaRPr lang="en-GB" altLang="en-US" sz="4000" b="1" dirty="0"/>
          </a:p>
        </p:txBody>
      </p:sp>
      <p:sp>
        <p:nvSpPr>
          <p:cNvPr id="28675" name="Rectangle 3"/>
          <p:cNvSpPr>
            <a:spLocks noGrp="1" noChangeArrowheads="1"/>
          </p:cNvSpPr>
          <p:nvPr>
            <p:ph type="body" idx="1"/>
          </p:nvPr>
        </p:nvSpPr>
        <p:spPr>
          <a:xfrm>
            <a:off x="0" y="1844824"/>
            <a:ext cx="8686800" cy="4525963"/>
          </a:xfrm>
        </p:spPr>
        <p:txBody>
          <a:bodyPr>
            <a:normAutofit/>
          </a:bodyPr>
          <a:lstStyle/>
          <a:p>
            <a:pPr algn="r" rtl="1"/>
            <a:r>
              <a:rPr lang="ar-SA" altLang="en-US" sz="2800" dirty="0" smtClean="0"/>
              <a:t>بصفتكم تعملون   في المجال  الاعلامي  نرجوا  ان يتفضل اثنين منكم للتحدث  </a:t>
            </a:r>
            <a:r>
              <a:rPr lang="ar-EG" altLang="en-US" sz="2800" dirty="0" smtClean="0"/>
              <a:t>حول </a:t>
            </a:r>
            <a:r>
              <a:rPr lang="ar-EG" altLang="en-US" sz="2800" dirty="0"/>
              <a:t>أحد الموضوعات التي </a:t>
            </a:r>
            <a:r>
              <a:rPr lang="ar-EG" altLang="en-US" sz="2800" dirty="0" smtClean="0"/>
              <a:t>تهم</a:t>
            </a:r>
            <a:r>
              <a:rPr lang="ar-SA" altLang="en-US" sz="2800" dirty="0" smtClean="0"/>
              <a:t>هما؟</a:t>
            </a:r>
          </a:p>
          <a:p>
            <a:pPr algn="ctr" rtl="1"/>
            <a:r>
              <a:rPr lang="ar-SA" altLang="en-US" sz="2800" dirty="0" smtClean="0"/>
              <a:t>لمدة خمس دقائق</a:t>
            </a:r>
            <a:endParaRPr lang="ar-EG" altLang="en-US" sz="2800" dirty="0"/>
          </a:p>
          <a:p>
            <a:pPr marL="0" indent="0" algn="r" rtl="1">
              <a:buNone/>
            </a:pPr>
            <a:r>
              <a:rPr lang="ar-EG" altLang="en-US" sz="2800" dirty="0"/>
              <a:t> </a:t>
            </a:r>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55471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xit" presetSubtype="0" fill="hold" grpId="0" nodeType="clickEffect">
                                  <p:stCondLst>
                                    <p:cond delay="0"/>
                                  </p:stCondLst>
                                  <p:childTnLst>
                                    <p:anim calcmode="lin" valueType="num">
                                      <p:cBhvr>
                                        <p:cTn id="6" dur="2000"/>
                                        <p:tgtEl>
                                          <p:spTgt spid="28674"/>
                                        </p:tgtEl>
                                        <p:attrNameLst>
                                          <p:attrName>ppt_w</p:attrName>
                                        </p:attrNameLst>
                                      </p:cBhvr>
                                      <p:tavLst>
                                        <p:tav tm="0">
                                          <p:val>
                                            <p:strVal val="ppt_w"/>
                                          </p:val>
                                        </p:tav>
                                        <p:tav tm="100000">
                                          <p:val>
                                            <p:fltVal val="0"/>
                                          </p:val>
                                        </p:tav>
                                      </p:tavLst>
                                    </p:anim>
                                    <p:anim calcmode="lin" valueType="num">
                                      <p:cBhvr>
                                        <p:cTn id="7" dur="2000"/>
                                        <p:tgtEl>
                                          <p:spTgt spid="28674"/>
                                        </p:tgtEl>
                                        <p:attrNameLst>
                                          <p:attrName>ppt_h</p:attrName>
                                        </p:attrNameLst>
                                      </p:cBhvr>
                                      <p:tavLst>
                                        <p:tav tm="0">
                                          <p:val>
                                            <p:strVal val="ppt_h"/>
                                          </p:val>
                                        </p:tav>
                                        <p:tav tm="100000">
                                          <p:val>
                                            <p:fltVal val="0"/>
                                          </p:val>
                                        </p:tav>
                                      </p:tavLst>
                                    </p:anim>
                                    <p:animEffect transition="out" filter="fade">
                                      <p:cBhvr>
                                        <p:cTn id="8" dur="2000"/>
                                        <p:tgtEl>
                                          <p:spTgt spid="28674"/>
                                        </p:tgtEl>
                                      </p:cBhvr>
                                    </p:animEffect>
                                    <p:set>
                                      <p:cBhvr>
                                        <p:cTn id="9" dur="1" fill="hold">
                                          <p:stCondLst>
                                            <p:cond delay="1999"/>
                                          </p:stCondLst>
                                        </p:cTn>
                                        <p:tgtEl>
                                          <p:spTgt spid="2867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8675">
                                            <p:txEl>
                                              <p:pRg st="0" end="0"/>
                                            </p:txEl>
                                          </p:spTgt>
                                        </p:tgtEl>
                                        <p:attrNameLst>
                                          <p:attrName>style.visibility</p:attrName>
                                        </p:attrNameLst>
                                      </p:cBhvr>
                                      <p:to>
                                        <p:strVal val="visible"/>
                                      </p:to>
                                    </p:set>
                                    <p:animEffect transition="in" filter="fade">
                                      <p:cBhvr>
                                        <p:cTn id="14" dur="2000"/>
                                        <p:tgtEl>
                                          <p:spTgt spid="286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8675">
                                            <p:txEl>
                                              <p:pRg st="1" end="1"/>
                                            </p:txEl>
                                          </p:spTgt>
                                        </p:tgtEl>
                                        <p:attrNameLst>
                                          <p:attrName>style.visibility</p:attrName>
                                        </p:attrNameLst>
                                      </p:cBhvr>
                                      <p:to>
                                        <p:strVal val="visible"/>
                                      </p:to>
                                    </p:set>
                                    <p:animEffect transition="in" filter="fade">
                                      <p:cBhvr>
                                        <p:cTn id="19" dur="2000"/>
                                        <p:tgtEl>
                                          <p:spTgt spid="28675">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fade">
                                      <p:cBhvr>
                                        <p:cTn id="22" dur="2000"/>
                                        <p:tgtEl>
                                          <p:spTgt spid="28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P spid="28675"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2"/>
          </a:solidFill>
          <a:ln>
            <a:solidFill>
              <a:srgbClr val="FF0000"/>
            </a:solidFill>
          </a:ln>
        </p:spPr>
        <p:txBody>
          <a:bodyPr>
            <a:normAutofit/>
          </a:bodyPr>
          <a:lstStyle/>
          <a:p>
            <a:pPr algn="ctr"/>
            <a:r>
              <a:rPr lang="ar-EG" altLang="en-US" sz="4000" b="1" dirty="0"/>
              <a:t>كيف تتعامل مع جمهورك ؟؟</a:t>
            </a:r>
            <a:endParaRPr lang="en-GB" altLang="en-US" sz="4000" b="1" dirty="0"/>
          </a:p>
        </p:txBody>
      </p:sp>
      <p:sp>
        <p:nvSpPr>
          <p:cNvPr id="2051" name="Rectangle 3"/>
          <p:cNvSpPr>
            <a:spLocks noGrp="1" noChangeArrowheads="1"/>
          </p:cNvSpPr>
          <p:nvPr>
            <p:ph type="subTitle" idx="1"/>
          </p:nvPr>
        </p:nvSpPr>
        <p:spPr/>
        <p:txBody>
          <a:bodyPr>
            <a:normAutofit/>
          </a:bodyPr>
          <a:lstStyle/>
          <a:p>
            <a:r>
              <a:rPr lang="ar-EG" altLang="en-US" sz="2800" dirty="0">
                <a:solidFill>
                  <a:schemeClr val="tx1"/>
                </a:solidFill>
              </a:rPr>
              <a:t>التحليل وأساليب التعامل</a:t>
            </a:r>
            <a:endParaRPr lang="en-US" altLang="en-US" sz="2800" dirty="0">
              <a:solidFill>
                <a:schemeClr val="tx1"/>
              </a:solidFill>
            </a:endParaRPr>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5753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2000" fill="hold"/>
                                        <p:tgtEl>
                                          <p:spTgt spid="2050"/>
                                        </p:tgtEl>
                                        <p:attrNameLst>
                                          <p:attrName>ppt_x</p:attrName>
                                        </p:attrNameLst>
                                      </p:cBhvr>
                                      <p:tavLst>
                                        <p:tav tm="0">
                                          <p:val>
                                            <p:strVal val="#ppt_x"/>
                                          </p:val>
                                        </p:tav>
                                        <p:tav tm="100000">
                                          <p:val>
                                            <p:strVal val="#ppt_x"/>
                                          </p:val>
                                        </p:tav>
                                      </p:tavLst>
                                    </p:anim>
                                    <p:anim calcmode="lin" valueType="num">
                                      <p:cBhvr additive="base">
                                        <p:cTn id="8" dur="20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solidFill>
            <a:schemeClr val="bg2"/>
          </a:solidFill>
          <a:ln>
            <a:solidFill>
              <a:srgbClr val="FF0000"/>
            </a:solidFill>
          </a:ln>
        </p:spPr>
        <p:txBody>
          <a:bodyPr>
            <a:normAutofit/>
          </a:bodyPr>
          <a:lstStyle/>
          <a:p>
            <a:pPr algn="ctr"/>
            <a:r>
              <a:rPr lang="ar-EG" altLang="en-US" sz="3600" b="1" dirty="0"/>
              <a:t>عناصر تحليل الجمهور</a:t>
            </a:r>
            <a:endParaRPr lang="en-US" altLang="en-US" sz="3600" b="1" dirty="0"/>
          </a:p>
        </p:txBody>
      </p:sp>
      <p:sp>
        <p:nvSpPr>
          <p:cNvPr id="15363" name="Rectangle 3"/>
          <p:cNvSpPr>
            <a:spLocks noGrp="1" noChangeArrowheads="1"/>
          </p:cNvSpPr>
          <p:nvPr>
            <p:ph type="body" idx="1"/>
          </p:nvPr>
        </p:nvSpPr>
        <p:spPr/>
        <p:txBody>
          <a:bodyPr/>
          <a:lstStyle/>
          <a:p>
            <a:pPr algn="r" rtl="1">
              <a:lnSpc>
                <a:spcPct val="90000"/>
              </a:lnSpc>
            </a:pPr>
            <a:r>
              <a:rPr lang="ar-SA" altLang="en-US" sz="2800" b="1" dirty="0" smtClean="0"/>
              <a:t>قسم كلمة </a:t>
            </a:r>
            <a:r>
              <a:rPr lang="ar-SA" altLang="en-US" sz="2800" b="1" dirty="0"/>
              <a:t>جمهور باللغة الإنجليزية </a:t>
            </a:r>
            <a:r>
              <a:rPr lang="en-US" altLang="en-US" sz="2800" b="1" dirty="0"/>
              <a:t>A.U.D.I.E.N.C.E.</a:t>
            </a:r>
            <a:endParaRPr lang="ar-EG" altLang="en-US" sz="2800" b="1" u="sng" dirty="0"/>
          </a:p>
          <a:p>
            <a:pPr algn="r" rtl="1">
              <a:lnSpc>
                <a:spcPct val="90000"/>
              </a:lnSpc>
            </a:pPr>
            <a:r>
              <a:rPr lang="en-US" altLang="en-US" sz="2800" dirty="0"/>
              <a:t>A</a:t>
            </a:r>
            <a:r>
              <a:rPr lang="ar-SA" altLang="en-US" sz="2800" dirty="0"/>
              <a:t>: </a:t>
            </a:r>
            <a:r>
              <a:rPr lang="en-US" altLang="en-US" sz="2800" dirty="0"/>
              <a:t>Analysis</a:t>
            </a:r>
            <a:r>
              <a:rPr lang="ar-SA" altLang="en-US" sz="2800" dirty="0"/>
              <a:t> التحليل:</a:t>
            </a:r>
            <a:endParaRPr lang="en-US" altLang="en-US" sz="2800" dirty="0"/>
          </a:p>
          <a:p>
            <a:pPr algn="r" rtl="1">
              <a:lnSpc>
                <a:spcPct val="90000"/>
              </a:lnSpc>
            </a:pPr>
            <a:r>
              <a:rPr lang="en-US" altLang="en-US" sz="2800" dirty="0"/>
              <a:t>U</a:t>
            </a:r>
            <a:r>
              <a:rPr lang="ar-SA" altLang="en-US" sz="2800" dirty="0"/>
              <a:t>: </a:t>
            </a:r>
            <a:r>
              <a:rPr lang="en-US" altLang="en-US" sz="2800" dirty="0"/>
              <a:t>Understanding</a:t>
            </a:r>
            <a:r>
              <a:rPr lang="ar-SA" altLang="en-US" sz="2800" dirty="0"/>
              <a:t> الفهم:</a:t>
            </a:r>
            <a:endParaRPr lang="en-US" altLang="en-US" sz="2800" dirty="0"/>
          </a:p>
          <a:p>
            <a:pPr algn="r" rtl="1">
              <a:lnSpc>
                <a:spcPct val="90000"/>
              </a:lnSpc>
            </a:pPr>
            <a:r>
              <a:rPr lang="en-US" altLang="en-US" sz="2800" dirty="0"/>
              <a:t>D</a:t>
            </a:r>
            <a:r>
              <a:rPr lang="ar-SA" altLang="en-US" sz="2800" dirty="0"/>
              <a:t>: </a:t>
            </a:r>
            <a:r>
              <a:rPr lang="en-US" altLang="en-US" sz="2800" dirty="0"/>
              <a:t>Demographics</a:t>
            </a:r>
            <a:r>
              <a:rPr lang="ar-SA" altLang="en-US" sz="2800" dirty="0"/>
              <a:t> الخصائص الديموجرافية:</a:t>
            </a:r>
            <a:endParaRPr lang="en-US" altLang="en-US" sz="2800" dirty="0"/>
          </a:p>
          <a:p>
            <a:pPr algn="r" rtl="1">
              <a:lnSpc>
                <a:spcPct val="90000"/>
              </a:lnSpc>
            </a:pPr>
            <a:r>
              <a:rPr lang="en-US" altLang="en-US" sz="2800" dirty="0"/>
              <a:t>I</a:t>
            </a:r>
            <a:r>
              <a:rPr lang="ar-SA" altLang="en-US" sz="2800" dirty="0"/>
              <a:t>: </a:t>
            </a:r>
            <a:r>
              <a:rPr lang="en-US" altLang="en-US" sz="2800" dirty="0"/>
              <a:t>Interest</a:t>
            </a:r>
            <a:r>
              <a:rPr lang="ar-SA" altLang="en-US" sz="2800" dirty="0"/>
              <a:t> الاهتمام:</a:t>
            </a:r>
          </a:p>
          <a:p>
            <a:pPr algn="r" rtl="1">
              <a:lnSpc>
                <a:spcPct val="90000"/>
              </a:lnSpc>
            </a:pPr>
            <a:r>
              <a:rPr lang="en-US" altLang="en-US" sz="2800" dirty="0"/>
              <a:t>E</a:t>
            </a:r>
            <a:r>
              <a:rPr lang="ar-SA" altLang="en-US" sz="2800" dirty="0"/>
              <a:t>: </a:t>
            </a:r>
            <a:r>
              <a:rPr lang="en-US" altLang="en-US" sz="2800" dirty="0"/>
              <a:t>Environment</a:t>
            </a:r>
            <a:r>
              <a:rPr lang="ar-SA" altLang="en-US" sz="2800" dirty="0"/>
              <a:t> البيئة:</a:t>
            </a:r>
            <a:endParaRPr lang="en-US" altLang="en-US" sz="2800" dirty="0"/>
          </a:p>
          <a:p>
            <a:pPr algn="r" rtl="1">
              <a:lnSpc>
                <a:spcPct val="90000"/>
              </a:lnSpc>
            </a:pPr>
            <a:r>
              <a:rPr lang="en-US" altLang="en-US" sz="2800" dirty="0"/>
              <a:t>N</a:t>
            </a:r>
            <a:r>
              <a:rPr lang="ar-SA" altLang="en-US" sz="2800" dirty="0"/>
              <a:t>: </a:t>
            </a:r>
            <a:r>
              <a:rPr lang="en-US" altLang="en-US" sz="2800" dirty="0"/>
              <a:t>Needs</a:t>
            </a:r>
            <a:r>
              <a:rPr lang="ar-SA" altLang="en-US" sz="2800" dirty="0"/>
              <a:t> الاحتياجات:</a:t>
            </a:r>
            <a:endParaRPr lang="en-US" altLang="en-US" sz="2800" dirty="0"/>
          </a:p>
          <a:p>
            <a:pPr algn="r" rtl="1">
              <a:lnSpc>
                <a:spcPct val="90000"/>
              </a:lnSpc>
            </a:pPr>
            <a:r>
              <a:rPr lang="en-US" altLang="en-US" sz="2800" dirty="0"/>
              <a:t>C</a:t>
            </a:r>
            <a:r>
              <a:rPr lang="ar-SA" altLang="en-US" sz="2800" dirty="0"/>
              <a:t>: </a:t>
            </a:r>
            <a:r>
              <a:rPr lang="en-US" altLang="en-US" sz="2800" dirty="0"/>
              <a:t>Customized</a:t>
            </a:r>
            <a:r>
              <a:rPr lang="ar-SA" altLang="en-US" sz="2800" dirty="0"/>
              <a:t> التفصيلات:</a:t>
            </a:r>
            <a:endParaRPr lang="en-US" altLang="en-US" sz="2800" dirty="0"/>
          </a:p>
          <a:p>
            <a:pPr algn="r" rtl="1">
              <a:lnSpc>
                <a:spcPct val="90000"/>
              </a:lnSpc>
            </a:pPr>
            <a:r>
              <a:rPr lang="en-US" altLang="en-US" sz="2800" dirty="0"/>
              <a:t>E</a:t>
            </a:r>
            <a:r>
              <a:rPr lang="ar-SA" altLang="en-US" sz="2800" dirty="0"/>
              <a:t>: </a:t>
            </a:r>
            <a:r>
              <a:rPr lang="en-US" altLang="en-US" sz="2800" dirty="0"/>
              <a:t>Expectations</a:t>
            </a:r>
            <a:r>
              <a:rPr lang="ar-SA" altLang="en-US" sz="2800" dirty="0"/>
              <a:t> التوقعات:</a:t>
            </a:r>
            <a:endParaRPr lang="en-GB" altLang="en-US"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4479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Effect transition="in" filter="fade">
                                      <p:cBhvr>
                                        <p:cTn id="13" dur="2000"/>
                                        <p:tgtEl>
                                          <p:spTgt spid="15363">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363">
                                            <p:txEl>
                                              <p:pRg st="1" end="1"/>
                                            </p:txEl>
                                          </p:spTgt>
                                        </p:tgtEl>
                                        <p:attrNameLst>
                                          <p:attrName>style.visibility</p:attrName>
                                        </p:attrNameLst>
                                      </p:cBhvr>
                                      <p:to>
                                        <p:strVal val="visible"/>
                                      </p:to>
                                    </p:set>
                                    <p:animEffect transition="in" filter="fade">
                                      <p:cBhvr>
                                        <p:cTn id="16" dur="2000"/>
                                        <p:tgtEl>
                                          <p:spTgt spid="15363">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363">
                                            <p:txEl>
                                              <p:pRg st="2" end="2"/>
                                            </p:txEl>
                                          </p:spTgt>
                                        </p:tgtEl>
                                        <p:attrNameLst>
                                          <p:attrName>style.visibility</p:attrName>
                                        </p:attrNameLst>
                                      </p:cBhvr>
                                      <p:to>
                                        <p:strVal val="visible"/>
                                      </p:to>
                                    </p:set>
                                    <p:animEffect transition="in" filter="fade">
                                      <p:cBhvr>
                                        <p:cTn id="19" dur="2000"/>
                                        <p:tgtEl>
                                          <p:spTgt spid="15363">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fade">
                                      <p:cBhvr>
                                        <p:cTn id="22" dur="2000"/>
                                        <p:tgtEl>
                                          <p:spTgt spid="1536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Effect transition="in" filter="fade">
                                      <p:cBhvr>
                                        <p:cTn id="25" dur="2000"/>
                                        <p:tgtEl>
                                          <p:spTgt spid="1536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5363">
                                            <p:txEl>
                                              <p:pRg st="5" end="5"/>
                                            </p:txEl>
                                          </p:spTgt>
                                        </p:tgtEl>
                                        <p:attrNameLst>
                                          <p:attrName>style.visibility</p:attrName>
                                        </p:attrNameLst>
                                      </p:cBhvr>
                                      <p:to>
                                        <p:strVal val="visible"/>
                                      </p:to>
                                    </p:set>
                                    <p:animEffect transition="in" filter="fade">
                                      <p:cBhvr>
                                        <p:cTn id="28" dur="2000"/>
                                        <p:tgtEl>
                                          <p:spTgt spid="1536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animEffect transition="in" filter="fade">
                                      <p:cBhvr>
                                        <p:cTn id="31" dur="2000"/>
                                        <p:tgtEl>
                                          <p:spTgt spid="1536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363">
                                            <p:txEl>
                                              <p:pRg st="7" end="7"/>
                                            </p:txEl>
                                          </p:spTgt>
                                        </p:tgtEl>
                                        <p:attrNameLst>
                                          <p:attrName>style.visibility</p:attrName>
                                        </p:attrNameLst>
                                      </p:cBhvr>
                                      <p:to>
                                        <p:strVal val="visible"/>
                                      </p:to>
                                    </p:set>
                                    <p:animEffect transition="in" filter="fade">
                                      <p:cBhvr>
                                        <p:cTn id="34" dur="2000"/>
                                        <p:tgtEl>
                                          <p:spTgt spid="1536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5363">
                                            <p:txEl>
                                              <p:pRg st="8" end="8"/>
                                            </p:txEl>
                                          </p:spTgt>
                                        </p:tgtEl>
                                        <p:attrNameLst>
                                          <p:attrName>style.visibility</p:attrName>
                                        </p:attrNameLst>
                                      </p:cBhvr>
                                      <p:to>
                                        <p:strVal val="visible"/>
                                      </p:to>
                                    </p:set>
                                    <p:animEffect transition="in" filter="fade">
                                      <p:cBhvr>
                                        <p:cTn id="37" dur="20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solidFill>
            <a:schemeClr val="bg2"/>
          </a:solidFill>
          <a:ln>
            <a:solidFill>
              <a:srgbClr val="FF0000"/>
            </a:solidFill>
          </a:ln>
        </p:spPr>
        <p:txBody>
          <a:bodyPr>
            <a:normAutofit/>
          </a:bodyPr>
          <a:lstStyle/>
          <a:p>
            <a:pPr algn="ctr"/>
            <a:r>
              <a:rPr lang="ar-SA" altLang="en-US" sz="4000" b="1" dirty="0"/>
              <a:t>حلل جمهورك </a:t>
            </a:r>
            <a:endParaRPr lang="en-GB" altLang="en-US" sz="4000" b="1" dirty="0"/>
          </a:p>
        </p:txBody>
      </p:sp>
      <p:sp>
        <p:nvSpPr>
          <p:cNvPr id="21507" name="Rectangle 3"/>
          <p:cNvSpPr>
            <a:spLocks noGrp="1" noChangeArrowheads="1"/>
          </p:cNvSpPr>
          <p:nvPr>
            <p:ph type="body" idx="1"/>
          </p:nvPr>
        </p:nvSpPr>
        <p:spPr/>
        <p:txBody>
          <a:bodyPr/>
          <a:lstStyle/>
          <a:p>
            <a:pPr algn="r" rtl="1">
              <a:lnSpc>
                <a:spcPct val="80000"/>
              </a:lnSpc>
            </a:pPr>
            <a:r>
              <a:rPr lang="ar-EG" altLang="en-US" sz="2800" b="1" dirty="0"/>
              <a:t>- </a:t>
            </a:r>
            <a:r>
              <a:rPr lang="ar-SA" altLang="en-US" sz="2800" b="1" u="sng" dirty="0"/>
              <a:t>الهدف</a:t>
            </a:r>
          </a:p>
          <a:p>
            <a:pPr algn="r" rtl="1">
              <a:lnSpc>
                <a:spcPct val="80000"/>
              </a:lnSpc>
            </a:pPr>
            <a:r>
              <a:rPr lang="ar-SA" altLang="en-US" sz="2400" b="1" dirty="0"/>
              <a:t>الأسئلة التي يجب مراعاتها فيما يتعلق بجمهورك المستهدف:</a:t>
            </a:r>
          </a:p>
          <a:p>
            <a:pPr lvl="1" algn="r" rtl="1">
              <a:lnSpc>
                <a:spcPct val="80000"/>
              </a:lnSpc>
            </a:pPr>
            <a:r>
              <a:rPr lang="ar-SA" altLang="en-US" sz="2400" dirty="0"/>
              <a:t>ما هي الوسيلة </a:t>
            </a:r>
            <a:r>
              <a:rPr lang="en-US" altLang="en-US" sz="2400" dirty="0"/>
              <a:t>medium</a:t>
            </a:r>
            <a:r>
              <a:rPr lang="ar-SA" altLang="en-US" sz="2400" dirty="0"/>
              <a:t> المناسبة</a:t>
            </a:r>
          </a:p>
          <a:p>
            <a:pPr lvl="1" algn="r" rtl="1">
              <a:lnSpc>
                <a:spcPct val="80000"/>
              </a:lnSpc>
            </a:pPr>
            <a:r>
              <a:rPr lang="ar-SA" altLang="en-US" sz="2400" dirty="0"/>
              <a:t> هل يتفق </a:t>
            </a:r>
            <a:r>
              <a:rPr lang="ar-SA" altLang="en-US" sz="2400" dirty="0" smtClean="0"/>
              <a:t>المضمون   مع </a:t>
            </a:r>
            <a:r>
              <a:rPr lang="ar-SA" altLang="en-US" sz="2400" dirty="0"/>
              <a:t>الاهتمامات العامة لهذا الجمهور؟</a:t>
            </a:r>
          </a:p>
          <a:p>
            <a:pPr lvl="1" algn="r" rtl="1">
              <a:lnSpc>
                <a:spcPct val="80000"/>
              </a:lnSpc>
            </a:pPr>
            <a:r>
              <a:rPr lang="ar-SA" altLang="en-US" sz="2400" dirty="0"/>
              <a:t>هل قمت </a:t>
            </a:r>
            <a:r>
              <a:rPr lang="ar-SA" altLang="en-US" sz="2400" dirty="0" smtClean="0"/>
              <a:t>بمعرفة  الأعضاء </a:t>
            </a:r>
            <a:r>
              <a:rPr lang="ar-SA" altLang="en-US" sz="2400" dirty="0"/>
              <a:t>المميزين من بين الجمهور؟</a:t>
            </a:r>
          </a:p>
          <a:p>
            <a:pPr lvl="1" algn="r" rtl="1">
              <a:lnSpc>
                <a:spcPct val="80000"/>
              </a:lnSpc>
            </a:pPr>
            <a:r>
              <a:rPr lang="ar-SA" altLang="en-US" sz="2400" dirty="0"/>
              <a:t>هل تنبأت برد فعل الجمهور؟</a:t>
            </a:r>
          </a:p>
          <a:p>
            <a:pPr lvl="1" algn="r" rtl="1">
              <a:lnSpc>
                <a:spcPct val="80000"/>
              </a:lnSpc>
            </a:pPr>
            <a:r>
              <a:rPr lang="ar-SA" altLang="en-US" sz="2400" dirty="0"/>
              <a:t>هل تتوافق المعلومات التي </a:t>
            </a:r>
            <a:r>
              <a:rPr lang="ar-SA" altLang="en-US" sz="2400" dirty="0" smtClean="0"/>
              <a:t>تقدمها </a:t>
            </a:r>
            <a:r>
              <a:rPr lang="ar-SA" altLang="en-US" sz="2400" dirty="0"/>
              <a:t>مع المستوى اللغوي للجمهور؟</a:t>
            </a:r>
          </a:p>
          <a:p>
            <a:pPr lvl="1" algn="r" rtl="1">
              <a:lnSpc>
                <a:spcPct val="80000"/>
              </a:lnSpc>
            </a:pPr>
            <a:r>
              <a:rPr lang="ar-SA" altLang="en-US" sz="2400" dirty="0"/>
              <a:t>ما هي مناسبة </a:t>
            </a:r>
            <a:r>
              <a:rPr lang="ar-SA" altLang="en-US" sz="2400" dirty="0" smtClean="0"/>
              <a:t>اللقاء؟</a:t>
            </a:r>
            <a:endParaRPr lang="ar-SA" altLang="en-US" sz="2400" dirty="0"/>
          </a:p>
          <a:p>
            <a:pPr lvl="1" algn="r" rtl="1">
              <a:lnSpc>
                <a:spcPct val="80000"/>
              </a:lnSpc>
            </a:pPr>
            <a:r>
              <a:rPr lang="ar-SA" altLang="en-US" sz="2400" dirty="0" smtClean="0"/>
              <a:t>أين  سيتم اللقاء  ؟</a:t>
            </a:r>
            <a:endParaRPr lang="ar-SA" altLang="en-US" sz="2400" dirty="0"/>
          </a:p>
          <a:p>
            <a:pPr lvl="1" algn="r" rtl="1">
              <a:lnSpc>
                <a:spcPct val="80000"/>
              </a:lnSpc>
            </a:pPr>
            <a:r>
              <a:rPr lang="ar-SA" altLang="en-US" sz="2400" dirty="0"/>
              <a:t>ما المدة التي ينبغي أن </a:t>
            </a:r>
            <a:r>
              <a:rPr lang="ar-SA" altLang="en-US" sz="2400" dirty="0" smtClean="0"/>
              <a:t>يستغرقها اللقاء   ؟</a:t>
            </a:r>
            <a:endParaRPr lang="en-GB" altLang="en-US"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0306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2000" fill="hold"/>
                                        <p:tgtEl>
                                          <p:spTgt spid="21506"/>
                                        </p:tgtEl>
                                        <p:attrNameLst>
                                          <p:attrName>ppt_x</p:attrName>
                                        </p:attrNameLst>
                                      </p:cBhvr>
                                      <p:tavLst>
                                        <p:tav tm="0">
                                          <p:val>
                                            <p:strVal val="#ppt_x"/>
                                          </p:val>
                                        </p:tav>
                                        <p:tav tm="100000">
                                          <p:val>
                                            <p:strVal val="#ppt_x"/>
                                          </p:val>
                                        </p:tav>
                                      </p:tavLst>
                                    </p:anim>
                                    <p:anim calcmode="lin" valueType="num">
                                      <p:cBhvr additive="base">
                                        <p:cTn id="8" dur="2000" fill="hold"/>
                                        <p:tgtEl>
                                          <p:spTgt spid="2150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Effect transition="in" filter="fade">
                                      <p:cBhvr>
                                        <p:cTn id="13" dur="2000"/>
                                        <p:tgtEl>
                                          <p:spTgt spid="21507">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1507">
                                            <p:txEl>
                                              <p:pRg st="1" end="1"/>
                                            </p:txEl>
                                          </p:spTgt>
                                        </p:tgtEl>
                                        <p:attrNameLst>
                                          <p:attrName>style.visibility</p:attrName>
                                        </p:attrNameLst>
                                      </p:cBhvr>
                                      <p:to>
                                        <p:strVal val="visible"/>
                                      </p:to>
                                    </p:set>
                                    <p:animEffect transition="in" filter="fade">
                                      <p:cBhvr>
                                        <p:cTn id="16" dur="2000"/>
                                        <p:tgtEl>
                                          <p:spTgt spid="21507">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fade">
                                      <p:cBhvr>
                                        <p:cTn id="19" dur="2000"/>
                                        <p:tgtEl>
                                          <p:spTgt spid="21507">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fade">
                                      <p:cBhvr>
                                        <p:cTn id="22" dur="2000"/>
                                        <p:tgtEl>
                                          <p:spTgt spid="21507">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507">
                                            <p:txEl>
                                              <p:pRg st="4" end="4"/>
                                            </p:txEl>
                                          </p:spTgt>
                                        </p:tgtEl>
                                        <p:attrNameLst>
                                          <p:attrName>style.visibility</p:attrName>
                                        </p:attrNameLst>
                                      </p:cBhvr>
                                      <p:to>
                                        <p:strVal val="visible"/>
                                      </p:to>
                                    </p:set>
                                    <p:animEffect transition="in" filter="fade">
                                      <p:cBhvr>
                                        <p:cTn id="25" dur="2000"/>
                                        <p:tgtEl>
                                          <p:spTgt spid="21507">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507">
                                            <p:txEl>
                                              <p:pRg st="5" end="5"/>
                                            </p:txEl>
                                          </p:spTgt>
                                        </p:tgtEl>
                                        <p:attrNameLst>
                                          <p:attrName>style.visibility</p:attrName>
                                        </p:attrNameLst>
                                      </p:cBhvr>
                                      <p:to>
                                        <p:strVal val="visible"/>
                                      </p:to>
                                    </p:set>
                                    <p:animEffect transition="in" filter="fade">
                                      <p:cBhvr>
                                        <p:cTn id="28" dur="2000"/>
                                        <p:tgtEl>
                                          <p:spTgt spid="21507">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1507">
                                            <p:txEl>
                                              <p:pRg st="6" end="6"/>
                                            </p:txEl>
                                          </p:spTgt>
                                        </p:tgtEl>
                                        <p:attrNameLst>
                                          <p:attrName>style.visibility</p:attrName>
                                        </p:attrNameLst>
                                      </p:cBhvr>
                                      <p:to>
                                        <p:strVal val="visible"/>
                                      </p:to>
                                    </p:set>
                                    <p:animEffect transition="in" filter="fade">
                                      <p:cBhvr>
                                        <p:cTn id="31" dur="2000"/>
                                        <p:tgtEl>
                                          <p:spTgt spid="21507">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1507">
                                            <p:txEl>
                                              <p:pRg st="7" end="7"/>
                                            </p:txEl>
                                          </p:spTgt>
                                        </p:tgtEl>
                                        <p:attrNameLst>
                                          <p:attrName>style.visibility</p:attrName>
                                        </p:attrNameLst>
                                      </p:cBhvr>
                                      <p:to>
                                        <p:strVal val="visible"/>
                                      </p:to>
                                    </p:set>
                                    <p:animEffect transition="in" filter="fade">
                                      <p:cBhvr>
                                        <p:cTn id="34" dur="2000"/>
                                        <p:tgtEl>
                                          <p:spTgt spid="21507">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1507">
                                            <p:txEl>
                                              <p:pRg st="8" end="8"/>
                                            </p:txEl>
                                          </p:spTgt>
                                        </p:tgtEl>
                                        <p:attrNameLst>
                                          <p:attrName>style.visibility</p:attrName>
                                        </p:attrNameLst>
                                      </p:cBhvr>
                                      <p:to>
                                        <p:strVal val="visible"/>
                                      </p:to>
                                    </p:set>
                                    <p:animEffect transition="in" filter="fade">
                                      <p:cBhvr>
                                        <p:cTn id="37" dur="2000"/>
                                        <p:tgtEl>
                                          <p:spTgt spid="21507">
                                            <p:txEl>
                                              <p:pRg st="8" end="8"/>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1507">
                                            <p:txEl>
                                              <p:pRg st="9" end="9"/>
                                            </p:txEl>
                                          </p:spTgt>
                                        </p:tgtEl>
                                        <p:attrNameLst>
                                          <p:attrName>style.visibility</p:attrName>
                                        </p:attrNameLst>
                                      </p:cBhvr>
                                      <p:to>
                                        <p:strVal val="visible"/>
                                      </p:to>
                                    </p:set>
                                    <p:animEffect transition="in" filter="fade">
                                      <p:cBhvr>
                                        <p:cTn id="40" dur="2000"/>
                                        <p:tgtEl>
                                          <p:spTgt spid="2150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nimBg="1"/>
      <p:bldP spid="21507"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algn="ctr"/>
            <a:r>
              <a:rPr lang="ar-SA" altLang="en-US" sz="3200" b="1" dirty="0"/>
              <a:t>تعرف على ما يريده جمهورك</a:t>
            </a:r>
            <a:endParaRPr lang="en-US" altLang="en-US" sz="3200" b="1" dirty="0"/>
          </a:p>
        </p:txBody>
      </p:sp>
      <p:sp>
        <p:nvSpPr>
          <p:cNvPr id="20483" name="Rectangle 3"/>
          <p:cNvSpPr>
            <a:spLocks noGrp="1" noChangeArrowheads="1"/>
          </p:cNvSpPr>
          <p:nvPr>
            <p:ph type="body" idx="1"/>
          </p:nvPr>
        </p:nvSpPr>
        <p:spPr>
          <a:xfrm>
            <a:off x="810269" y="1598613"/>
            <a:ext cx="7650163" cy="4497387"/>
          </a:xfrm>
        </p:spPr>
        <p:txBody>
          <a:bodyPr/>
          <a:lstStyle/>
          <a:p>
            <a:pPr algn="r" rtl="1"/>
            <a:r>
              <a:rPr lang="ar-SA" altLang="en-US" sz="2400" b="1" dirty="0" smtClean="0"/>
              <a:t>قبل اللقاء مع جمهورك احرص على القيام بمايلي:</a:t>
            </a:r>
          </a:p>
          <a:p>
            <a:pPr algn="r" rtl="1"/>
            <a:r>
              <a:rPr lang="ar-SA" altLang="en-US" sz="2400" dirty="0" smtClean="0"/>
              <a:t>اعرف من هو جمهورك الذي ستخاطبه  ؟</a:t>
            </a:r>
          </a:p>
          <a:p>
            <a:pPr algn="r" rtl="1"/>
            <a:r>
              <a:rPr lang="ar-SA" altLang="en-US" sz="2400" dirty="0" smtClean="0"/>
              <a:t>ماهي الرسالة التي ستطرحها  ,ماذا ستقول لهم؟</a:t>
            </a:r>
          </a:p>
          <a:p>
            <a:pPr algn="r" rtl="1"/>
            <a:r>
              <a:rPr lang="ar-SA" altLang="en-US" sz="2400" dirty="0" smtClean="0"/>
              <a:t>خاطب الجمهور بمستوى اهتماماته ومستواه .</a:t>
            </a:r>
          </a:p>
          <a:p>
            <a:pPr marL="342900" lvl="1" indent="-342900" algn="r" rtl="1">
              <a:buFont typeface="Arial" panose="020B0604020202020204" pitchFamily="34" charset="0"/>
              <a:buChar char="•"/>
            </a:pPr>
            <a:r>
              <a:rPr lang="ar-SA" altLang="en-US" sz="2400" dirty="0" smtClean="0"/>
              <a:t>تدرب على المخاطبه قبل اللقاء.</a:t>
            </a:r>
            <a:r>
              <a:rPr lang="ar-SA" altLang="en-US" b="1" dirty="0"/>
              <a:t> </a:t>
            </a:r>
            <a:endParaRPr lang="ar-SA" altLang="en-US" b="1" dirty="0" smtClean="0"/>
          </a:p>
          <a:p>
            <a:pPr marL="342900" lvl="1" indent="-342900" algn="r" rtl="1">
              <a:buFont typeface="Arial" panose="020B0604020202020204" pitchFamily="34" charset="0"/>
              <a:buChar char="•"/>
            </a:pPr>
            <a:r>
              <a:rPr lang="ar-SA" altLang="en-US" dirty="0" smtClean="0"/>
              <a:t>تعرف على مايريده الجمهور منك قبل اللقاء</a:t>
            </a:r>
          </a:p>
          <a:p>
            <a:pPr algn="r" rtl="1"/>
            <a:endParaRPr lang="ar-SA" altLang="en-US"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2760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2000" fill="hold"/>
                                        <p:tgtEl>
                                          <p:spTgt spid="20482"/>
                                        </p:tgtEl>
                                        <p:attrNameLst>
                                          <p:attrName>ppt_x</p:attrName>
                                        </p:attrNameLst>
                                      </p:cBhvr>
                                      <p:tavLst>
                                        <p:tav tm="0">
                                          <p:val>
                                            <p:strVal val="1+#ppt_w/2"/>
                                          </p:val>
                                        </p:tav>
                                        <p:tav tm="100000">
                                          <p:val>
                                            <p:strVal val="#ppt_x"/>
                                          </p:val>
                                        </p:tav>
                                      </p:tavLst>
                                    </p:anim>
                                    <p:anim calcmode="lin" valueType="num">
                                      <p:cBhvr additive="base">
                                        <p:cTn id="8" dur="2000" fill="hold"/>
                                        <p:tgtEl>
                                          <p:spTgt spid="204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0483">
                                            <p:txEl>
                                              <p:pRg st="0" end="0"/>
                                            </p:txEl>
                                          </p:spTgt>
                                        </p:tgtEl>
                                        <p:attrNameLst>
                                          <p:attrName>style.visibility</p:attrName>
                                        </p:attrNameLst>
                                      </p:cBhvr>
                                      <p:to>
                                        <p:strVal val="visible"/>
                                      </p:to>
                                    </p:set>
                                    <p:animEffect transition="in" filter="fade">
                                      <p:cBhvr>
                                        <p:cTn id="13" dur="2000"/>
                                        <p:tgtEl>
                                          <p:spTgt spid="2048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483">
                                            <p:txEl>
                                              <p:pRg st="1" end="1"/>
                                            </p:txEl>
                                          </p:spTgt>
                                        </p:tgtEl>
                                        <p:attrNameLst>
                                          <p:attrName>style.visibility</p:attrName>
                                        </p:attrNameLst>
                                      </p:cBhvr>
                                      <p:to>
                                        <p:strVal val="visible"/>
                                      </p:to>
                                    </p:set>
                                    <p:animEffect transition="in" filter="fade">
                                      <p:cBhvr>
                                        <p:cTn id="18" dur="2000"/>
                                        <p:tgtEl>
                                          <p:spTgt spid="2048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0483">
                                            <p:txEl>
                                              <p:pRg st="2" end="2"/>
                                            </p:txEl>
                                          </p:spTgt>
                                        </p:tgtEl>
                                        <p:attrNameLst>
                                          <p:attrName>style.visibility</p:attrName>
                                        </p:attrNameLst>
                                      </p:cBhvr>
                                      <p:to>
                                        <p:strVal val="visible"/>
                                      </p:to>
                                    </p:set>
                                    <p:animEffect transition="in" filter="fade">
                                      <p:cBhvr>
                                        <p:cTn id="23" dur="2000"/>
                                        <p:tgtEl>
                                          <p:spTgt spid="2048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0483">
                                            <p:txEl>
                                              <p:pRg st="3" end="3"/>
                                            </p:txEl>
                                          </p:spTgt>
                                        </p:tgtEl>
                                        <p:attrNameLst>
                                          <p:attrName>style.visibility</p:attrName>
                                        </p:attrNameLst>
                                      </p:cBhvr>
                                      <p:to>
                                        <p:strVal val="visible"/>
                                      </p:to>
                                    </p:set>
                                    <p:animEffect transition="in" filter="fade">
                                      <p:cBhvr>
                                        <p:cTn id="28" dur="2000"/>
                                        <p:tgtEl>
                                          <p:spTgt spid="2048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0483">
                                            <p:txEl>
                                              <p:pRg st="4" end="4"/>
                                            </p:txEl>
                                          </p:spTgt>
                                        </p:tgtEl>
                                        <p:attrNameLst>
                                          <p:attrName>style.visibility</p:attrName>
                                        </p:attrNameLst>
                                      </p:cBhvr>
                                      <p:to>
                                        <p:strVal val="visible"/>
                                      </p:to>
                                    </p:set>
                                    <p:animEffect transition="in" filter="fade">
                                      <p:cBhvr>
                                        <p:cTn id="33" dur="2000"/>
                                        <p:tgtEl>
                                          <p:spTgt spid="2048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0483">
                                            <p:txEl>
                                              <p:pRg st="5" end="5"/>
                                            </p:txEl>
                                          </p:spTgt>
                                        </p:tgtEl>
                                        <p:attrNameLst>
                                          <p:attrName>style.visibility</p:attrName>
                                        </p:attrNameLst>
                                      </p:cBhvr>
                                      <p:to>
                                        <p:strVal val="visible"/>
                                      </p:to>
                                    </p:set>
                                    <p:animEffect transition="in" filter="fade">
                                      <p:cBhvr>
                                        <p:cTn id="38" dur="20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ar-SA" altLang="en-US" sz="3600" b="1" dirty="0" smtClean="0"/>
              <a:t>كيف ستبدأ اللقاء</a:t>
            </a:r>
            <a:r>
              <a:rPr lang="ar-SA" altLang="en-US" b="1" u="sng" dirty="0" smtClean="0"/>
              <a:t/>
            </a:r>
            <a:br>
              <a:rPr lang="ar-SA" altLang="en-US" b="1" u="sng" dirty="0" smtClean="0"/>
            </a:br>
            <a:endParaRPr lang="en-GB" dirty="0"/>
          </a:p>
        </p:txBody>
      </p:sp>
      <p:sp>
        <p:nvSpPr>
          <p:cNvPr id="3" name="Content Placeholder 2"/>
          <p:cNvSpPr>
            <a:spLocks noGrp="1"/>
          </p:cNvSpPr>
          <p:nvPr>
            <p:ph idx="1"/>
          </p:nvPr>
        </p:nvSpPr>
        <p:spPr>
          <a:xfrm>
            <a:off x="457200" y="476672"/>
            <a:ext cx="8229600" cy="4525963"/>
          </a:xfrm>
        </p:spPr>
        <p:txBody>
          <a:bodyPr>
            <a:normAutofit fontScale="85000" lnSpcReduction="20000"/>
          </a:bodyPr>
          <a:lstStyle/>
          <a:p>
            <a:pPr marL="342900" lvl="1" indent="-342900" algn="r" rtl="1">
              <a:buFont typeface="Arial" panose="020B0604020202020204" pitchFamily="34" charset="0"/>
              <a:buChar char="•"/>
            </a:pPr>
            <a:endParaRPr lang="ar-SA" altLang="en-US" dirty="0" smtClean="0"/>
          </a:p>
          <a:p>
            <a:pPr marL="342900" lvl="1" indent="-342900" algn="r" rtl="1">
              <a:buFont typeface="Arial" panose="020B0604020202020204" pitchFamily="34" charset="0"/>
              <a:buChar char="•"/>
            </a:pPr>
            <a:endParaRPr lang="ar-SA" altLang="en-US" dirty="0"/>
          </a:p>
          <a:p>
            <a:pPr marL="342900" lvl="1" indent="-342900" algn="r" rtl="1">
              <a:buFont typeface="Arial" panose="020B0604020202020204" pitchFamily="34" charset="0"/>
              <a:buChar char="•"/>
            </a:pPr>
            <a:r>
              <a:rPr lang="ar-SA" altLang="en-US" sz="3000" dirty="0" smtClean="0"/>
              <a:t>ابدأ برغبة وبقوة وبهدؤ في التحدث.</a:t>
            </a:r>
          </a:p>
          <a:p>
            <a:pPr marL="342900" lvl="1" indent="-342900" algn="r" rtl="1">
              <a:buFont typeface="Arial" panose="020B0604020202020204" pitchFamily="34" charset="0"/>
              <a:buChar char="•"/>
            </a:pPr>
            <a:r>
              <a:rPr lang="ar-SA" altLang="en-US" sz="3000" dirty="0" smtClean="0"/>
              <a:t>وجها لوجه . انظر الى الجمهور</a:t>
            </a:r>
          </a:p>
          <a:p>
            <a:pPr marL="342900" lvl="1" indent="-342900" algn="r" rtl="1">
              <a:buFont typeface="Arial" panose="020B0604020202020204" pitchFamily="34" charset="0"/>
              <a:buChar char="•"/>
            </a:pPr>
            <a:r>
              <a:rPr lang="ar-SA" altLang="en-US" sz="3000" dirty="0" smtClean="0"/>
              <a:t>اعرف مضمون  </a:t>
            </a:r>
            <a:r>
              <a:rPr lang="ar-SA" altLang="en-US" sz="3000" dirty="0"/>
              <a:t>رسالتك جيداً</a:t>
            </a:r>
            <a:endParaRPr lang="ar-SA" altLang="en-US" sz="3000" dirty="0" smtClean="0"/>
          </a:p>
          <a:p>
            <a:pPr marL="342900" lvl="1" indent="-342900" algn="r" rtl="1">
              <a:buFont typeface="Arial" panose="020B0604020202020204" pitchFamily="34" charset="0"/>
              <a:buChar char="•"/>
            </a:pPr>
            <a:r>
              <a:rPr lang="ar-SA" altLang="en-US" sz="3000" dirty="0" smtClean="0"/>
              <a:t>الاسترخاء والاستمتاع في الحديث.</a:t>
            </a:r>
          </a:p>
          <a:p>
            <a:pPr marL="342900" lvl="1" indent="-342900" algn="r" rtl="1">
              <a:buFont typeface="Arial" panose="020B0604020202020204" pitchFamily="34" charset="0"/>
              <a:buChar char="•"/>
            </a:pPr>
            <a:r>
              <a:rPr lang="ar-SA" altLang="en-US" sz="3000" dirty="0" smtClean="0"/>
              <a:t>ابدأ مخاطبتهم بجمل </a:t>
            </a:r>
            <a:r>
              <a:rPr lang="ar-SA" altLang="en-US" sz="3000" dirty="0"/>
              <a:t>قصيرة </a:t>
            </a:r>
            <a:r>
              <a:rPr lang="ar-SA" altLang="en-US" sz="3000" dirty="0" smtClean="0"/>
              <a:t>لتعبر </a:t>
            </a:r>
            <a:r>
              <a:rPr lang="ar-SA" altLang="en-US" sz="3000" dirty="0"/>
              <a:t>عن أفكارك</a:t>
            </a:r>
            <a:r>
              <a:rPr lang="ar-SA" altLang="en-US" sz="3000" b="1" dirty="0" smtClean="0"/>
              <a:t>.</a:t>
            </a:r>
            <a:endParaRPr lang="ar-SA" altLang="en-US" sz="3000" dirty="0" smtClean="0"/>
          </a:p>
          <a:p>
            <a:pPr marL="342900" lvl="1" indent="-342900" algn="r" rtl="1">
              <a:buFont typeface="Arial" panose="020B0604020202020204" pitchFamily="34" charset="0"/>
              <a:buChar char="•"/>
            </a:pPr>
            <a:r>
              <a:rPr lang="ar-SA" altLang="en-US" sz="3000" dirty="0" smtClean="0"/>
              <a:t>تحدث بثقة وحماس   .</a:t>
            </a:r>
          </a:p>
          <a:p>
            <a:pPr marL="342900" lvl="1" indent="-342900" algn="r" rtl="1">
              <a:buFont typeface="Arial" panose="020B0604020202020204" pitchFamily="34" charset="0"/>
              <a:buChar char="•"/>
            </a:pPr>
            <a:r>
              <a:rPr lang="ar-SA" altLang="en-US" sz="3000" dirty="0" smtClean="0"/>
              <a:t>نبرة صوت هادئه وغير عالية ومسموعة.</a:t>
            </a:r>
          </a:p>
          <a:p>
            <a:pPr marL="342900" lvl="1" indent="-342900" algn="r" rtl="1">
              <a:buFont typeface="Arial" panose="020B0604020202020204" pitchFamily="34" charset="0"/>
              <a:buChar char="•"/>
            </a:pPr>
            <a:r>
              <a:rPr lang="ar-SA" altLang="en-US" sz="3000" dirty="0" smtClean="0"/>
              <a:t>تعبيرات وجهك , لاتتحرك كثيراً , راقب حركات جسدك.</a:t>
            </a:r>
          </a:p>
          <a:p>
            <a:pPr marL="342900" lvl="1" indent="-342900" algn="r" rtl="1">
              <a:buFont typeface="Arial" panose="020B0604020202020204" pitchFamily="34" charset="0"/>
              <a:buChar char="•"/>
            </a:pPr>
            <a:r>
              <a:rPr lang="ar-SA" altLang="en-US" sz="3000" dirty="0" smtClean="0"/>
              <a:t>مظهرك العام مقبول للجمهور.</a:t>
            </a:r>
            <a:endParaRPr lang="ar-SA" altLang="en-US" sz="3000" dirty="0"/>
          </a:p>
          <a:p>
            <a:pPr algn="r" rtl="1"/>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32160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2780928"/>
            <a:ext cx="8964488" cy="769441"/>
          </a:xfrm>
          <a:prstGeom prst="rect">
            <a:avLst/>
          </a:prstGeom>
          <a:solidFill>
            <a:schemeClr val="bg1">
              <a:lumMod val="95000"/>
            </a:schemeClr>
          </a:solidFill>
          <a:ln>
            <a:solidFill>
              <a:srgbClr val="FF0000"/>
            </a:solidFill>
          </a:ln>
        </p:spPr>
        <p:txBody>
          <a:bodyPr wrap="square">
            <a:spAutoFit/>
          </a:bodyPr>
          <a:lstStyle/>
          <a:p>
            <a:pPr algn="ctr"/>
            <a:r>
              <a:rPr lang="ar-SA" sz="4400" b="1" dirty="0" smtClean="0"/>
              <a:t>تخطيط واعداد الحملات </a:t>
            </a:r>
            <a:r>
              <a:rPr lang="ar-SA" sz="4400" b="1" dirty="0"/>
              <a:t>الإعلامية</a:t>
            </a:r>
            <a:endParaRPr lang="en-GB" sz="4400" b="1" dirty="0"/>
          </a:p>
        </p:txBody>
      </p:sp>
      <p:pic>
        <p:nvPicPr>
          <p:cNvPr id="3"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387190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pitchFamily="34" charset="0"/>
                <a:cs typeface="Arial" pitchFamily="34" charset="0"/>
              </a:defRPr>
            </a:lvl1pPr>
            <a:lvl2pPr marL="742950" indent="-285750" eaLnBrk="0" hangingPunct="0">
              <a:defRPr sz="2800">
                <a:solidFill>
                  <a:schemeClr val="tx1"/>
                </a:solidFill>
                <a:latin typeface="Arial" pitchFamily="34" charset="0"/>
                <a:cs typeface="Arial" pitchFamily="34" charset="0"/>
              </a:defRPr>
            </a:lvl2pPr>
            <a:lvl3pPr marL="1143000" indent="-228600" eaLnBrk="0" hangingPunct="0">
              <a:defRPr sz="2800">
                <a:solidFill>
                  <a:schemeClr val="tx1"/>
                </a:solidFill>
                <a:latin typeface="Arial" pitchFamily="34" charset="0"/>
                <a:cs typeface="Arial" pitchFamily="34" charset="0"/>
              </a:defRPr>
            </a:lvl3pPr>
            <a:lvl4pPr marL="1600200" indent="-228600" eaLnBrk="0" hangingPunct="0">
              <a:defRPr sz="2800">
                <a:solidFill>
                  <a:schemeClr val="tx1"/>
                </a:solidFill>
                <a:latin typeface="Arial" pitchFamily="34" charset="0"/>
                <a:cs typeface="Arial" pitchFamily="34" charset="0"/>
              </a:defRPr>
            </a:lvl4pPr>
            <a:lvl5pPr marL="2057400" indent="-228600" eaLnBrk="0" hangingPunct="0">
              <a:defRPr sz="28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9pPr>
          </a:lstStyle>
          <a:p>
            <a:pPr eaLnBrk="1" hangingPunct="1"/>
            <a:fld id="{53976396-F8DF-48DD-A7A6-B4B01E3502D6}" type="slidenum">
              <a:rPr lang="en-US" altLang="en-US" sz="2600">
                <a:solidFill>
                  <a:schemeClr val="bg1"/>
                </a:solidFill>
              </a:rPr>
              <a:pPr eaLnBrk="1" hangingPunct="1"/>
              <a:t>87</a:t>
            </a:fld>
            <a:endParaRPr lang="en-US" altLang="en-US" sz="2600">
              <a:solidFill>
                <a:schemeClr val="bg1"/>
              </a:solidFill>
            </a:endParaRPr>
          </a:p>
        </p:txBody>
      </p:sp>
      <p:sp>
        <p:nvSpPr>
          <p:cNvPr id="4099" name="AutoShape 2"/>
          <p:cNvSpPr>
            <a:spLocks noGrp="1" noChangeArrowheads="1"/>
          </p:cNvSpPr>
          <p:nvPr>
            <p:ph type="title"/>
          </p:nvPr>
        </p:nvSpPr>
        <p:spPr>
          <a:solidFill>
            <a:schemeClr val="bg1">
              <a:lumMod val="95000"/>
            </a:schemeClr>
          </a:solidFill>
          <a:ln>
            <a:solidFill>
              <a:srgbClr val="FF0000"/>
            </a:solidFill>
          </a:ln>
        </p:spPr>
        <p:txBody>
          <a:bodyPr>
            <a:normAutofit/>
          </a:bodyPr>
          <a:lstStyle/>
          <a:p>
            <a:pPr eaLnBrk="1" hangingPunct="1"/>
            <a:r>
              <a:rPr lang="ar-IQ" altLang="en-US" sz="3200" b="1" dirty="0" smtClean="0"/>
              <a:t>ما المقصود بالحملة الإعلامية ؟ </a:t>
            </a:r>
            <a:endParaRPr lang="en-US" altLang="en-US" sz="3200" b="1" dirty="0" smtClean="0"/>
          </a:p>
        </p:txBody>
      </p:sp>
      <p:sp>
        <p:nvSpPr>
          <p:cNvPr id="4100" name="Rectangle 3"/>
          <p:cNvSpPr>
            <a:spLocks noGrp="1" noChangeArrowheads="1"/>
          </p:cNvSpPr>
          <p:nvPr>
            <p:ph type="body" idx="1"/>
          </p:nvPr>
        </p:nvSpPr>
        <p:spPr>
          <a:xfrm>
            <a:off x="251520" y="1124744"/>
            <a:ext cx="8435280" cy="4525963"/>
          </a:xfrm>
        </p:spPr>
        <p:txBody>
          <a:bodyPr>
            <a:normAutofit/>
          </a:bodyPr>
          <a:lstStyle/>
          <a:p>
            <a:pPr algn="r" rtl="1" eaLnBrk="1" hangingPunct="1">
              <a:buFont typeface="Wingdings" pitchFamily="2" charset="2"/>
              <a:buNone/>
            </a:pPr>
            <a:endParaRPr lang="ar-IQ" altLang="en-US" sz="3200" b="1" u="sng" dirty="0" smtClean="0">
              <a:solidFill>
                <a:srgbClr val="FF3300"/>
              </a:solidFill>
            </a:endParaRPr>
          </a:p>
          <a:p>
            <a:pPr algn="r" rtl="1" eaLnBrk="1" hangingPunct="1">
              <a:buFont typeface="Wingdings" pitchFamily="2" charset="2"/>
              <a:buNone/>
            </a:pPr>
            <a:r>
              <a:rPr lang="ar-IQ" altLang="en-US" sz="2800" b="1" u="sng" dirty="0" smtClean="0"/>
              <a:t>الحملة الإعلامية</a:t>
            </a:r>
            <a:r>
              <a:rPr lang="ar-IQ" altLang="en-US" sz="2800" dirty="0" smtClean="0"/>
              <a:t> </a:t>
            </a:r>
            <a:r>
              <a:rPr lang="ar-IQ" altLang="en-US" dirty="0" smtClean="0"/>
              <a:t>: </a:t>
            </a:r>
          </a:p>
          <a:p>
            <a:pPr algn="r" rtl="1" eaLnBrk="1" hangingPunct="1">
              <a:buFont typeface="Wingdings" panose="05000000000000000000" pitchFamily="2" charset="2"/>
              <a:buChar char="§"/>
            </a:pPr>
            <a:r>
              <a:rPr lang="ar-IQ" altLang="en-US" dirty="0" smtClean="0"/>
              <a:t> </a:t>
            </a:r>
            <a:r>
              <a:rPr lang="ar-IQ" altLang="en-US" sz="2800" dirty="0" smtClean="0"/>
              <a:t>جهد مكثف ، متعدد المستويات ، متنوع الوسائل متعدد المراحل تستخدم فيه المؤسسة الإعلامية طاقات استثنائية لتغطية حدث، أو مناسبة ، أو لتعميق وعي</a:t>
            </a:r>
            <a:r>
              <a:rPr lang="ar-SA" altLang="en-US" sz="2800" dirty="0" smtClean="0"/>
              <a:t> </a:t>
            </a:r>
            <a:r>
              <a:rPr lang="ar-IQ" altLang="en-US" sz="2800" dirty="0" smtClean="0"/>
              <a:t>الجمهور بقضية مهمة ، في سقف زمني محدد </a:t>
            </a:r>
            <a:endParaRPr lang="ar-SA" altLang="en-US" sz="2800" dirty="0" smtClean="0"/>
          </a:p>
          <a:p>
            <a:pPr algn="r" rtl="1">
              <a:buFont typeface="Wingdings" panose="05000000000000000000" pitchFamily="2" charset="2"/>
              <a:buChar char="§"/>
            </a:pPr>
            <a:r>
              <a:rPr lang="ar-SA" sz="2800" dirty="0" smtClean="0"/>
              <a:t>سلسلة </a:t>
            </a:r>
            <a:r>
              <a:rPr lang="ar-SA" sz="2800" dirty="0"/>
              <a:t>من النشاطات والفعاليات التي تهدف إلى إيصال رسائل إلى المؤيدين أو المخالفين أو المحايدين، والتأثير على مواقفهم تجاه قضية معينة </a:t>
            </a:r>
            <a:r>
              <a:rPr lang="ar-SA" sz="2800" dirty="0" smtClean="0"/>
              <a:t>ومحددة</a:t>
            </a:r>
            <a:r>
              <a:rPr lang="ar-SA" dirty="0" smtClean="0"/>
              <a:t>.</a:t>
            </a:r>
            <a:endParaRPr lang="en-GB" dirty="0"/>
          </a:p>
          <a:p>
            <a:pPr algn="r" rtl="1" eaLnBrk="1" hangingPunct="1">
              <a:buFont typeface="Wingdings" panose="05000000000000000000" pitchFamily="2" charset="2"/>
              <a:buChar char="§"/>
            </a:pPr>
            <a:endParaRPr lang="en-US" altLang="en-US" dirty="0" smtClean="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096192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Autofit/>
          </a:bodyPr>
          <a:lstStyle/>
          <a:p>
            <a:r>
              <a:rPr lang="ar-SA" sz="3200" b="1" dirty="0" smtClean="0"/>
              <a:t/>
            </a:r>
            <a:br>
              <a:rPr lang="ar-SA" sz="3200" b="1" dirty="0" smtClean="0"/>
            </a:br>
            <a:r>
              <a:rPr lang="ar-SA" sz="3200" b="1" dirty="0" smtClean="0"/>
              <a:t>مجالات  تخطيط الحملات الاعلامية</a:t>
            </a:r>
            <a:r>
              <a:rPr lang="en-GB" sz="3200" dirty="0"/>
              <a:t/>
            </a:r>
            <a:br>
              <a:rPr lang="en-GB" sz="3200" dirty="0"/>
            </a:br>
            <a:endParaRPr lang="en-GB" sz="3200" dirty="0"/>
          </a:p>
        </p:txBody>
      </p:sp>
      <p:sp>
        <p:nvSpPr>
          <p:cNvPr id="3" name="Content Placeholder 2"/>
          <p:cNvSpPr>
            <a:spLocks noGrp="1"/>
          </p:cNvSpPr>
          <p:nvPr>
            <p:ph idx="1"/>
          </p:nvPr>
        </p:nvSpPr>
        <p:spPr>
          <a:xfrm>
            <a:off x="251520" y="1600200"/>
            <a:ext cx="8712968" cy="4525963"/>
          </a:xfrm>
        </p:spPr>
        <p:txBody>
          <a:bodyPr>
            <a:normAutofit/>
          </a:bodyPr>
          <a:lstStyle/>
          <a:p>
            <a:pPr marL="0" indent="0" algn="r" rtl="1">
              <a:buNone/>
            </a:pPr>
            <a:r>
              <a:rPr lang="ar-SA" sz="2400" dirty="0" smtClean="0"/>
              <a:t>1-</a:t>
            </a:r>
            <a:r>
              <a:rPr lang="en-GB" sz="2400" dirty="0" smtClean="0"/>
              <a:t>- </a:t>
            </a:r>
            <a:r>
              <a:rPr lang="ar-SA" sz="2400" b="1" dirty="0"/>
              <a:t>تخطيط الإعلام التنموي</a:t>
            </a:r>
            <a:r>
              <a:rPr lang="en-GB" sz="2400" b="1" dirty="0"/>
              <a:t>: </a:t>
            </a:r>
            <a:r>
              <a:rPr lang="ar-SA" sz="2800" dirty="0"/>
              <a:t>يهدف إلى المساهمة في التغيير الاجتماعي والفردي ضمن إطار عملية التنمية. وذلك عبر تنمية الشعور بالهوية القومية وإعلام الناس بأهداف التنمية </a:t>
            </a:r>
            <a:r>
              <a:rPr lang="ar-SA" sz="2800" dirty="0" smtClean="0"/>
              <a:t>وبرامجها.</a:t>
            </a:r>
            <a:r>
              <a:rPr lang="en-GB" sz="2800" dirty="0"/>
              <a:t/>
            </a:r>
            <a:br>
              <a:rPr lang="en-GB" sz="2800" dirty="0"/>
            </a:br>
            <a:r>
              <a:rPr lang="ar-SA" sz="2800" dirty="0" smtClean="0"/>
              <a:t>2</a:t>
            </a:r>
            <a:r>
              <a:rPr lang="en-GB" sz="2800" dirty="0" smtClean="0"/>
              <a:t>-</a:t>
            </a:r>
            <a:r>
              <a:rPr lang="en-GB" sz="2800" b="1" dirty="0" smtClean="0"/>
              <a:t> </a:t>
            </a:r>
            <a:r>
              <a:rPr lang="ar-SA" sz="2400" b="1" dirty="0"/>
              <a:t>تخطيط الإعلام القومي</a:t>
            </a:r>
            <a:r>
              <a:rPr lang="en-GB" sz="2400" dirty="0"/>
              <a:t>: </a:t>
            </a:r>
            <a:r>
              <a:rPr lang="ar-SA" sz="2800" dirty="0"/>
              <a:t>هوتخطيط مثالي أو بعيد المدى، وتسهر عليه اللجان القومية وفق منظورات عامة وأهداف عامة. و يتسم بنظام معقد وأهداف عدة مما دفع الدول النامية إلى السيطرة على مصادر الإعلام، إذ كيف يمكن تصور إمكانية السيطرة على المصادر الاتصالية مع الحفاظ على الاختلاف في الرأي و تفاعل الأفكار </a:t>
            </a:r>
            <a:r>
              <a:rPr lang="ar-SA" sz="2800" dirty="0" smtClean="0"/>
              <a:t>المتباينة.</a:t>
            </a:r>
            <a:r>
              <a:rPr lang="en-GB" dirty="0"/>
              <a:t/>
            </a:r>
            <a:br>
              <a:rPr lang="en-GB" dirty="0"/>
            </a:br>
            <a:endParaRPr lang="en-GB"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276821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a:t>أنواع الحملات الإعلامية</a:t>
            </a:r>
            <a:endParaRPr lang="en-GB" sz="3600" dirty="0"/>
          </a:p>
        </p:txBody>
      </p:sp>
      <p:sp>
        <p:nvSpPr>
          <p:cNvPr id="4" name="Rectangle 3"/>
          <p:cNvSpPr/>
          <p:nvPr/>
        </p:nvSpPr>
        <p:spPr>
          <a:xfrm>
            <a:off x="539552" y="1268760"/>
            <a:ext cx="7776864" cy="4893647"/>
          </a:xfrm>
          <a:prstGeom prst="rect">
            <a:avLst/>
          </a:prstGeom>
        </p:spPr>
        <p:txBody>
          <a:bodyPr wrap="square">
            <a:spAutoFit/>
          </a:bodyPr>
          <a:lstStyle/>
          <a:p>
            <a:pPr algn="r" rtl="1"/>
            <a:r>
              <a:rPr lang="ar-SA" sz="2400" dirty="0"/>
              <a:t/>
            </a:r>
            <a:br>
              <a:rPr lang="ar-SA" sz="2400" dirty="0"/>
            </a:br>
            <a:r>
              <a:rPr lang="ar-SA" sz="2400" dirty="0"/>
              <a:t>حدد خبراء الاعلام والحملات عدة أنواع للحملات وقد أضفت اليها من خلال الواقع الاعلامي انواع اخرى وذلك على النحو الآتي :</a:t>
            </a:r>
            <a:br>
              <a:rPr lang="ar-SA" sz="2400" dirty="0"/>
            </a:br>
            <a:r>
              <a:rPr lang="ar-SA" sz="2400" dirty="0"/>
              <a:t>1. </a:t>
            </a:r>
            <a:r>
              <a:rPr lang="ar-SA" sz="2400" u="sng" dirty="0"/>
              <a:t>حملات التوعية :</a:t>
            </a:r>
            <a:r>
              <a:rPr lang="ar-SA" sz="2400" dirty="0"/>
              <a:t> تصمم لجعل الجمهور على معرفة بشيء ما</a:t>
            </a:r>
            <a:br>
              <a:rPr lang="ar-SA" sz="2400" dirty="0"/>
            </a:br>
            <a:r>
              <a:rPr lang="ar-SA" sz="2400" dirty="0"/>
              <a:t>2. </a:t>
            </a:r>
            <a:r>
              <a:rPr lang="ar-SA" sz="2400" u="sng" dirty="0"/>
              <a:t>الحملات المعلوماتية :</a:t>
            </a:r>
            <a:r>
              <a:rPr lang="ar-SA" sz="2400" dirty="0"/>
              <a:t> هي حملة معلومات عامة تسعى وراء معرفة الجمهور و إدراكه لحدث ما ، و تزويده ببعض المعلومات العامة الحيوية</a:t>
            </a:r>
            <a:br>
              <a:rPr lang="ar-SA" sz="2400" dirty="0"/>
            </a:br>
            <a:r>
              <a:rPr lang="ar-SA" sz="2400" dirty="0"/>
              <a:t>3. </a:t>
            </a:r>
            <a:r>
              <a:rPr lang="ar-SA" sz="2400" u="sng" dirty="0"/>
              <a:t>الحملات التربوية :</a:t>
            </a:r>
            <a:r>
              <a:rPr lang="ar-SA" sz="2400" dirty="0"/>
              <a:t> هي حملة للتعلم تذهب بخطوة إضافية خلف الوعي و المعلومات إلى التفسير و مقدرة الجمهور على تطبيق المعلومات و تحويلها إلى سلوك يومي</a:t>
            </a:r>
            <a:br>
              <a:rPr lang="ar-SA" sz="2400" dirty="0"/>
            </a:br>
            <a:r>
              <a:rPr lang="ar-SA" sz="2400" dirty="0"/>
              <a:t>4. </a:t>
            </a:r>
            <a:r>
              <a:rPr lang="ar-SA" sz="2400" u="sng" dirty="0"/>
              <a:t>حملات تعديل السلوك </a:t>
            </a:r>
            <a:r>
              <a:rPr lang="ar-SA" sz="2400" dirty="0"/>
              <a:t>هي نوع من الحملات التي تحاول تغيير و تعديل الاتجاهات و السلوكيات الموجودة لدى بعض أفراد الجمهور ، و هي من أكثر الحملات صعوبة و تعقيداً لأنها تستهدف تغيير السلوك أو الاتجاه لدى الفرد ، و من أمثلتها الحملات المعاصرة حول تعاطي التدخين</a:t>
            </a:r>
            <a:endParaRPr lang="en-GB" sz="24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4406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457200" y="620713"/>
            <a:ext cx="8229600" cy="4929187"/>
          </a:xfrm>
        </p:spPr>
        <p:txBody>
          <a:bodyPr>
            <a:normAutofit/>
          </a:bodyPr>
          <a:lstStyle/>
          <a:p>
            <a:pPr algn="r" rtl="1">
              <a:buFontTx/>
              <a:buNone/>
              <a:defRPr/>
            </a:pPr>
            <a:r>
              <a:rPr lang="ar-JO" dirty="0" smtClean="0"/>
              <a:t> </a:t>
            </a:r>
            <a:endParaRPr lang="ar-SA" dirty="0" smtClean="0"/>
          </a:p>
          <a:p>
            <a:pPr algn="r" rtl="1">
              <a:buFontTx/>
              <a:buNone/>
              <a:defRPr/>
            </a:pPr>
            <a:r>
              <a:rPr lang="ar-SA" sz="2800" b="1" dirty="0" smtClean="0"/>
              <a:t>مقدمة</a:t>
            </a:r>
            <a:r>
              <a:rPr lang="ar-SA" sz="2400" dirty="0" smtClean="0"/>
              <a:t>.</a:t>
            </a:r>
          </a:p>
          <a:p>
            <a:pPr algn="r" rtl="1">
              <a:buFontTx/>
              <a:buNone/>
              <a:defRPr/>
            </a:pPr>
            <a:r>
              <a:rPr lang="ar-SA" sz="2400" dirty="0"/>
              <a:t>1</a:t>
            </a:r>
            <a:r>
              <a:rPr lang="ar-JO" sz="2400" dirty="0" smtClean="0"/>
              <a:t>-معادلة الاستقرار في العلاقة بين المؤسس</a:t>
            </a:r>
            <a:r>
              <a:rPr lang="ar-SA" sz="2400" dirty="0" smtClean="0"/>
              <a:t>ة </a:t>
            </a:r>
            <a:r>
              <a:rPr lang="ar-JO" sz="2400" dirty="0" smtClean="0"/>
              <a:t>وجمهورها.</a:t>
            </a:r>
            <a:endParaRPr lang="ar-SA" sz="2400" dirty="0" smtClean="0"/>
          </a:p>
          <a:p>
            <a:pPr marL="0" indent="0" algn="r" rtl="1">
              <a:buFontTx/>
              <a:buNone/>
              <a:defRPr/>
            </a:pPr>
            <a:r>
              <a:rPr lang="ar-SA" sz="2400" dirty="0" smtClean="0"/>
              <a:t>2- </a:t>
            </a:r>
            <a:r>
              <a:rPr lang="ar-JO" altLang="en-US" sz="2400" dirty="0" smtClean="0"/>
              <a:t>الصورة الذهنية للمؤسسة-</a:t>
            </a:r>
            <a:r>
              <a:rPr lang="en-US" altLang="en-US" sz="1800" b="1" dirty="0" smtClean="0"/>
              <a:t>CORPORATE  IMAGE</a:t>
            </a:r>
            <a:r>
              <a:rPr lang="ar-SA" altLang="en-US" sz="1800" b="1" dirty="0" smtClean="0"/>
              <a:t>   </a:t>
            </a:r>
            <a:endParaRPr lang="ar-SA" altLang="en-US" sz="2400" dirty="0" smtClean="0"/>
          </a:p>
          <a:p>
            <a:pPr marL="0" indent="0" algn="r" rtl="1">
              <a:buFontTx/>
              <a:buNone/>
              <a:defRPr/>
            </a:pPr>
            <a:r>
              <a:rPr lang="ar-SA" sz="2400" dirty="0" smtClean="0"/>
              <a:t> 3- سلوكيات واخلاقيات العاملين في الاعلام</a:t>
            </a:r>
          </a:p>
          <a:p>
            <a:pPr marL="0" indent="0" algn="r" rtl="1">
              <a:buFontTx/>
              <a:buNone/>
              <a:defRPr/>
            </a:pPr>
            <a:r>
              <a:rPr lang="ar-JO" altLang="en-US" sz="2400" b="1" dirty="0" smtClean="0"/>
              <a:t>المحور ا</a:t>
            </a:r>
            <a:r>
              <a:rPr lang="ar-SA" altLang="en-US" sz="2400" b="1" dirty="0" smtClean="0"/>
              <a:t>الاول </a:t>
            </a:r>
            <a:r>
              <a:rPr lang="ar-JO" altLang="en-US" sz="2400" b="1" dirty="0" smtClean="0"/>
              <a:t>- الاتصالات الجماهيرية</a:t>
            </a:r>
            <a:r>
              <a:rPr lang="ar-SA" altLang="en-US" sz="2400" b="1" dirty="0" smtClean="0"/>
              <a:t>:</a:t>
            </a:r>
            <a:endParaRPr lang="en-US" altLang="en-US" sz="2400" b="1" dirty="0" smtClean="0"/>
          </a:p>
          <a:p>
            <a:pPr algn="r" rtl="1">
              <a:defRPr/>
            </a:pPr>
            <a:r>
              <a:rPr lang="ar-JO" altLang="en-US" sz="2400" dirty="0" smtClean="0"/>
              <a:t>1-ال</a:t>
            </a:r>
            <a:r>
              <a:rPr lang="ar-SA" altLang="en-US" sz="2400" dirty="0" smtClean="0"/>
              <a:t>مربع الاعلامي</a:t>
            </a:r>
            <a:r>
              <a:rPr lang="ar-JO" altLang="en-US" sz="2400" dirty="0" smtClean="0"/>
              <a:t>.</a:t>
            </a:r>
            <a:endParaRPr lang="en-US" altLang="en-US" sz="2400" dirty="0" smtClean="0"/>
          </a:p>
          <a:p>
            <a:pPr algn="r" rtl="1">
              <a:defRPr/>
            </a:pPr>
            <a:r>
              <a:rPr lang="ar-SA" altLang="en-US" sz="2400" dirty="0" smtClean="0"/>
              <a:t>2- </a:t>
            </a:r>
            <a:r>
              <a:rPr lang="ar-JO" altLang="en-US" sz="2400" dirty="0" smtClean="0"/>
              <a:t>انماط السلوكيات </a:t>
            </a:r>
            <a:r>
              <a:rPr lang="ar-SA" altLang="en-US" sz="2400" dirty="0" smtClean="0"/>
              <a:t> الاعلامية  </a:t>
            </a:r>
            <a:r>
              <a:rPr lang="ar-JO" altLang="en-US" sz="2400" dirty="0" smtClean="0"/>
              <a:t>الشخصية.</a:t>
            </a:r>
            <a:endParaRPr lang="ar-SA" altLang="en-US" sz="2400" dirty="0" smtClean="0"/>
          </a:p>
          <a:p>
            <a:pPr algn="r" rtl="1">
              <a:defRPr/>
            </a:pPr>
            <a:r>
              <a:rPr lang="ar-SA" altLang="en-US" sz="2400" dirty="0" smtClean="0"/>
              <a:t>3- صفات القائم بالاتصال  الاعلامي.</a:t>
            </a:r>
            <a:endParaRPr lang="en-US" altLang="en-US" sz="2400" dirty="0" smtClean="0"/>
          </a:p>
          <a:p>
            <a:pPr marL="0" indent="0" algn="r" rtl="1">
              <a:buFontTx/>
              <a:buNone/>
              <a:defRPr/>
            </a:pPr>
            <a:endParaRPr lang="en-US" sz="2400" dirty="0" smtClean="0"/>
          </a:p>
          <a:p>
            <a:pPr marL="0" indent="0" algn="r" rtl="1">
              <a:buFontTx/>
              <a:buNone/>
              <a:defRPr/>
            </a:pPr>
            <a:endParaRPr lang="en-US" dirty="0" smtClean="0"/>
          </a:p>
        </p:txBody>
      </p:sp>
      <p:sp>
        <p:nvSpPr>
          <p:cNvPr id="4" name="Title 1"/>
          <p:cNvSpPr txBox="1">
            <a:spLocks/>
          </p:cNvSpPr>
          <p:nvPr/>
        </p:nvSpPr>
        <p:spPr bwMode="auto">
          <a:xfrm>
            <a:off x="0" y="0"/>
            <a:ext cx="9144000" cy="1187450"/>
          </a:xfrm>
          <a:prstGeom prst="rect">
            <a:avLst/>
          </a:prstGeom>
          <a:solidFill>
            <a:schemeClr val="bg1">
              <a:lumMod val="95000"/>
            </a:schemeClr>
          </a:solidFill>
          <a:ln>
            <a:solidFill>
              <a:srgbClr val="C00000"/>
            </a:solidFill>
          </a:ln>
          <a:extLst/>
        </p:spPr>
        <p:txBody>
          <a:bodyPr anchor="ctr"/>
          <a:lst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a:lstStyle>
          <a:p>
            <a:pPr>
              <a:defRPr/>
            </a:pPr>
            <a:endParaRPr lang="ar-SA" sz="3200" b="1" dirty="0" smtClean="0">
              <a:solidFill>
                <a:schemeClr val="tx1"/>
              </a:solidFill>
            </a:endParaRPr>
          </a:p>
          <a:p>
            <a:pPr>
              <a:defRPr/>
            </a:pPr>
            <a:r>
              <a:rPr lang="ar-SA" sz="3200" b="1" dirty="0" smtClean="0">
                <a:solidFill>
                  <a:schemeClr val="tx1"/>
                </a:solidFill>
              </a:rPr>
              <a:t> </a:t>
            </a:r>
            <a:r>
              <a:rPr lang="ar-JO" sz="3200" b="1" dirty="0" smtClean="0">
                <a:solidFill>
                  <a:schemeClr val="tx1"/>
                </a:solidFill>
              </a:rPr>
              <a:t>حقيبة</a:t>
            </a:r>
            <a:r>
              <a:rPr lang="ar-SA" sz="3200" b="1" dirty="0" smtClean="0">
                <a:solidFill>
                  <a:schemeClr val="tx1"/>
                </a:solidFill>
              </a:rPr>
              <a:t> الملتقى</a:t>
            </a:r>
            <a:r>
              <a:rPr lang="en-US" sz="3200" dirty="0" smtClean="0">
                <a:solidFill>
                  <a:schemeClr val="tx1"/>
                </a:solidFill>
              </a:rPr>
              <a:t/>
            </a:r>
            <a:br>
              <a:rPr lang="en-US" sz="3200" dirty="0" smtClean="0">
                <a:solidFill>
                  <a:schemeClr val="tx1"/>
                </a:solidFill>
              </a:rPr>
            </a:br>
            <a:endParaRPr lang="en-US" sz="3200" kern="0" dirty="0">
              <a:solidFill>
                <a:schemeClr val="tx1"/>
              </a:solidFill>
            </a:endParaRPr>
          </a:p>
        </p:txBody>
      </p:sp>
      <p:pic>
        <p:nvPicPr>
          <p:cNvPr id="12292"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5661025"/>
            <a:ext cx="137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B114704E-10EA-4935-B853-E0600C6DB83E}" type="slidenum">
              <a:rPr lang="ar-SA" altLang="en-US" sz="1400" smtClean="0"/>
              <a:pPr eaLnBrk="1" hangingPunct="1">
                <a:spcBef>
                  <a:spcPct val="0"/>
                </a:spcBef>
                <a:buFontTx/>
                <a:buNone/>
              </a:pPr>
              <a:t>9</a:t>
            </a:fld>
            <a:endParaRPr lang="en-US" altLang="en-US" sz="1400" dirty="0" smtClean="0"/>
          </a:p>
        </p:txBody>
      </p:sp>
    </p:spTree>
    <p:extLst>
      <p:ext uri="{BB962C8B-B14F-4D97-AF65-F5344CB8AC3E}">
        <p14:creationId xmlns:p14="http://schemas.microsoft.com/office/powerpoint/2010/main" val="258182514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95000"/>
            </a:schemeClr>
          </a:solidFill>
          <a:ln>
            <a:solidFill>
              <a:srgbClr val="FF0000"/>
            </a:solidFill>
          </a:ln>
        </p:spPr>
        <p:txBody>
          <a:bodyPr>
            <a:normAutofit/>
          </a:bodyPr>
          <a:lstStyle/>
          <a:p>
            <a:r>
              <a:rPr lang="ar-SA" sz="3600" b="1" dirty="0"/>
              <a:t>أنواع الحملات الإعلامية</a:t>
            </a:r>
            <a:endParaRPr lang="en-GB" sz="3600" dirty="0"/>
          </a:p>
        </p:txBody>
      </p:sp>
      <p:sp>
        <p:nvSpPr>
          <p:cNvPr id="3" name="Content Placeholder 2"/>
          <p:cNvSpPr>
            <a:spLocks noGrp="1"/>
          </p:cNvSpPr>
          <p:nvPr>
            <p:ph idx="1"/>
          </p:nvPr>
        </p:nvSpPr>
        <p:spPr>
          <a:xfrm>
            <a:off x="323528" y="1600200"/>
            <a:ext cx="8363272" cy="4525963"/>
          </a:xfrm>
        </p:spPr>
        <p:txBody>
          <a:bodyPr>
            <a:normAutofit/>
          </a:bodyPr>
          <a:lstStyle/>
          <a:p>
            <a:pPr algn="r" rtl="1"/>
            <a:r>
              <a:rPr lang="ar-SA" sz="2400" dirty="0"/>
              <a:t>. </a:t>
            </a:r>
            <a:r>
              <a:rPr lang="ar-SA" sz="2400" u="sng" dirty="0"/>
              <a:t>الحملات الامنية :</a:t>
            </a:r>
            <a:r>
              <a:rPr lang="ar-SA" sz="2400" dirty="0"/>
              <a:t> نوع من الحملات التي تستهدف خلق وعي امني من المخاطر والتهديدات المختلفة لدى الجمهور ( التركيز على متابعة النشاطات المشبوهة المتعلقة بالإرهاب والجريمة المنظمة )</a:t>
            </a:r>
            <a:br>
              <a:rPr lang="ar-SA" sz="2400" dirty="0"/>
            </a:br>
            <a:r>
              <a:rPr lang="ar-SA" sz="2400" dirty="0"/>
              <a:t>6. </a:t>
            </a:r>
            <a:r>
              <a:rPr lang="ar-SA" sz="2400" u="sng" dirty="0"/>
              <a:t>الحملات الانتخابية :</a:t>
            </a:r>
            <a:r>
              <a:rPr lang="ar-SA" sz="2400" dirty="0"/>
              <a:t> هذا النوع من الحملات دوري ويتركز قبل الانتخابات في الدول ويعمل على ايصال الرسالة السياسية للمرشح ومنهجيته القادمة بغية انتخابه </a:t>
            </a:r>
            <a:br>
              <a:rPr lang="ar-SA" sz="2400" dirty="0"/>
            </a:br>
            <a:r>
              <a:rPr lang="ar-SA" sz="2400" u="sng" dirty="0"/>
              <a:t>7. حملات الحرب الدعائية </a:t>
            </a:r>
            <a:r>
              <a:rPr lang="ar-SA" sz="2400" dirty="0"/>
              <a:t>تستخدم هذه الحملات في الحروب والنزاعات وتستهدف المجتمعات بغية التاثير على معنوياتهم والاستسلام للطرف الاخر.</a:t>
            </a:r>
            <a:br>
              <a:rPr lang="ar-SA" sz="2400" dirty="0"/>
            </a:br>
            <a:r>
              <a:rPr lang="ar-SA" sz="2400" dirty="0"/>
              <a:t>8</a:t>
            </a:r>
            <a:r>
              <a:rPr lang="ar-SA" sz="2400" u="sng" dirty="0"/>
              <a:t>. حملات الدعاية المضادة </a:t>
            </a:r>
            <a:r>
              <a:rPr lang="ar-SA" sz="2400" dirty="0"/>
              <a:t>هذا النوع ينفذ لمعالجة حملات الدعاية المضادة التي تستهدف المجتمع وخلق حالة توازن فكري ومعلوماتي ونفسي للوقاية من الدعاية المضادة</a:t>
            </a: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7992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nummernplatzhalter 5"/>
          <p:cNvSpPr>
            <a:spLocks noGrp="1"/>
          </p:cNvSpPr>
          <p:nvPr>
            <p:ph type="sldNum" sz="quarter" idx="12"/>
          </p:nvPr>
        </p:nvSpPr>
        <p:spPr>
          <a:xfrm>
            <a:off x="6553200" y="5622280"/>
            <a:ext cx="2133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pitchFamily="34" charset="0"/>
                <a:cs typeface="Arial" pitchFamily="34" charset="0"/>
              </a:defRPr>
            </a:lvl1pPr>
            <a:lvl2pPr marL="742950" indent="-285750" eaLnBrk="0" hangingPunct="0">
              <a:defRPr sz="2800">
                <a:solidFill>
                  <a:schemeClr val="tx1"/>
                </a:solidFill>
                <a:latin typeface="Arial" pitchFamily="34" charset="0"/>
                <a:cs typeface="Arial" pitchFamily="34" charset="0"/>
              </a:defRPr>
            </a:lvl2pPr>
            <a:lvl3pPr marL="1143000" indent="-228600" eaLnBrk="0" hangingPunct="0">
              <a:defRPr sz="2800">
                <a:solidFill>
                  <a:schemeClr val="tx1"/>
                </a:solidFill>
                <a:latin typeface="Arial" pitchFamily="34" charset="0"/>
                <a:cs typeface="Arial" pitchFamily="34" charset="0"/>
              </a:defRPr>
            </a:lvl3pPr>
            <a:lvl4pPr marL="1600200" indent="-228600" eaLnBrk="0" hangingPunct="0">
              <a:defRPr sz="2800">
                <a:solidFill>
                  <a:schemeClr val="tx1"/>
                </a:solidFill>
                <a:latin typeface="Arial" pitchFamily="34" charset="0"/>
                <a:cs typeface="Arial" pitchFamily="34" charset="0"/>
              </a:defRPr>
            </a:lvl4pPr>
            <a:lvl5pPr marL="2057400" indent="-228600" eaLnBrk="0" hangingPunct="0">
              <a:defRPr sz="28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9pPr>
          </a:lstStyle>
          <a:p>
            <a:pPr eaLnBrk="1" hangingPunct="1"/>
            <a:fld id="{70257B2B-6EFA-4E00-97F6-229B8DA9923B}" type="slidenum">
              <a:rPr lang="en-US" altLang="en-US" sz="2600">
                <a:solidFill>
                  <a:schemeClr val="bg1"/>
                </a:solidFill>
              </a:rPr>
              <a:pPr eaLnBrk="1" hangingPunct="1"/>
              <a:t>91</a:t>
            </a:fld>
            <a:endParaRPr lang="en-US" altLang="en-US" sz="2600">
              <a:solidFill>
                <a:schemeClr val="bg1"/>
              </a:solidFill>
            </a:endParaRPr>
          </a:p>
        </p:txBody>
      </p:sp>
      <p:sp>
        <p:nvSpPr>
          <p:cNvPr id="5123" name="AutoShape 2"/>
          <p:cNvSpPr>
            <a:spLocks noGrp="1" noChangeArrowheads="1"/>
          </p:cNvSpPr>
          <p:nvPr>
            <p:ph type="title"/>
          </p:nvPr>
        </p:nvSpPr>
        <p:spPr>
          <a:xfrm>
            <a:off x="457200" y="341784"/>
            <a:ext cx="8229600" cy="1143000"/>
          </a:xfrm>
          <a:solidFill>
            <a:schemeClr val="bg1">
              <a:lumMod val="95000"/>
            </a:schemeClr>
          </a:solidFill>
          <a:ln>
            <a:solidFill>
              <a:srgbClr val="FF0000"/>
            </a:solidFill>
          </a:ln>
        </p:spPr>
        <p:txBody>
          <a:bodyPr>
            <a:normAutofit/>
          </a:bodyPr>
          <a:lstStyle/>
          <a:p>
            <a:pPr rtl="1" eaLnBrk="1" hangingPunct="1"/>
            <a:r>
              <a:rPr lang="ar-SA" altLang="en-US" sz="3600" b="1" dirty="0" smtClean="0"/>
              <a:t>   توقيت </a:t>
            </a:r>
            <a:r>
              <a:rPr lang="ar-IQ" altLang="en-US" sz="3600" b="1" dirty="0" smtClean="0"/>
              <a:t>الحملات الإعلامية </a:t>
            </a:r>
            <a:endParaRPr lang="en-US" altLang="en-US" sz="3600" b="1" dirty="0" smtClean="0"/>
          </a:p>
        </p:txBody>
      </p:sp>
      <p:sp>
        <p:nvSpPr>
          <p:cNvPr id="5125" name="Rectangle 4"/>
          <p:cNvSpPr>
            <a:spLocks noChangeArrowheads="1"/>
          </p:cNvSpPr>
          <p:nvPr/>
        </p:nvSpPr>
        <p:spPr bwMode="auto">
          <a:xfrm>
            <a:off x="1321920" y="4221088"/>
            <a:ext cx="6192688" cy="1080120"/>
          </a:xfrm>
          <a:prstGeom prst="rect">
            <a:avLst/>
          </a:prstGeom>
          <a:solidFill>
            <a:schemeClr val="bg1">
              <a:lumMod val="85000"/>
              <a:alpha val="50195"/>
            </a:schemeClr>
          </a:solidFill>
          <a:ln w="9525">
            <a:solidFill>
              <a:srgbClr val="FF0000"/>
            </a:solidFill>
            <a:miter lim="800000"/>
            <a:headEnd/>
            <a:tailEnd/>
          </a:ln>
        </p:spPr>
        <p:txBody>
          <a:bodyPr wrap="none" anchor="ctr"/>
          <a:lstStyle>
            <a:lvl1pPr eaLnBrk="0" hangingPunct="0">
              <a:defRPr sz="2800">
                <a:solidFill>
                  <a:schemeClr val="tx1"/>
                </a:solidFill>
                <a:latin typeface="Arial" pitchFamily="34" charset="0"/>
                <a:cs typeface="Arial" pitchFamily="34" charset="0"/>
              </a:defRPr>
            </a:lvl1pPr>
            <a:lvl2pPr marL="742950" indent="-285750" eaLnBrk="0" hangingPunct="0">
              <a:defRPr sz="2800">
                <a:solidFill>
                  <a:schemeClr val="tx1"/>
                </a:solidFill>
                <a:latin typeface="Arial" pitchFamily="34" charset="0"/>
                <a:cs typeface="Arial" pitchFamily="34" charset="0"/>
              </a:defRPr>
            </a:lvl2pPr>
            <a:lvl3pPr marL="1143000" indent="-228600" eaLnBrk="0" hangingPunct="0">
              <a:defRPr sz="2800">
                <a:solidFill>
                  <a:schemeClr val="tx1"/>
                </a:solidFill>
                <a:latin typeface="Arial" pitchFamily="34" charset="0"/>
                <a:cs typeface="Arial" pitchFamily="34" charset="0"/>
              </a:defRPr>
            </a:lvl3pPr>
            <a:lvl4pPr marL="1600200" indent="-228600" eaLnBrk="0" hangingPunct="0">
              <a:defRPr sz="2800">
                <a:solidFill>
                  <a:schemeClr val="tx1"/>
                </a:solidFill>
                <a:latin typeface="Arial" pitchFamily="34" charset="0"/>
                <a:cs typeface="Arial" pitchFamily="34" charset="0"/>
              </a:defRPr>
            </a:lvl4pPr>
            <a:lvl5pPr marL="2057400" indent="-228600" eaLnBrk="0" hangingPunct="0">
              <a:defRPr sz="28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9pPr>
          </a:lstStyle>
          <a:p>
            <a:pPr algn="ctr" rtl="0" eaLnBrk="1" hangingPunct="1">
              <a:spcBef>
                <a:spcPct val="0"/>
              </a:spcBef>
              <a:buClrTx/>
              <a:buSzTx/>
              <a:buFontTx/>
              <a:buNone/>
            </a:pPr>
            <a:r>
              <a:rPr lang="ar-IQ" altLang="en-US" sz="2400" b="1" dirty="0" smtClean="0">
                <a:solidFill>
                  <a:srgbClr val="FF3300"/>
                </a:solidFill>
              </a:rPr>
              <a:t>الطارئة</a:t>
            </a:r>
            <a:endParaRPr lang="ar-SA" altLang="en-US" sz="2400" b="1" dirty="0" smtClean="0">
              <a:solidFill>
                <a:srgbClr val="FF3300"/>
              </a:solidFill>
            </a:endParaRPr>
          </a:p>
          <a:p>
            <a:pPr algn="ctr" eaLnBrk="1" hangingPunct="1">
              <a:spcBef>
                <a:spcPct val="0"/>
              </a:spcBef>
            </a:pPr>
            <a:r>
              <a:rPr lang="ar-IQ" altLang="en-US" sz="2400" b="1" dirty="0"/>
              <a:t>الكوارث الطبيعية والأحداث المفاجئة</a:t>
            </a:r>
            <a:endParaRPr lang="en-US" altLang="en-US" sz="2400" b="1" dirty="0">
              <a:solidFill>
                <a:srgbClr val="FF3300"/>
              </a:solidFill>
            </a:endParaRPr>
          </a:p>
        </p:txBody>
      </p:sp>
      <p:sp>
        <p:nvSpPr>
          <p:cNvPr id="5126" name="Rectangle 5"/>
          <p:cNvSpPr>
            <a:spLocks noChangeArrowheads="1"/>
          </p:cNvSpPr>
          <p:nvPr/>
        </p:nvSpPr>
        <p:spPr bwMode="auto">
          <a:xfrm>
            <a:off x="539552" y="2852936"/>
            <a:ext cx="7776864" cy="1008063"/>
          </a:xfrm>
          <a:prstGeom prst="rect">
            <a:avLst/>
          </a:prstGeom>
          <a:solidFill>
            <a:schemeClr val="bg1">
              <a:lumMod val="85000"/>
              <a:alpha val="34901"/>
            </a:schemeClr>
          </a:solidFill>
          <a:ln w="9525">
            <a:solidFill>
              <a:srgbClr val="FF0000"/>
            </a:solidFill>
            <a:miter lim="800000"/>
            <a:headEnd/>
            <a:tailEnd/>
          </a:ln>
        </p:spPr>
        <p:txBody>
          <a:bodyPr wrap="none" anchor="ctr"/>
          <a:lstStyle>
            <a:lvl1pPr eaLnBrk="0" hangingPunct="0">
              <a:defRPr sz="2800">
                <a:solidFill>
                  <a:schemeClr val="tx1"/>
                </a:solidFill>
                <a:latin typeface="Arial" pitchFamily="34" charset="0"/>
                <a:cs typeface="Arial" pitchFamily="34" charset="0"/>
              </a:defRPr>
            </a:lvl1pPr>
            <a:lvl2pPr marL="742950" indent="-285750" eaLnBrk="0" hangingPunct="0">
              <a:defRPr sz="2800">
                <a:solidFill>
                  <a:schemeClr val="tx1"/>
                </a:solidFill>
                <a:latin typeface="Arial" pitchFamily="34" charset="0"/>
                <a:cs typeface="Arial" pitchFamily="34" charset="0"/>
              </a:defRPr>
            </a:lvl2pPr>
            <a:lvl3pPr marL="1143000" indent="-228600" eaLnBrk="0" hangingPunct="0">
              <a:defRPr sz="2800">
                <a:solidFill>
                  <a:schemeClr val="tx1"/>
                </a:solidFill>
                <a:latin typeface="Arial" pitchFamily="34" charset="0"/>
                <a:cs typeface="Arial" pitchFamily="34" charset="0"/>
              </a:defRPr>
            </a:lvl3pPr>
            <a:lvl4pPr marL="1600200" indent="-228600" eaLnBrk="0" hangingPunct="0">
              <a:defRPr sz="2800">
                <a:solidFill>
                  <a:schemeClr val="tx1"/>
                </a:solidFill>
                <a:latin typeface="Arial" pitchFamily="34" charset="0"/>
                <a:cs typeface="Arial" pitchFamily="34" charset="0"/>
              </a:defRPr>
            </a:lvl4pPr>
            <a:lvl5pPr marL="2057400" indent="-228600" eaLnBrk="0" hangingPunct="0">
              <a:defRPr sz="28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9pPr>
          </a:lstStyle>
          <a:p>
            <a:pPr algn="ctr" rtl="0" eaLnBrk="1" hangingPunct="1">
              <a:spcBef>
                <a:spcPct val="0"/>
              </a:spcBef>
              <a:buClrTx/>
              <a:buSzTx/>
              <a:buFontTx/>
              <a:buNone/>
            </a:pPr>
            <a:r>
              <a:rPr lang="ar-IQ" altLang="en-US" sz="2400" b="1" dirty="0" smtClean="0">
                <a:solidFill>
                  <a:srgbClr val="FF3300"/>
                </a:solidFill>
              </a:rPr>
              <a:t>غير المتكررة</a:t>
            </a:r>
            <a:endParaRPr lang="ar-SA" altLang="en-US" sz="2400" b="1" dirty="0" smtClean="0">
              <a:solidFill>
                <a:srgbClr val="FF3300"/>
              </a:solidFill>
            </a:endParaRPr>
          </a:p>
          <a:p>
            <a:pPr algn="ctr" rtl="0" eaLnBrk="1" hangingPunct="1">
              <a:spcBef>
                <a:spcPct val="0"/>
              </a:spcBef>
              <a:buClrTx/>
              <a:buSzTx/>
              <a:buFontTx/>
              <a:buNone/>
            </a:pPr>
            <a:r>
              <a:rPr lang="ar-IQ" altLang="en-US" sz="2400" b="1" dirty="0" smtClean="0"/>
              <a:t>حملة </a:t>
            </a:r>
            <a:r>
              <a:rPr lang="ar-SA" altLang="en-US" sz="2400" b="1" dirty="0" smtClean="0"/>
              <a:t>لترشيد استهلاك المياه </a:t>
            </a:r>
            <a:r>
              <a:rPr lang="ar-IQ" altLang="en-US" sz="2400" b="1" dirty="0" smtClean="0"/>
              <a:t>أو </a:t>
            </a:r>
            <a:r>
              <a:rPr lang="ar-IQ" altLang="en-US" sz="2400" b="1" dirty="0"/>
              <a:t>لمكافحة مرض </a:t>
            </a:r>
            <a:r>
              <a:rPr lang="ar-IQ" altLang="en-US" sz="2400" b="1" dirty="0" smtClean="0"/>
              <a:t>متوطن</a:t>
            </a:r>
            <a:r>
              <a:rPr lang="ar-SA" altLang="en-US" sz="2400" b="1" dirty="0" smtClean="0"/>
              <a:t> </a:t>
            </a:r>
            <a:r>
              <a:rPr lang="ar-IQ" altLang="en-US" sz="2400" b="1" dirty="0" smtClean="0"/>
              <a:t>أ</a:t>
            </a:r>
            <a:r>
              <a:rPr lang="ar-SA" altLang="en-US" sz="2400" b="1" dirty="0" smtClean="0"/>
              <a:t> </a:t>
            </a:r>
            <a:r>
              <a:rPr lang="ar-IQ" altLang="en-US" sz="2400" b="1" dirty="0" smtClean="0"/>
              <a:t>و </a:t>
            </a:r>
            <a:r>
              <a:rPr lang="ar-IQ" altLang="en-US" sz="2400" b="1" dirty="0"/>
              <a:t>إقرار قانون جديد </a:t>
            </a:r>
            <a:endParaRPr lang="en-US" altLang="en-US" sz="2400" b="1" dirty="0">
              <a:solidFill>
                <a:srgbClr val="FF3300"/>
              </a:solidFill>
            </a:endParaRPr>
          </a:p>
        </p:txBody>
      </p:sp>
      <p:sp>
        <p:nvSpPr>
          <p:cNvPr id="5127" name="Rectangle 6"/>
          <p:cNvSpPr>
            <a:spLocks noChangeArrowheads="1"/>
          </p:cNvSpPr>
          <p:nvPr/>
        </p:nvSpPr>
        <p:spPr bwMode="auto">
          <a:xfrm>
            <a:off x="3781425" y="1628800"/>
            <a:ext cx="4823024" cy="1008112"/>
          </a:xfrm>
          <a:prstGeom prst="rect">
            <a:avLst/>
          </a:prstGeom>
          <a:solidFill>
            <a:schemeClr val="bg1">
              <a:lumMod val="85000"/>
              <a:alpha val="34901"/>
            </a:schemeClr>
          </a:solidFill>
          <a:ln w="9525">
            <a:solidFill>
              <a:srgbClr val="FF0000"/>
            </a:solidFill>
            <a:miter lim="800000"/>
            <a:headEnd/>
            <a:tailEnd/>
          </a:ln>
        </p:spPr>
        <p:txBody>
          <a:bodyPr wrap="none" anchor="ctr"/>
          <a:lstStyle>
            <a:lvl1pPr eaLnBrk="0" hangingPunct="0">
              <a:defRPr sz="2800">
                <a:solidFill>
                  <a:schemeClr val="tx1"/>
                </a:solidFill>
                <a:latin typeface="Arial" pitchFamily="34" charset="0"/>
                <a:cs typeface="Arial" pitchFamily="34" charset="0"/>
              </a:defRPr>
            </a:lvl1pPr>
            <a:lvl2pPr marL="742950" indent="-285750" eaLnBrk="0" hangingPunct="0">
              <a:defRPr sz="2800">
                <a:solidFill>
                  <a:schemeClr val="tx1"/>
                </a:solidFill>
                <a:latin typeface="Arial" pitchFamily="34" charset="0"/>
                <a:cs typeface="Arial" pitchFamily="34" charset="0"/>
              </a:defRPr>
            </a:lvl2pPr>
            <a:lvl3pPr marL="1143000" indent="-228600" eaLnBrk="0" hangingPunct="0">
              <a:defRPr sz="2800">
                <a:solidFill>
                  <a:schemeClr val="tx1"/>
                </a:solidFill>
                <a:latin typeface="Arial" pitchFamily="34" charset="0"/>
                <a:cs typeface="Arial" pitchFamily="34" charset="0"/>
              </a:defRPr>
            </a:lvl3pPr>
            <a:lvl4pPr marL="1600200" indent="-228600" eaLnBrk="0" hangingPunct="0">
              <a:defRPr sz="2800">
                <a:solidFill>
                  <a:schemeClr val="tx1"/>
                </a:solidFill>
                <a:latin typeface="Arial" pitchFamily="34" charset="0"/>
                <a:cs typeface="Arial" pitchFamily="34" charset="0"/>
              </a:defRPr>
            </a:lvl4pPr>
            <a:lvl5pPr marL="2057400" indent="-228600" eaLnBrk="0" hangingPunct="0">
              <a:defRPr sz="28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lr>
                <a:schemeClr val="tx1"/>
              </a:buClr>
              <a:buSzPct val="75000"/>
              <a:buFont typeface="Wingdings" pitchFamily="2" charset="2"/>
              <a:defRPr sz="2800">
                <a:solidFill>
                  <a:schemeClr val="tx1"/>
                </a:solidFill>
                <a:latin typeface="Arial" pitchFamily="34" charset="0"/>
                <a:cs typeface="Arial" pitchFamily="34" charset="0"/>
              </a:defRPr>
            </a:lvl9pPr>
          </a:lstStyle>
          <a:p>
            <a:pPr algn="ctr" rtl="0" eaLnBrk="1" hangingPunct="1">
              <a:spcBef>
                <a:spcPct val="0"/>
              </a:spcBef>
              <a:buClrTx/>
              <a:buSzTx/>
              <a:buFontTx/>
              <a:buNone/>
            </a:pPr>
            <a:r>
              <a:rPr lang="ar-IQ" altLang="en-US" sz="2400" b="1" dirty="0" smtClean="0">
                <a:solidFill>
                  <a:srgbClr val="FF3300"/>
                </a:solidFill>
              </a:rPr>
              <a:t>المتكررة</a:t>
            </a:r>
            <a:endParaRPr lang="ar-SA" altLang="en-US" sz="2400" b="1" dirty="0" smtClean="0">
              <a:solidFill>
                <a:srgbClr val="FF3300"/>
              </a:solidFill>
            </a:endParaRPr>
          </a:p>
          <a:p>
            <a:pPr algn="ctr" eaLnBrk="1" hangingPunct="1">
              <a:spcBef>
                <a:spcPct val="0"/>
              </a:spcBef>
            </a:pPr>
            <a:r>
              <a:rPr lang="ar-IQ" altLang="en-US" sz="2400" b="1" dirty="0"/>
              <a:t> مناسبات وطنية ودينية واجتماعية ومهرجانات</a:t>
            </a:r>
            <a:r>
              <a:rPr lang="ar-IQ" altLang="en-US" sz="2400" b="1" dirty="0" smtClean="0">
                <a:solidFill>
                  <a:srgbClr val="FF3300"/>
                </a:solidFill>
              </a:rPr>
              <a:t> </a:t>
            </a:r>
            <a:endParaRPr lang="en-US" altLang="en-US" sz="2400" b="1" dirty="0">
              <a:solidFill>
                <a:srgbClr val="FF3300"/>
              </a:solidFill>
            </a:endParaRPr>
          </a:p>
        </p:txBody>
      </p:sp>
      <p:pic>
        <p:nvPicPr>
          <p:cNvPr id="7"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230138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Content Placeholder 2"/>
          <p:cNvSpPr>
            <a:spLocks noGrp="1"/>
          </p:cNvSpPr>
          <p:nvPr>
            <p:ph idx="1"/>
          </p:nvPr>
        </p:nvSpPr>
        <p:spPr>
          <a:xfrm>
            <a:off x="0" y="2781300"/>
            <a:ext cx="9144000" cy="1008063"/>
          </a:xfrm>
          <a:solidFill>
            <a:schemeClr val="bg1">
              <a:lumMod val="85000"/>
            </a:schemeClr>
          </a:solidFill>
          <a:ln>
            <a:solidFill>
              <a:srgbClr val="C00000"/>
            </a:solidFill>
            <a:miter lim="800000"/>
            <a:headEnd/>
            <a:tailEnd/>
          </a:ln>
        </p:spPr>
        <p:txBody>
          <a:bodyPr>
            <a:normAutofit lnSpcReduction="10000"/>
          </a:bodyPr>
          <a:lstStyle/>
          <a:p>
            <a:pPr algn="ctr" rtl="1">
              <a:defRPr/>
            </a:pPr>
            <a:r>
              <a:rPr lang="ar-SA" altLang="en-US" b="1" dirty="0" smtClean="0">
                <a:solidFill>
                  <a:srgbClr val="C00000"/>
                </a:solidFill>
              </a:rPr>
              <a:t>  الحملا ت الاعلامية؟</a:t>
            </a:r>
            <a:br>
              <a:rPr lang="ar-SA" altLang="en-US" b="1" dirty="0" smtClean="0">
                <a:solidFill>
                  <a:srgbClr val="C00000"/>
                </a:solidFill>
              </a:rPr>
            </a:br>
            <a:r>
              <a:rPr lang="ar-SA" altLang="en-US" b="1" dirty="0" smtClean="0">
                <a:solidFill>
                  <a:srgbClr val="C00000"/>
                </a:solidFill>
              </a:rPr>
              <a:t>مراحل... خطوات</a:t>
            </a:r>
            <a:endParaRPr lang="en-GB" altLang="en-US" dirty="0" smtClean="0">
              <a:solidFill>
                <a:srgbClr val="C00000"/>
              </a:solidFill>
            </a:endParaRPr>
          </a:p>
        </p:txBody>
      </p:sp>
      <p:sp>
        <p:nvSpPr>
          <p:cNvPr id="13209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fld id="{5F9759C5-F66F-4128-A6C5-924ACD4CC6BE}" type="slidenum">
              <a:rPr lang="ar-SA" altLang="en-US" sz="1400" smtClean="0"/>
              <a:pPr eaLnBrk="1" hangingPunct="1">
                <a:spcBef>
                  <a:spcPct val="0"/>
                </a:spcBef>
                <a:buFontTx/>
                <a:buNone/>
              </a:pPr>
              <a:t>92</a:t>
            </a:fld>
            <a:endParaRPr lang="en-US" altLang="en-US" sz="1400" smtClean="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171912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800"/>
            <a:ext cx="8229600" cy="1143000"/>
          </a:xfrm>
        </p:spPr>
        <p:txBody>
          <a:bodyPr>
            <a:noAutofit/>
          </a:bodyPr>
          <a:lstStyle/>
          <a:p>
            <a:r>
              <a:rPr lang="ar-SA" altLang="en-US" sz="3200" b="1" dirty="0"/>
              <a:t> تجهيز الحملا ت الاعلامية؟</a:t>
            </a:r>
            <a:br>
              <a:rPr lang="ar-SA" altLang="en-US" sz="3200" b="1" dirty="0"/>
            </a:br>
            <a:r>
              <a:rPr lang="ar-SA" altLang="en-US" sz="3200" b="1" dirty="0"/>
              <a:t>مراحل... خطوات</a:t>
            </a:r>
            <a:r>
              <a:rPr lang="en-GB" altLang="en-US" sz="3200" dirty="0"/>
              <a:t/>
            </a:r>
            <a:br>
              <a:rPr lang="en-GB" altLang="en-US" sz="3200" dirty="0"/>
            </a:br>
            <a:endParaRPr lang="en-GB" sz="3200" dirty="0"/>
          </a:p>
        </p:txBody>
      </p:sp>
      <p:sp>
        <p:nvSpPr>
          <p:cNvPr id="3" name="Content Placeholder 2"/>
          <p:cNvSpPr>
            <a:spLocks noGrp="1"/>
          </p:cNvSpPr>
          <p:nvPr>
            <p:ph idx="1"/>
          </p:nvPr>
        </p:nvSpPr>
        <p:spPr>
          <a:xfrm>
            <a:off x="457200" y="1855365"/>
            <a:ext cx="8229600" cy="4525963"/>
          </a:xfrm>
        </p:spPr>
        <p:txBody>
          <a:bodyPr>
            <a:normAutofit/>
          </a:bodyPr>
          <a:lstStyle/>
          <a:p>
            <a:pPr algn="ctr" rtl="1"/>
            <a:r>
              <a:rPr lang="ar-SA" sz="2800" dirty="0"/>
              <a:t>التخطيط الجيد هو نصف الطريق نحو النجاح، وعدم التخطيط هو التخطيط للفشل</a:t>
            </a:r>
            <a:r>
              <a:rPr lang="ar-SA" sz="2800" dirty="0" smtClean="0"/>
              <a:t>، </a:t>
            </a:r>
          </a:p>
          <a:p>
            <a:pPr algn="ctr" rtl="1"/>
            <a:r>
              <a:rPr lang="ar-SA" sz="2800" dirty="0" smtClean="0"/>
              <a:t>وهنا </a:t>
            </a:r>
            <a:r>
              <a:rPr lang="ar-SA" sz="2800" dirty="0"/>
              <a:t>سنتناول أهم الخطوات الذي يجب اتباعها من أجل </a:t>
            </a:r>
            <a:r>
              <a:rPr lang="ar-SA" sz="2800" dirty="0" smtClean="0"/>
              <a:t>تخطيط وتجهيز الحملات الاعلامية بشكل </a:t>
            </a:r>
            <a:r>
              <a:rPr lang="ar-SA" sz="2800" dirty="0"/>
              <a:t>سليم يضمن </a:t>
            </a:r>
            <a:r>
              <a:rPr lang="ar-SA" sz="2800" dirty="0" smtClean="0"/>
              <a:t>النجاح الكامل.</a:t>
            </a:r>
            <a:endParaRPr lang="en-GB" sz="28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61643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Oval 4"/>
          <p:cNvSpPr>
            <a:spLocks noChangeArrowheads="1"/>
          </p:cNvSpPr>
          <p:nvPr/>
        </p:nvSpPr>
        <p:spPr bwMode="auto">
          <a:xfrm>
            <a:off x="3635375" y="1844824"/>
            <a:ext cx="2376488"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altLang="en-US" sz="2400" b="1" dirty="0">
                <a:solidFill>
                  <a:schemeClr val="tx1"/>
                </a:solidFill>
              </a:rPr>
              <a:t>2- </a:t>
            </a:r>
            <a:r>
              <a:rPr lang="ar-SA" altLang="en-US" sz="2400" b="1" dirty="0" smtClean="0">
                <a:solidFill>
                  <a:schemeClr val="tx1"/>
                </a:solidFill>
              </a:rPr>
              <a:t>حدد اهداف</a:t>
            </a:r>
          </a:p>
          <a:p>
            <a:pPr algn="ctr">
              <a:defRPr/>
            </a:pPr>
            <a:r>
              <a:rPr lang="ar-SA" sz="2400" b="1" dirty="0" smtClean="0">
                <a:solidFill>
                  <a:schemeClr val="tx1"/>
                </a:solidFill>
              </a:rPr>
              <a:t>الحملة</a:t>
            </a:r>
            <a:endParaRPr lang="en-US" sz="2400" dirty="0">
              <a:solidFill>
                <a:schemeClr val="tx1"/>
              </a:solidFill>
            </a:endParaRPr>
          </a:p>
        </p:txBody>
      </p:sp>
      <p:sp>
        <p:nvSpPr>
          <p:cNvPr id="8197" name="Oval 5"/>
          <p:cNvSpPr>
            <a:spLocks noChangeArrowheads="1"/>
          </p:cNvSpPr>
          <p:nvPr/>
        </p:nvSpPr>
        <p:spPr bwMode="auto">
          <a:xfrm>
            <a:off x="6342711" y="1844824"/>
            <a:ext cx="2700337"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sz="2400" b="1" dirty="0" smtClean="0">
                <a:solidFill>
                  <a:schemeClr val="tx1"/>
                </a:solidFill>
              </a:rPr>
              <a:t>1-حدد موضوع الحملة</a:t>
            </a:r>
          </a:p>
          <a:p>
            <a:pPr algn="ctr">
              <a:defRPr/>
            </a:pPr>
            <a:endParaRPr lang="en-US" sz="2400" dirty="0">
              <a:solidFill>
                <a:schemeClr val="tx1"/>
              </a:solidFill>
            </a:endParaRPr>
          </a:p>
        </p:txBody>
      </p:sp>
      <p:sp>
        <p:nvSpPr>
          <p:cNvPr id="8198" name="Oval 6"/>
          <p:cNvSpPr>
            <a:spLocks noChangeArrowheads="1"/>
          </p:cNvSpPr>
          <p:nvPr/>
        </p:nvSpPr>
        <p:spPr bwMode="auto">
          <a:xfrm>
            <a:off x="3419475" y="4365625"/>
            <a:ext cx="2736850"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altLang="en-US" sz="2000" b="1" dirty="0">
                <a:solidFill>
                  <a:schemeClr val="tx1"/>
                </a:solidFill>
              </a:rPr>
              <a:t>5- </a:t>
            </a:r>
            <a:r>
              <a:rPr lang="ar-SA" altLang="en-US" sz="2400" b="1" dirty="0" smtClean="0">
                <a:solidFill>
                  <a:schemeClr val="tx1"/>
                </a:solidFill>
              </a:rPr>
              <a:t>حد د وسائل </a:t>
            </a:r>
            <a:r>
              <a:rPr lang="ar-SA" altLang="en-US" sz="2400" b="1" dirty="0">
                <a:solidFill>
                  <a:schemeClr val="tx1"/>
                </a:solidFill>
              </a:rPr>
              <a:t>الاتصال</a:t>
            </a:r>
          </a:p>
          <a:p>
            <a:pPr algn="ctr">
              <a:defRPr/>
            </a:pPr>
            <a:r>
              <a:rPr lang="ar-SA" altLang="en-US" sz="2400" b="1" dirty="0" smtClean="0">
                <a:solidFill>
                  <a:schemeClr val="tx1"/>
                </a:solidFill>
              </a:rPr>
              <a:t>الاعلامية المناسبة</a:t>
            </a:r>
            <a:endParaRPr lang="en-US" altLang="en-US" sz="2400" b="1" dirty="0">
              <a:solidFill>
                <a:schemeClr val="tx1"/>
              </a:solidFill>
            </a:endParaRPr>
          </a:p>
        </p:txBody>
      </p:sp>
      <p:sp>
        <p:nvSpPr>
          <p:cNvPr id="8199" name="Oval 7"/>
          <p:cNvSpPr>
            <a:spLocks noChangeArrowheads="1"/>
          </p:cNvSpPr>
          <p:nvPr/>
        </p:nvSpPr>
        <p:spPr bwMode="auto">
          <a:xfrm>
            <a:off x="6516688" y="4365104"/>
            <a:ext cx="2376487"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altLang="en-US" sz="2400" b="1" dirty="0">
                <a:solidFill>
                  <a:schemeClr val="tx1"/>
                </a:solidFill>
              </a:rPr>
              <a:t>4- </a:t>
            </a:r>
            <a:r>
              <a:rPr lang="ar-SA" altLang="en-US" sz="2400" b="1" dirty="0" smtClean="0">
                <a:solidFill>
                  <a:schemeClr val="tx1"/>
                </a:solidFill>
              </a:rPr>
              <a:t>حدد </a:t>
            </a:r>
            <a:r>
              <a:rPr lang="ar-SA" altLang="en-US" sz="2400" b="1" dirty="0">
                <a:solidFill>
                  <a:schemeClr val="tx1"/>
                </a:solidFill>
              </a:rPr>
              <a:t>مضمون </a:t>
            </a:r>
          </a:p>
          <a:p>
            <a:pPr algn="ctr">
              <a:defRPr/>
            </a:pPr>
            <a:r>
              <a:rPr lang="ar-SA" altLang="en-US" sz="2400" b="1" dirty="0" smtClean="0">
                <a:solidFill>
                  <a:schemeClr val="tx1"/>
                </a:solidFill>
              </a:rPr>
              <a:t>الحملة  الاعلامية</a:t>
            </a:r>
          </a:p>
          <a:p>
            <a:pPr algn="ctr">
              <a:defRPr/>
            </a:pPr>
            <a:endParaRPr lang="en-US" altLang="en-US" sz="2400" b="1" dirty="0">
              <a:solidFill>
                <a:schemeClr val="tx1"/>
              </a:solidFill>
            </a:endParaRPr>
          </a:p>
        </p:txBody>
      </p:sp>
      <p:sp>
        <p:nvSpPr>
          <p:cNvPr id="8200" name="Oval 8"/>
          <p:cNvSpPr>
            <a:spLocks noChangeArrowheads="1"/>
          </p:cNvSpPr>
          <p:nvPr/>
        </p:nvSpPr>
        <p:spPr bwMode="auto">
          <a:xfrm>
            <a:off x="684212" y="1844823"/>
            <a:ext cx="2376487"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altLang="en-US" sz="2400" b="1" dirty="0">
                <a:solidFill>
                  <a:schemeClr val="tx1"/>
                </a:solidFill>
              </a:rPr>
              <a:t>3- </a:t>
            </a:r>
            <a:r>
              <a:rPr lang="ar-SA" altLang="en-US" sz="2400" b="1" dirty="0" smtClean="0">
                <a:solidFill>
                  <a:schemeClr val="tx1"/>
                </a:solidFill>
              </a:rPr>
              <a:t>حدد </a:t>
            </a:r>
            <a:r>
              <a:rPr lang="ar-SA" altLang="en-US" sz="2400" b="1" dirty="0">
                <a:solidFill>
                  <a:schemeClr val="tx1"/>
                </a:solidFill>
              </a:rPr>
              <a:t>الجمهور</a:t>
            </a:r>
          </a:p>
          <a:p>
            <a:pPr algn="ctr">
              <a:defRPr/>
            </a:pPr>
            <a:r>
              <a:rPr lang="ar-SA" altLang="en-US" sz="2400" b="1" dirty="0" smtClean="0">
                <a:solidFill>
                  <a:schemeClr val="tx1"/>
                </a:solidFill>
              </a:rPr>
              <a:t>المستهدف</a:t>
            </a:r>
            <a:endParaRPr lang="en-US" altLang="en-US" sz="2400" b="1" dirty="0">
              <a:solidFill>
                <a:schemeClr val="tx1"/>
              </a:solidFill>
            </a:endParaRPr>
          </a:p>
        </p:txBody>
      </p:sp>
      <p:sp>
        <p:nvSpPr>
          <p:cNvPr id="8201" name="Oval 9"/>
          <p:cNvSpPr>
            <a:spLocks noChangeArrowheads="1"/>
          </p:cNvSpPr>
          <p:nvPr/>
        </p:nvSpPr>
        <p:spPr bwMode="auto">
          <a:xfrm>
            <a:off x="684213" y="4365625"/>
            <a:ext cx="2376487"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altLang="en-US" sz="2400" b="1" dirty="0">
                <a:solidFill>
                  <a:schemeClr val="tx1"/>
                </a:solidFill>
              </a:rPr>
              <a:t>6- </a:t>
            </a:r>
            <a:r>
              <a:rPr lang="ar-SA" altLang="en-US" sz="2400" b="1" dirty="0" smtClean="0">
                <a:solidFill>
                  <a:schemeClr val="tx1"/>
                </a:solidFill>
              </a:rPr>
              <a:t>ضع خطة العمل </a:t>
            </a:r>
          </a:p>
          <a:p>
            <a:pPr algn="ctr">
              <a:defRPr/>
            </a:pPr>
            <a:r>
              <a:rPr lang="ar-SA" altLang="en-US" sz="2400" b="1" dirty="0" smtClean="0">
                <a:solidFill>
                  <a:schemeClr val="tx1"/>
                </a:solidFill>
              </a:rPr>
              <a:t>الزمنية</a:t>
            </a:r>
            <a:endParaRPr lang="ar-SA" altLang="en-US" sz="2400" b="1" dirty="0">
              <a:solidFill>
                <a:schemeClr val="tx1"/>
              </a:solidFill>
            </a:endParaRPr>
          </a:p>
        </p:txBody>
      </p:sp>
      <p:sp>
        <p:nvSpPr>
          <p:cNvPr id="133140" name="Rectangle 8"/>
          <p:cNvSpPr>
            <a:spLocks noChangeArrowheads="1"/>
          </p:cNvSpPr>
          <p:nvPr/>
        </p:nvSpPr>
        <p:spPr bwMode="auto">
          <a:xfrm>
            <a:off x="0" y="-26988"/>
            <a:ext cx="9144000" cy="1569660"/>
          </a:xfrm>
          <a:prstGeom prst="rect">
            <a:avLst/>
          </a:prstGeom>
          <a:solidFill>
            <a:schemeClr val="bg1">
              <a:lumMod val="95000"/>
            </a:schemeClr>
          </a:solidFill>
          <a:ln>
            <a:solidFill>
              <a:srgbClr val="FF0000"/>
            </a:solidFill>
          </a:ln>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b="1" dirty="0" smtClean="0"/>
              <a:t>كيف تجهزحملة اعلامية؟ </a:t>
            </a:r>
          </a:p>
          <a:p>
            <a:pPr algn="ctr" eaLnBrk="1" hangingPunct="1">
              <a:spcBef>
                <a:spcPct val="0"/>
              </a:spcBef>
              <a:buFontTx/>
              <a:buNone/>
              <a:defRPr/>
            </a:pPr>
            <a:r>
              <a:rPr lang="ar-SA" altLang="en-US" b="1" dirty="0" smtClean="0"/>
              <a:t>مراحل... خطوات</a:t>
            </a:r>
            <a:endParaRPr lang="en-GB" altLang="en-US" dirty="0" smtClean="0"/>
          </a:p>
          <a:p>
            <a:pPr algn="ctr" eaLnBrk="1" hangingPunct="1">
              <a:spcBef>
                <a:spcPct val="0"/>
              </a:spcBef>
              <a:buFontTx/>
              <a:buNone/>
              <a:defRPr/>
            </a:pPr>
            <a:endParaRPr lang="en-US" altLang="en-US" b="1" dirty="0" smtClean="0"/>
          </a:p>
        </p:txBody>
      </p:sp>
      <p:sp>
        <p:nvSpPr>
          <p:cNvPr id="133141" name="Slide Number Placeholder 1"/>
          <p:cNvSpPr>
            <a:spLocks noGrp="1"/>
          </p:cNvSpPr>
          <p:nvPr>
            <p:ph type="sldNum" sz="quarter" idx="12"/>
          </p:nvPr>
        </p:nvSpPr>
        <p:spPr>
          <a:xfrm>
            <a:off x="106363" y="6192838"/>
            <a:ext cx="720725" cy="476250"/>
          </a:xfrm>
          <a:solidFill>
            <a:schemeClr val="bg1">
              <a:lumMod val="85000"/>
            </a:schemeClr>
          </a:solidFill>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defRPr/>
            </a:pPr>
            <a:fld id="{47469A8B-FEE5-49C0-9043-EDDADECAD1D8}" type="slidenum">
              <a:rPr lang="ar-SA" altLang="en-US" sz="1400" smtClean="0"/>
              <a:pPr eaLnBrk="1" hangingPunct="1">
                <a:spcBef>
                  <a:spcPct val="0"/>
                </a:spcBef>
                <a:buFontTx/>
                <a:buNone/>
                <a:defRPr/>
              </a:pPr>
              <a:t>94</a:t>
            </a:fld>
            <a:endParaRPr lang="en-US" altLang="en-US" sz="1400" smtClean="0"/>
          </a:p>
        </p:txBody>
      </p:sp>
      <p:pic>
        <p:nvPicPr>
          <p:cNvPr id="10"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26881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checkerboard(across)">
                                      <p:cBhvr>
                                        <p:cTn id="7" dur="500"/>
                                        <p:tgtEl>
                                          <p:spTgt spid="8197"/>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8196"/>
                                        </p:tgtEl>
                                        <p:attrNameLst>
                                          <p:attrName>style.visibility</p:attrName>
                                        </p:attrNameLst>
                                      </p:cBhvr>
                                      <p:to>
                                        <p:strVal val="visible"/>
                                      </p:to>
                                    </p:set>
                                    <p:animEffect transition="in" filter="checkerboard(across)">
                                      <p:cBhvr>
                                        <p:cTn id="11" dur="500"/>
                                        <p:tgtEl>
                                          <p:spTgt spid="8196"/>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8200"/>
                                        </p:tgtEl>
                                        <p:attrNameLst>
                                          <p:attrName>style.visibility</p:attrName>
                                        </p:attrNameLst>
                                      </p:cBhvr>
                                      <p:to>
                                        <p:strVal val="visible"/>
                                      </p:to>
                                    </p:set>
                                    <p:animEffect transition="in" filter="checkerboard(across)">
                                      <p:cBhvr>
                                        <p:cTn id="15" dur="500"/>
                                        <p:tgtEl>
                                          <p:spTgt spid="8200"/>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8199"/>
                                        </p:tgtEl>
                                        <p:attrNameLst>
                                          <p:attrName>style.visibility</p:attrName>
                                        </p:attrNameLst>
                                      </p:cBhvr>
                                      <p:to>
                                        <p:strVal val="visible"/>
                                      </p:to>
                                    </p:set>
                                    <p:animEffect transition="in" filter="checkerboard(across)">
                                      <p:cBhvr>
                                        <p:cTn id="19" dur="500"/>
                                        <p:tgtEl>
                                          <p:spTgt spid="8199"/>
                                        </p:tgtEl>
                                      </p:cBhvr>
                                    </p:animEffect>
                                  </p:childTnLst>
                                </p:cTn>
                              </p:par>
                            </p:childTnLst>
                          </p:cTn>
                        </p:par>
                        <p:par>
                          <p:cTn id="20" fill="hold" nodeType="afterGroup">
                            <p:stCondLst>
                              <p:cond delay="2000"/>
                            </p:stCondLst>
                            <p:childTnLst>
                              <p:par>
                                <p:cTn id="21" presetID="5" presetClass="entr" presetSubtype="10" fill="hold" nodeType="afterEffect">
                                  <p:stCondLst>
                                    <p:cond delay="0"/>
                                  </p:stCondLst>
                                  <p:childTnLst>
                                    <p:set>
                                      <p:cBhvr>
                                        <p:cTn id="22" dur="1" fill="hold">
                                          <p:stCondLst>
                                            <p:cond delay="0"/>
                                          </p:stCondLst>
                                        </p:cTn>
                                        <p:tgtEl>
                                          <p:spTgt spid="8198"/>
                                        </p:tgtEl>
                                        <p:attrNameLst>
                                          <p:attrName>style.visibility</p:attrName>
                                        </p:attrNameLst>
                                      </p:cBhvr>
                                      <p:to>
                                        <p:strVal val="visible"/>
                                      </p:to>
                                    </p:set>
                                    <p:animEffect transition="in" filter="checkerboard(across)">
                                      <p:cBhvr>
                                        <p:cTn id="23" dur="500"/>
                                        <p:tgtEl>
                                          <p:spTgt spid="8198"/>
                                        </p:tgtEl>
                                      </p:cBhvr>
                                    </p:animEffect>
                                  </p:childTnLst>
                                </p:cTn>
                              </p:par>
                            </p:childTnLst>
                          </p:cTn>
                        </p:par>
                        <p:par>
                          <p:cTn id="24" fill="hold" nodeType="afterGroup">
                            <p:stCondLst>
                              <p:cond delay="2500"/>
                            </p:stCondLst>
                            <p:childTnLst>
                              <p:par>
                                <p:cTn id="25" presetID="5" presetClass="entr" presetSubtype="10" fill="hold" nodeType="afterEffect">
                                  <p:stCondLst>
                                    <p:cond delay="0"/>
                                  </p:stCondLst>
                                  <p:childTnLst>
                                    <p:set>
                                      <p:cBhvr>
                                        <p:cTn id="26" dur="1" fill="hold">
                                          <p:stCondLst>
                                            <p:cond delay="0"/>
                                          </p:stCondLst>
                                        </p:cTn>
                                        <p:tgtEl>
                                          <p:spTgt spid="8201"/>
                                        </p:tgtEl>
                                        <p:attrNameLst>
                                          <p:attrName>style.visibility</p:attrName>
                                        </p:attrNameLst>
                                      </p:cBhvr>
                                      <p:to>
                                        <p:strVal val="visible"/>
                                      </p:to>
                                    </p:set>
                                    <p:animEffect transition="in" filter="checkerboard(across)">
                                      <p:cBhvr>
                                        <p:cTn id="27"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Oval 6"/>
          <p:cNvSpPr>
            <a:spLocks noChangeArrowheads="1"/>
          </p:cNvSpPr>
          <p:nvPr/>
        </p:nvSpPr>
        <p:spPr bwMode="auto">
          <a:xfrm>
            <a:off x="1115616" y="1844824"/>
            <a:ext cx="2736850"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sz="2400" b="1" dirty="0">
                <a:solidFill>
                  <a:schemeClr val="tx1"/>
                </a:solidFill>
              </a:rPr>
              <a:t>8</a:t>
            </a:r>
            <a:r>
              <a:rPr lang="ar-SA" sz="2400" b="1" dirty="0" smtClean="0">
                <a:solidFill>
                  <a:schemeClr val="tx1"/>
                </a:solidFill>
              </a:rPr>
              <a:t>-تقييم </a:t>
            </a:r>
            <a:r>
              <a:rPr lang="ar-SA" sz="2400" b="1" dirty="0">
                <a:solidFill>
                  <a:schemeClr val="tx1"/>
                </a:solidFill>
              </a:rPr>
              <a:t>النتائج</a:t>
            </a:r>
            <a:endParaRPr lang="en-US" sz="2400" b="1" dirty="0">
              <a:solidFill>
                <a:schemeClr val="tx1"/>
              </a:solidFill>
            </a:endParaRPr>
          </a:p>
        </p:txBody>
      </p:sp>
      <p:sp>
        <p:nvSpPr>
          <p:cNvPr id="8200" name="Oval 8"/>
          <p:cNvSpPr>
            <a:spLocks noChangeArrowheads="1"/>
          </p:cNvSpPr>
          <p:nvPr/>
        </p:nvSpPr>
        <p:spPr bwMode="auto">
          <a:xfrm>
            <a:off x="5868144" y="2012712"/>
            <a:ext cx="2376487" cy="2303463"/>
          </a:xfrm>
          <a:prstGeom prst="ellipse">
            <a:avLst/>
          </a:prstGeom>
          <a:solidFill>
            <a:schemeClr val="bg1">
              <a:lumMod val="85000"/>
            </a:schemeClr>
          </a:solidFill>
          <a:ln>
            <a:solidFill>
              <a:srgbClr val="FF0000"/>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sz="2400" b="1" dirty="0" smtClean="0">
                <a:solidFill>
                  <a:schemeClr val="tx1"/>
                </a:solidFill>
              </a:rPr>
              <a:t>7-التنفيذ والمتابعة </a:t>
            </a:r>
          </a:p>
        </p:txBody>
      </p:sp>
      <p:sp>
        <p:nvSpPr>
          <p:cNvPr id="134158" name="Rectangle 8"/>
          <p:cNvSpPr>
            <a:spLocks noChangeArrowheads="1"/>
          </p:cNvSpPr>
          <p:nvPr/>
        </p:nvSpPr>
        <p:spPr bwMode="auto">
          <a:xfrm>
            <a:off x="-26640" y="38496"/>
            <a:ext cx="9144000" cy="1200329"/>
          </a:xfrm>
          <a:prstGeom prst="rect">
            <a:avLst/>
          </a:prstGeom>
          <a:solidFill>
            <a:schemeClr val="bg1">
              <a:lumMod val="85000"/>
            </a:schemeClr>
          </a:solidFill>
          <a:ln w="9525">
            <a:solidFill>
              <a:srgbClr val="000000"/>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defRPr/>
            </a:pPr>
            <a:r>
              <a:rPr lang="ar-SA" altLang="en-US" sz="3600" b="1" dirty="0">
                <a:solidFill>
                  <a:srgbClr val="C00000"/>
                </a:solidFill>
              </a:rPr>
              <a:t>كيف تجهزحملة اعلامية؟ </a:t>
            </a:r>
          </a:p>
          <a:p>
            <a:pPr algn="ctr" eaLnBrk="1" hangingPunct="1">
              <a:spcBef>
                <a:spcPct val="0"/>
              </a:spcBef>
              <a:buFontTx/>
              <a:buNone/>
              <a:defRPr/>
            </a:pPr>
            <a:r>
              <a:rPr lang="ar-SA" altLang="en-US" sz="3600" b="1" dirty="0">
                <a:solidFill>
                  <a:srgbClr val="C00000"/>
                </a:solidFill>
              </a:rPr>
              <a:t>مراحل... </a:t>
            </a:r>
            <a:r>
              <a:rPr lang="ar-SA" altLang="en-US" sz="3600" b="1" dirty="0" smtClean="0">
                <a:solidFill>
                  <a:srgbClr val="C00000"/>
                </a:solidFill>
              </a:rPr>
              <a:t>خطوات</a:t>
            </a:r>
            <a:endParaRPr lang="en-US" altLang="en-US" sz="3600" b="1" dirty="0">
              <a:solidFill>
                <a:srgbClr val="C00000"/>
              </a:solidFill>
            </a:endParaRPr>
          </a:p>
        </p:txBody>
      </p:sp>
      <p:sp>
        <p:nvSpPr>
          <p:cNvPr id="134159" name="Slide Number Placeholder 1"/>
          <p:cNvSpPr>
            <a:spLocks noGrp="1"/>
          </p:cNvSpPr>
          <p:nvPr>
            <p:ph type="sldNum" sz="quarter" idx="12"/>
          </p:nvPr>
        </p:nvSpPr>
        <p:spPr>
          <a:xfrm>
            <a:off x="457200" y="6245225"/>
            <a:ext cx="946150" cy="476250"/>
          </a:xfrm>
          <a:solidFill>
            <a:schemeClr val="bg1">
              <a:lumMod val="85000"/>
            </a:schemeClr>
          </a:solidFill>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defRPr/>
            </a:pPr>
            <a:fld id="{0CB43536-7418-4865-AE1D-1D783DAD2F43}" type="slidenum">
              <a:rPr lang="ar-SA" altLang="en-US" sz="1400" smtClean="0"/>
              <a:pPr eaLnBrk="1" hangingPunct="1">
                <a:spcBef>
                  <a:spcPct val="0"/>
                </a:spcBef>
                <a:buFontTx/>
                <a:buNone/>
                <a:defRPr/>
              </a:pPr>
              <a:t>95</a:t>
            </a:fld>
            <a:endParaRPr lang="en-US" altLang="en-US" sz="1400" smtClean="0"/>
          </a:p>
        </p:txBody>
      </p:sp>
      <p:pic>
        <p:nvPicPr>
          <p:cNvPr id="6"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150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nodeType="after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checkerboard(across)">
                                      <p:cBhvr>
                                        <p:cTn id="7" dur="500"/>
                                        <p:tgtEl>
                                          <p:spTgt spid="8200"/>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8198"/>
                                        </p:tgtEl>
                                        <p:attrNameLst>
                                          <p:attrName>style.visibility</p:attrName>
                                        </p:attrNameLst>
                                      </p:cBhvr>
                                      <p:to>
                                        <p:strVal val="visible"/>
                                      </p:to>
                                    </p:set>
                                    <p:animEffect transition="in" filter="checkerboard(across)">
                                      <p:cBhvr>
                                        <p:cTn id="11" dur="5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a:solidFill>
            <a:schemeClr val="bg1">
              <a:lumMod val="95000"/>
            </a:schemeClr>
          </a:solidFill>
          <a:ln>
            <a:solidFill>
              <a:srgbClr val="FF0000"/>
            </a:solidFill>
          </a:ln>
        </p:spPr>
        <p:txBody>
          <a:bodyPr>
            <a:normAutofit/>
          </a:bodyPr>
          <a:lstStyle/>
          <a:p>
            <a:r>
              <a:rPr lang="ar-SA" sz="3600" b="1" dirty="0"/>
              <a:t>خطوات تجهيز حملة اعلامية</a:t>
            </a:r>
            <a:endParaRPr lang="en-GB" sz="3600" b="1" dirty="0"/>
          </a:p>
        </p:txBody>
      </p:sp>
      <p:sp>
        <p:nvSpPr>
          <p:cNvPr id="3" name="Content Placeholder 2"/>
          <p:cNvSpPr>
            <a:spLocks noGrp="1"/>
          </p:cNvSpPr>
          <p:nvPr>
            <p:ph idx="1"/>
          </p:nvPr>
        </p:nvSpPr>
        <p:spPr>
          <a:xfrm>
            <a:off x="457200" y="692696"/>
            <a:ext cx="8229600" cy="4525963"/>
          </a:xfrm>
        </p:spPr>
        <p:txBody>
          <a:bodyPr>
            <a:noAutofit/>
          </a:bodyPr>
          <a:lstStyle/>
          <a:p>
            <a:pPr marL="0" indent="0" algn="r" rtl="1">
              <a:buNone/>
            </a:pPr>
            <a:endParaRPr lang="en-GB" sz="2400" dirty="0"/>
          </a:p>
          <a:p>
            <a:pPr algn="r" rtl="1"/>
            <a:r>
              <a:rPr lang="ar-SA" sz="2400" b="1" u="sng" dirty="0" smtClean="0"/>
              <a:t>حدد مــوضوع </a:t>
            </a:r>
            <a:r>
              <a:rPr lang="ar-SA" sz="2400" b="1" u="sng" dirty="0"/>
              <a:t>الحملة </a:t>
            </a:r>
            <a:r>
              <a:rPr lang="ar-SA" sz="2400" b="1" u="sng" dirty="0" smtClean="0"/>
              <a:t>:</a:t>
            </a:r>
            <a:endParaRPr lang="en-GB" sz="2400" b="1" dirty="0"/>
          </a:p>
          <a:p>
            <a:pPr algn="r" rtl="1"/>
            <a:r>
              <a:rPr lang="ar-SA" sz="2400" dirty="0"/>
              <a:t>تعتبر </a:t>
            </a:r>
            <a:r>
              <a:rPr lang="ar-SA" sz="2400" dirty="0" smtClean="0"/>
              <a:t>الحملات الاعلامية بمثابة الطريق إلى </a:t>
            </a:r>
            <a:r>
              <a:rPr lang="ar-SA" sz="2400" dirty="0"/>
              <a:t>المسار الصحيح </a:t>
            </a:r>
            <a:r>
              <a:rPr lang="ar-SA" sz="2400" dirty="0" smtClean="0"/>
              <a:t>, ,</a:t>
            </a:r>
            <a:r>
              <a:rPr lang="ar-SA" sz="2400" dirty="0"/>
              <a:t>لذلك وجب علينا في البداية </a:t>
            </a:r>
            <a:r>
              <a:rPr lang="ar-SA" sz="2400" dirty="0" smtClean="0"/>
              <a:t>و قبل البدء  في اعدادالحملة  مايلي:</a:t>
            </a:r>
          </a:p>
          <a:p>
            <a:pPr algn="r" rtl="1"/>
            <a:r>
              <a:rPr lang="ar-SA" sz="2400" b="1" dirty="0" smtClean="0"/>
              <a:t>تحديد موضوع الحملة .فهل هي حملة:</a:t>
            </a:r>
          </a:p>
          <a:p>
            <a:pPr algn="r" rtl="1"/>
            <a:r>
              <a:rPr lang="ar-SA" sz="2400" dirty="0"/>
              <a:t>حملة اعلامية لاقناع الجمهور بسياسات اقتصادية واجتماعية </a:t>
            </a:r>
            <a:r>
              <a:rPr lang="ar-SA" sz="2400" dirty="0" smtClean="0"/>
              <a:t>وسياسية</a:t>
            </a:r>
          </a:p>
          <a:p>
            <a:pPr algn="r" rtl="1"/>
            <a:r>
              <a:rPr lang="ar-SA" sz="2400" dirty="0" smtClean="0"/>
              <a:t>حملة اعلامية لمكافحة المخدرات.</a:t>
            </a:r>
          </a:p>
          <a:p>
            <a:pPr algn="r" rtl="1"/>
            <a:r>
              <a:rPr lang="ar-SA" sz="2400" dirty="0"/>
              <a:t>حملة اعلامية </a:t>
            </a:r>
            <a:r>
              <a:rPr lang="ar-SA" sz="2400" dirty="0" smtClean="0"/>
              <a:t>لمكافحة التدخين </a:t>
            </a:r>
          </a:p>
          <a:p>
            <a:pPr algn="r" rtl="1"/>
            <a:r>
              <a:rPr lang="ar-SA" sz="2400" dirty="0"/>
              <a:t>حملة </a:t>
            </a:r>
            <a:r>
              <a:rPr lang="ar-SA" sz="2400" dirty="0" smtClean="0"/>
              <a:t>اعلامية لترشيد استهلاك المياه والكهرباء</a:t>
            </a:r>
          </a:p>
          <a:p>
            <a:pPr algn="r" rtl="1"/>
            <a:r>
              <a:rPr lang="ar-SA" sz="2400" dirty="0"/>
              <a:t>حملة </a:t>
            </a:r>
            <a:r>
              <a:rPr lang="ar-SA" sz="2400" dirty="0" smtClean="0"/>
              <a:t>اعلامية توعية لمواجهة مخاطر العواصف الثلجية والفياضانات</a:t>
            </a:r>
          </a:p>
          <a:p>
            <a:pPr marL="0" indent="0" algn="r">
              <a:buNone/>
            </a:pPr>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701764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8229600" cy="1143000"/>
          </a:xfrm>
          <a:solidFill>
            <a:schemeClr val="bg1">
              <a:lumMod val="95000"/>
            </a:schemeClr>
          </a:solidFill>
          <a:ln>
            <a:solidFill>
              <a:srgbClr val="FF0000"/>
            </a:solidFill>
          </a:ln>
        </p:spPr>
        <p:txBody>
          <a:bodyPr>
            <a:normAutofit/>
          </a:bodyPr>
          <a:lstStyle/>
          <a:p>
            <a:r>
              <a:rPr lang="ar-SA" sz="3200" b="1" dirty="0"/>
              <a:t>أولًا: حدد الاهداف من الحملة</a:t>
            </a:r>
            <a:endParaRPr lang="en-GB" sz="3200" dirty="0"/>
          </a:p>
        </p:txBody>
      </p:sp>
      <p:sp>
        <p:nvSpPr>
          <p:cNvPr id="3" name="Content Placeholder 2"/>
          <p:cNvSpPr>
            <a:spLocks noGrp="1"/>
          </p:cNvSpPr>
          <p:nvPr>
            <p:ph idx="1"/>
          </p:nvPr>
        </p:nvSpPr>
        <p:spPr>
          <a:xfrm>
            <a:off x="457200" y="1340768"/>
            <a:ext cx="8229600" cy="4525963"/>
          </a:xfrm>
        </p:spPr>
        <p:txBody>
          <a:bodyPr>
            <a:normAutofit fontScale="85000" lnSpcReduction="20000"/>
          </a:bodyPr>
          <a:lstStyle/>
          <a:p>
            <a:pPr marL="0" indent="0" algn="r" rtl="1">
              <a:buNone/>
            </a:pPr>
            <a:endParaRPr lang="en-GB" b="1" dirty="0">
              <a:solidFill>
                <a:srgbClr val="FF0000"/>
              </a:solidFill>
            </a:endParaRPr>
          </a:p>
          <a:p>
            <a:pPr marL="0" indent="0" algn="r" rtl="1">
              <a:buNone/>
            </a:pPr>
            <a:r>
              <a:rPr lang="ar-SA" dirty="0" smtClean="0"/>
              <a:t>           أهم </a:t>
            </a:r>
            <a:r>
              <a:rPr lang="ar-SA" dirty="0"/>
              <a:t>شيء يجب أن نفعله هو أن نسأل أنفسنا</a:t>
            </a:r>
            <a:r>
              <a:rPr lang="ar-SA" dirty="0" smtClean="0"/>
              <a:t>:</a:t>
            </a:r>
          </a:p>
          <a:p>
            <a:pPr algn="r" rtl="1"/>
            <a:r>
              <a:rPr lang="ar-SA" dirty="0" smtClean="0"/>
              <a:t> </a:t>
            </a:r>
            <a:r>
              <a:rPr lang="ar-SA" dirty="0"/>
              <a:t>ما الذي نريد تحقيقه من هذه الحملة؟</a:t>
            </a:r>
            <a:endParaRPr lang="en-GB" dirty="0"/>
          </a:p>
          <a:p>
            <a:pPr algn="r" rtl="1"/>
            <a:r>
              <a:rPr lang="ar-SA" dirty="0"/>
              <a:t>هل نريد التواصل مع </a:t>
            </a:r>
            <a:r>
              <a:rPr lang="ar-SA" dirty="0" smtClean="0"/>
              <a:t>جمهورنا المستهدف وكسب تأييدهم وثقتهم  وتعزيز </a:t>
            </a:r>
            <a:r>
              <a:rPr lang="ar-SA" dirty="0"/>
              <a:t>صلتهم بنا؟</a:t>
            </a:r>
            <a:endParaRPr lang="en-GB" dirty="0"/>
          </a:p>
          <a:p>
            <a:pPr algn="r" rtl="1"/>
            <a:r>
              <a:rPr lang="ar-SA" dirty="0"/>
              <a:t>أم نريد إقناعهم بسياسة جديدة؟</a:t>
            </a:r>
            <a:endParaRPr lang="en-GB" dirty="0"/>
          </a:p>
          <a:p>
            <a:pPr algn="r" rtl="1"/>
            <a:r>
              <a:rPr lang="ar-SA" dirty="0"/>
              <a:t>أم نريد حثهم على  </a:t>
            </a:r>
            <a:r>
              <a:rPr lang="ar-SA" dirty="0" smtClean="0"/>
              <a:t> تنفيذ مشروع وخطة معينة ؟</a:t>
            </a:r>
            <a:endParaRPr lang="en-GB" dirty="0"/>
          </a:p>
          <a:p>
            <a:pPr algn="r" rtl="1"/>
            <a:r>
              <a:rPr lang="ar-SA" dirty="0"/>
              <a:t>أم هل نريد </a:t>
            </a:r>
            <a:r>
              <a:rPr lang="ar-SA" dirty="0" smtClean="0"/>
              <a:t>اقناعهم بافكار واراء محددة  ؟</a:t>
            </a:r>
            <a:endParaRPr lang="en-GB" dirty="0"/>
          </a:p>
          <a:p>
            <a:pPr algn="r" rtl="1"/>
            <a:r>
              <a:rPr lang="ar-SA" dirty="0"/>
              <a:t>أم نريد اقناعهم بالوقوف على الحياد وعدم </a:t>
            </a:r>
            <a:r>
              <a:rPr lang="ar-SA" dirty="0" smtClean="0"/>
              <a:t>تأييد المعارضين ؟</a:t>
            </a:r>
            <a:endParaRPr lang="en-GB" dirty="0"/>
          </a:p>
          <a:p>
            <a:pPr algn="r" rtl="1"/>
            <a:r>
              <a:rPr lang="ar-SA" dirty="0" smtClean="0"/>
              <a:t>ام نريد ان نصل الى تقليص شكاويهم وحلها تدريجياً</a:t>
            </a:r>
            <a:r>
              <a:rPr lang="ar-SA" dirty="0"/>
              <a:t> </a:t>
            </a:r>
            <a:r>
              <a:rPr lang="ar-SA" dirty="0" smtClean="0"/>
              <a:t>.</a:t>
            </a:r>
          </a:p>
          <a:p>
            <a:pPr algn="r" rtl="1"/>
            <a:r>
              <a:rPr lang="ar-SA" dirty="0" smtClean="0"/>
              <a:t>ام نريد القضاء على آفات داخل المجتمع </a:t>
            </a:r>
            <a:endParaRPr lang="en-GB" dirty="0"/>
          </a:p>
          <a:p>
            <a:pPr algn="r"/>
            <a:endParaRPr lang="en-GB"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376414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4525963"/>
          </a:xfrm>
        </p:spPr>
        <p:txBody>
          <a:bodyPr>
            <a:normAutofit/>
          </a:bodyPr>
          <a:lstStyle/>
          <a:p>
            <a:pPr marL="0" indent="0" algn="r" rtl="1">
              <a:buNone/>
            </a:pPr>
            <a:endParaRPr lang="en-GB" sz="2800" dirty="0"/>
          </a:p>
          <a:p>
            <a:pPr algn="r" rtl="1"/>
            <a:r>
              <a:rPr lang="ar-SA" sz="2800" b="1" u="sng" dirty="0"/>
              <a:t>مواصفات الأهداف الجيدة: </a:t>
            </a:r>
            <a:endParaRPr lang="en-GB" sz="2800" b="1" u="sng" dirty="0"/>
          </a:p>
          <a:p>
            <a:pPr algn="r" rtl="1"/>
            <a:r>
              <a:rPr lang="ar-SA" sz="2800" dirty="0"/>
              <a:t>1-    أن تكون واضحة </a:t>
            </a:r>
            <a:r>
              <a:rPr lang="ar-SA" sz="2800" dirty="0" smtClean="0"/>
              <a:t>ومحددة</a:t>
            </a:r>
            <a:r>
              <a:rPr lang="ar-SA" sz="2800" dirty="0"/>
              <a:t>.</a:t>
            </a:r>
            <a:endParaRPr lang="ar-SA" sz="2800" dirty="0" smtClean="0"/>
          </a:p>
          <a:p>
            <a:pPr algn="r" rtl="1"/>
            <a:r>
              <a:rPr lang="ar-SA" sz="2800" dirty="0" smtClean="0"/>
              <a:t> 2-</a:t>
            </a:r>
            <a:r>
              <a:rPr lang="ar-SA" sz="2800" dirty="0"/>
              <a:t>    أن تكون قابلة </a:t>
            </a:r>
            <a:r>
              <a:rPr lang="ar-SA" sz="2800" dirty="0" smtClean="0"/>
              <a:t>للقياس.</a:t>
            </a:r>
          </a:p>
          <a:p>
            <a:pPr algn="r" rtl="1"/>
            <a:r>
              <a:rPr lang="ar-SA" sz="2800" dirty="0" smtClean="0"/>
              <a:t>3-</a:t>
            </a:r>
            <a:r>
              <a:rPr lang="ar-SA" sz="2800" b="1" dirty="0">
                <a:solidFill>
                  <a:srgbClr val="C00000"/>
                </a:solidFill>
              </a:rPr>
              <a:t>  </a:t>
            </a:r>
            <a:r>
              <a:rPr lang="ar-SA" sz="2800" dirty="0" smtClean="0"/>
              <a:t>أن </a:t>
            </a:r>
            <a:r>
              <a:rPr lang="ar-SA" sz="2800" dirty="0"/>
              <a:t>تكون </a:t>
            </a:r>
            <a:r>
              <a:rPr lang="ar-SA" sz="2800" dirty="0" smtClean="0"/>
              <a:t>واقعية </a:t>
            </a:r>
          </a:p>
          <a:p>
            <a:pPr algn="r" rtl="1"/>
            <a:r>
              <a:rPr lang="ar-SA" sz="2800" dirty="0" smtClean="0"/>
              <a:t>4- قابلة </a:t>
            </a:r>
            <a:r>
              <a:rPr lang="ar-SA" sz="2800" dirty="0"/>
              <a:t>للتطبيق، </a:t>
            </a:r>
            <a:endParaRPr lang="en-GB" sz="2800" dirty="0"/>
          </a:p>
          <a:p>
            <a:pPr algn="r"/>
            <a:endParaRPr lang="en-GB" sz="2800" dirty="0"/>
          </a:p>
        </p:txBody>
      </p:sp>
      <p:sp>
        <p:nvSpPr>
          <p:cNvPr id="4" name="Title 1"/>
          <p:cNvSpPr>
            <a:spLocks noGrp="1"/>
          </p:cNvSpPr>
          <p:nvPr>
            <p:ph type="title"/>
          </p:nvPr>
        </p:nvSpPr>
        <p:spPr>
          <a:xfrm>
            <a:off x="0" y="11088"/>
            <a:ext cx="9144000" cy="1143000"/>
          </a:xfrm>
          <a:solidFill>
            <a:schemeClr val="bg1">
              <a:lumMod val="95000"/>
            </a:schemeClr>
          </a:solidFill>
          <a:ln>
            <a:solidFill>
              <a:srgbClr val="FF0000"/>
            </a:solidFill>
          </a:ln>
        </p:spPr>
        <p:txBody>
          <a:bodyPr>
            <a:normAutofit/>
          </a:bodyPr>
          <a:lstStyle/>
          <a:p>
            <a:pPr rtl="1"/>
            <a:r>
              <a:rPr lang="ar-SA" sz="3200" b="1" dirty="0" smtClean="0"/>
              <a:t>تابع /أولًا</a:t>
            </a:r>
            <a:r>
              <a:rPr lang="ar-SA" sz="3200" b="1" dirty="0"/>
              <a:t>: حدد الاهداف من </a:t>
            </a:r>
            <a:r>
              <a:rPr lang="ar-SA" sz="3200" b="1" dirty="0" smtClean="0"/>
              <a:t>الحملة</a:t>
            </a:r>
            <a:endParaRPr lang="en-GB" sz="3200" dirty="0"/>
          </a:p>
        </p:txBody>
      </p:sp>
      <p:pic>
        <p:nvPicPr>
          <p:cNvPr id="5"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717114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1143000"/>
          </a:xfrm>
          <a:solidFill>
            <a:schemeClr val="bg1">
              <a:lumMod val="95000"/>
            </a:schemeClr>
          </a:solidFill>
          <a:ln>
            <a:solidFill>
              <a:srgbClr val="FF0000"/>
            </a:solidFill>
          </a:ln>
        </p:spPr>
        <p:txBody>
          <a:bodyPr>
            <a:noAutofit/>
          </a:bodyPr>
          <a:lstStyle/>
          <a:p>
            <a:r>
              <a:rPr lang="ar-SA" sz="3200" b="1" dirty="0"/>
              <a:t>ثانياً: حدد الجمهور </a:t>
            </a:r>
            <a:r>
              <a:rPr lang="ar-SA" sz="3200" b="1" dirty="0" smtClean="0"/>
              <a:t>المستهدف</a:t>
            </a:r>
            <a:r>
              <a:rPr lang="ar-SA" sz="3200" b="1" dirty="0"/>
              <a:t/>
            </a:r>
            <a:br>
              <a:rPr lang="ar-SA" sz="3200" b="1" dirty="0"/>
            </a:br>
            <a:endParaRPr lang="en-GB" sz="3200" dirty="0"/>
          </a:p>
        </p:txBody>
      </p:sp>
      <p:sp>
        <p:nvSpPr>
          <p:cNvPr id="3" name="Content Placeholder 2"/>
          <p:cNvSpPr>
            <a:spLocks noGrp="1"/>
          </p:cNvSpPr>
          <p:nvPr>
            <p:ph idx="1"/>
          </p:nvPr>
        </p:nvSpPr>
        <p:spPr>
          <a:xfrm>
            <a:off x="457200" y="1279301"/>
            <a:ext cx="8229600" cy="4525963"/>
          </a:xfrm>
        </p:spPr>
        <p:txBody>
          <a:bodyPr>
            <a:noAutofit/>
          </a:bodyPr>
          <a:lstStyle/>
          <a:p>
            <a:pPr algn="r" rtl="1"/>
            <a:r>
              <a:rPr lang="ar-SA" b="1" dirty="0" smtClean="0"/>
              <a:t>لمن ستوجه حملتك الاعلامية؟ </a:t>
            </a:r>
            <a:r>
              <a:rPr lang="ar-SA" sz="3600" b="1" dirty="0" smtClean="0">
                <a:solidFill>
                  <a:srgbClr val="C00000"/>
                </a:solidFill>
              </a:rPr>
              <a:t>ل:</a:t>
            </a:r>
          </a:p>
          <a:p>
            <a:pPr algn="r" rtl="1"/>
            <a:r>
              <a:rPr lang="ar-SA" sz="2400" dirty="0"/>
              <a:t>جميع شرائح المجتمع –عامة الناس</a:t>
            </a:r>
          </a:p>
          <a:p>
            <a:pPr algn="r" rtl="1"/>
            <a:r>
              <a:rPr lang="ar-SA" sz="2400" dirty="0"/>
              <a:t>الفئات الشبابية</a:t>
            </a:r>
          </a:p>
          <a:p>
            <a:pPr algn="r" rtl="1"/>
            <a:r>
              <a:rPr lang="ar-SA" sz="2400" dirty="0"/>
              <a:t>رجال الاعمال واصحاب المؤسسات </a:t>
            </a:r>
            <a:r>
              <a:rPr lang="ar-SA" sz="2400" dirty="0" smtClean="0"/>
              <a:t>والشركات</a:t>
            </a:r>
            <a:endParaRPr lang="ar-SA" sz="2400" dirty="0"/>
          </a:p>
          <a:p>
            <a:pPr algn="r" rtl="1"/>
            <a:r>
              <a:rPr lang="ar-SA" sz="2400" dirty="0"/>
              <a:t>صناع القرار السياسي والاقتصادي</a:t>
            </a:r>
          </a:p>
          <a:p>
            <a:pPr algn="r" rtl="1"/>
            <a:r>
              <a:rPr lang="ar-SA" sz="2400" dirty="0"/>
              <a:t>المهنيون (الاطباء والمهندسون والمحامون والمزارعون)</a:t>
            </a:r>
          </a:p>
          <a:p>
            <a:pPr algn="r" rtl="1"/>
            <a:r>
              <a:rPr lang="ar-SA" sz="2400" dirty="0"/>
              <a:t>النخب (المثقفون والادباء واساتذة الجامعات )</a:t>
            </a:r>
          </a:p>
          <a:p>
            <a:pPr algn="r" rtl="1"/>
            <a:r>
              <a:rPr lang="ar-SA" sz="2400" dirty="0"/>
              <a:t>السيدات </a:t>
            </a:r>
            <a:r>
              <a:rPr lang="ar-SA" sz="2400" dirty="0" smtClean="0"/>
              <a:t>-  الاطفال </a:t>
            </a:r>
            <a:endParaRPr lang="ar-SA" sz="2400" dirty="0"/>
          </a:p>
          <a:p>
            <a:pPr algn="ctr" rtl="1">
              <a:spcBef>
                <a:spcPct val="50000"/>
              </a:spcBef>
            </a:pPr>
            <a:r>
              <a:rPr lang="ar-SA" altLang="en-US" sz="2400" b="1" dirty="0"/>
              <a:t>مراعاة تباين وعدم تجانس الجمهور المستهدف</a:t>
            </a:r>
          </a:p>
          <a:p>
            <a:pPr algn="ctr" rtl="1">
              <a:spcBef>
                <a:spcPct val="50000"/>
              </a:spcBef>
            </a:pPr>
            <a:r>
              <a:rPr lang="ar-SA" altLang="en-US" sz="2400" b="1" dirty="0"/>
              <a:t>الاتجاهات الاقتصادية والاجتماعية</a:t>
            </a:r>
          </a:p>
          <a:p>
            <a:pPr algn="ctr" rtl="1">
              <a:spcBef>
                <a:spcPct val="50000"/>
              </a:spcBef>
            </a:pPr>
            <a:r>
              <a:rPr lang="ar-SA" altLang="en-US" sz="2400" b="1" dirty="0"/>
              <a:t>تبسيط الرسالة الاعلامية الموجهة إلى الجمهور.</a:t>
            </a:r>
            <a:endParaRPr lang="en-US" altLang="en-US" sz="2400" b="1" dirty="0"/>
          </a:p>
          <a:p>
            <a:pPr algn="r" rtl="1"/>
            <a:endParaRPr lang="ar-SA" sz="2400" b="1" dirty="0" smtClean="0"/>
          </a:p>
          <a:p>
            <a:pPr algn="r" rtl="1"/>
            <a:endParaRPr lang="ar-SA" sz="2400" b="1" dirty="0"/>
          </a:p>
          <a:p>
            <a:pPr algn="r" rtl="1"/>
            <a:endParaRPr lang="ar-SA" sz="2400" b="1" dirty="0" smtClean="0"/>
          </a:p>
          <a:p>
            <a:pPr algn="r" rtl="1"/>
            <a:endParaRPr lang="ar-SA" sz="2400" b="1" dirty="0" smtClean="0"/>
          </a:p>
          <a:p>
            <a:endParaRPr lang="en-GB" sz="2400" dirty="0"/>
          </a:p>
        </p:txBody>
      </p:sp>
      <p:pic>
        <p:nvPicPr>
          <p:cNvPr id="4" name="Picture 2" descr="C:\Users\Abu Yazan\Desktop\loges-adv\tamauz[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949280"/>
            <a:ext cx="936104" cy="694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2239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1601</TotalTime>
  <Words>5024</Words>
  <Application>Microsoft Office PowerPoint</Application>
  <PresentationFormat>On-screen Show (4:3)</PresentationFormat>
  <Paragraphs>1041</Paragraphs>
  <Slides>136</Slides>
  <Notes>20</Notes>
  <HiddenSlides>0</HiddenSlides>
  <MMClips>0</MMClips>
  <ScaleCrop>false</ScaleCrop>
  <HeadingPairs>
    <vt:vector size="4" baseType="variant">
      <vt:variant>
        <vt:lpstr>Theme</vt:lpstr>
      </vt:variant>
      <vt:variant>
        <vt:i4>1</vt:i4>
      </vt:variant>
      <vt:variant>
        <vt:lpstr>Slide Titles</vt:lpstr>
      </vt:variant>
      <vt:variant>
        <vt:i4>136</vt:i4>
      </vt:variant>
    </vt:vector>
  </HeadingPairs>
  <TitlesOfParts>
    <vt:vector size="137" baseType="lpstr">
      <vt:lpstr>Office Theme</vt:lpstr>
      <vt:lpstr>PowerPoint Presentation</vt:lpstr>
      <vt:lpstr>PowerPoint Presentation</vt:lpstr>
      <vt:lpstr> </vt:lpstr>
      <vt:lpstr>PowerPoint Presentation</vt:lpstr>
      <vt:lpstr>PowerPoint Presentation</vt:lpstr>
      <vt:lpstr>PowerPoint Presentation</vt:lpstr>
      <vt:lpstr>قواعد ورشة العمل workshop rules    </vt:lpstr>
      <vt:lpstr>PowerPoint Presentation</vt:lpstr>
      <vt:lpstr>PowerPoint Presentation</vt:lpstr>
      <vt:lpstr>PowerPoint Presentation</vt:lpstr>
      <vt:lpstr>PowerPoint Presentation</vt:lpstr>
      <vt:lpstr>PowerPoint Presentation</vt:lpstr>
      <vt:lpstr>PowerPoint Presentation</vt:lpstr>
      <vt:lpstr>الاستقرار في العلاقة ما بين المؤسسة والجمهور</vt:lpstr>
      <vt:lpstr>PowerPoint Presentation</vt:lpstr>
      <vt:lpstr>للمناقشة</vt:lpstr>
      <vt:lpstr>ماهي الصورة الذهنية؟ </vt:lpstr>
      <vt:lpstr>أهمية الصورة الذهنية للمؤسسات</vt:lpstr>
      <vt:lpstr>اشكال الصور الذهنية للمؤسسات</vt:lpstr>
      <vt:lpstr>اشكال الصور الذهنية للمؤسسات</vt:lpstr>
      <vt:lpstr>اشكال الصورة الذهنية للمؤسسات</vt:lpstr>
      <vt:lpstr>PowerPoint Presentation</vt:lpstr>
      <vt:lpstr>السلوك الأخلاقي للإعلاميين</vt:lpstr>
      <vt:lpstr>السلوك الأخلاقي للإعلاميين</vt:lpstr>
      <vt:lpstr>السلوك الأخلاقي للإعلاميين</vt:lpstr>
      <vt:lpstr>السلوك الأخلاقي للإعلاميين</vt:lpstr>
      <vt:lpstr>السلوك الأخلاقي للإعلاميين</vt:lpstr>
      <vt:lpstr>السلوك الأخلاقي للإعلاميين</vt:lpstr>
      <vt:lpstr>المتطلبات المهنية  </vt:lpstr>
      <vt:lpstr>للمناقشة</vt:lpstr>
      <vt:lpstr>PowerPoint Presentation</vt:lpstr>
      <vt:lpstr>المربع الاعلامي</vt:lpstr>
      <vt:lpstr>المربع الاعلامي</vt:lpstr>
      <vt:lpstr>المربع الاعلامي</vt:lpstr>
      <vt:lpstr>المربع الاعلامي</vt:lpstr>
      <vt:lpstr>المربع الاعلامي</vt:lpstr>
      <vt:lpstr>المربع الاعلامي</vt:lpstr>
      <vt:lpstr>المربع الاعلامي</vt:lpstr>
      <vt:lpstr>نموذج الاتصال الاعلامي</vt:lpstr>
      <vt:lpstr>أهداف الاتصال</vt:lpstr>
      <vt:lpstr> أنماط السلوكيات  الاعلامية  الشخصية</vt:lpstr>
      <vt:lpstr> أنماط السلوكيات  الاعلامية الشخصية</vt:lpstr>
      <vt:lpstr>  أنماط السلوكيات الاعلامية الشخصية  .</vt:lpstr>
      <vt:lpstr>  أنماط السلوكيات  الاعلامية  الشخصية  .</vt:lpstr>
      <vt:lpstr>PowerPoint Presentation</vt:lpstr>
      <vt:lpstr>PowerPoint Presentation</vt:lpstr>
      <vt:lpstr>PowerPoint Presentation</vt:lpstr>
      <vt:lpstr>PowerPoint Presentation</vt:lpstr>
      <vt:lpstr>للمناقشة</vt:lpstr>
      <vt:lpstr>دور الاعلام في  خدمة المجتمع</vt:lpstr>
      <vt:lpstr>ما هو الدور الذي تلعبه وسائل الإعلام في الحياة المعاصرة ؟</vt:lpstr>
      <vt:lpstr>الاهداف</vt:lpstr>
      <vt:lpstr>الوظائف</vt:lpstr>
      <vt:lpstr>وظائف وسائل الإعلام في المجتمع</vt:lpstr>
      <vt:lpstr>وظيفة الأخبار</vt:lpstr>
      <vt:lpstr>وظيفة الاعلام والتعليم</vt:lpstr>
      <vt:lpstr>وظيفة ترابط المجتمع ونقل تراثه</vt:lpstr>
      <vt:lpstr> وظيفة الرقابة</vt:lpstr>
      <vt:lpstr>وظيفة الترويج</vt:lpstr>
      <vt:lpstr>الإعلام ... سلاح ذو حدين</vt:lpstr>
      <vt:lpstr> </vt:lpstr>
      <vt:lpstr>كيف يمكن تحقيق ذلك؟</vt:lpstr>
      <vt:lpstr>المبادرة الاعلامية – والمساهمة السلبية </vt:lpstr>
      <vt:lpstr>آراء بعض الباحثين في وظائف وسائل الإعلام</vt:lpstr>
      <vt:lpstr>آراء بعض الباحثين في وظائف وسائل الإعلام في المجتمع</vt:lpstr>
      <vt:lpstr>آراء بعض الباحثين في وظائف وسائل الإعلام في المجتمع</vt:lpstr>
      <vt:lpstr>    مثال – التأثيرات الاعلامية</vt:lpstr>
      <vt:lpstr>الإبـداع الاعلامي</vt:lpstr>
      <vt:lpstr>PowerPoint Presentation</vt:lpstr>
      <vt:lpstr>PowerPoint Presentation</vt:lpstr>
      <vt:lpstr>مفهوم التخطيط</vt:lpstr>
      <vt:lpstr>PowerPoint Presentation</vt:lpstr>
      <vt:lpstr>PowerPoint Presentation</vt:lpstr>
      <vt:lpstr> أهمية التخطيط </vt:lpstr>
      <vt:lpstr>المتطلبات الرئيسية  للتخطيط الاعلامي المؤسسي</vt:lpstr>
      <vt:lpstr>انواع التخطيط</vt:lpstr>
      <vt:lpstr>انواع التخطيط</vt:lpstr>
      <vt:lpstr> عناصر النظام الإعلام </vt:lpstr>
      <vt:lpstr> عناصر النظام الإعلام </vt:lpstr>
      <vt:lpstr> تمرين </vt:lpstr>
      <vt:lpstr>كيف تتعامل مع جمهورك ؟؟</vt:lpstr>
      <vt:lpstr>عناصر تحليل الجمهور</vt:lpstr>
      <vt:lpstr>حلل جمهورك </vt:lpstr>
      <vt:lpstr>تعرف على ما يريده جمهورك</vt:lpstr>
      <vt:lpstr>كيف ستبدأ اللقاء </vt:lpstr>
      <vt:lpstr>PowerPoint Presentation</vt:lpstr>
      <vt:lpstr>ما المقصود بالحملة الإعلامية ؟ </vt:lpstr>
      <vt:lpstr> مجالات  تخطيط الحملات الاعلامية </vt:lpstr>
      <vt:lpstr>أنواع الحملات الإعلامية</vt:lpstr>
      <vt:lpstr>أنواع الحملات الإعلامية</vt:lpstr>
      <vt:lpstr>   توقيت الحملات الإعلامية </vt:lpstr>
      <vt:lpstr>PowerPoint Presentation</vt:lpstr>
      <vt:lpstr> تجهيز الحملا ت الاعلامية؟ مراحل... خطوات </vt:lpstr>
      <vt:lpstr>PowerPoint Presentation</vt:lpstr>
      <vt:lpstr>PowerPoint Presentation</vt:lpstr>
      <vt:lpstr>خطوات تجهيز حملة اعلامية</vt:lpstr>
      <vt:lpstr>أولًا: حدد الاهداف من الحملة</vt:lpstr>
      <vt:lpstr>تابع /أولًا: حدد الاهداف من الحملة</vt:lpstr>
      <vt:lpstr>ثانياً: حدد الجمهور المستهدف </vt:lpstr>
      <vt:lpstr>  ثالثا- حدد مضمون الحملة  </vt:lpstr>
      <vt:lpstr>رابعًا: حدد الوسائل التي ستستخدمها في حملتك الإعلامية، </vt:lpstr>
      <vt:lpstr>PowerPoint Presentation</vt:lpstr>
      <vt:lpstr>محددات اختيار وسائل الاعلام</vt:lpstr>
      <vt:lpstr>اختيار وسائل الاعلام محددات </vt:lpstr>
      <vt:lpstr>محددات اختيار وسائل الاعلام</vt:lpstr>
      <vt:lpstr>محددات اختيار وسائل الاعلام</vt:lpstr>
      <vt:lpstr>خامسًا: ضع خطة عمل زمنيًة لتنفيذ الحملة الاعلامية</vt:lpstr>
      <vt:lpstr>سادساً: التنفيذ والمتابعة  </vt:lpstr>
      <vt:lpstr>سابعاً: المراجعة والتقييم </vt:lpstr>
      <vt:lpstr>نموذج حملة اعلامية  شاملة </vt:lpstr>
      <vt:lpstr>حالة تطبيقة حملة إعلامية وطنية  للقضاء على آفة المخدرات </vt:lpstr>
      <vt:lpstr>تطبيق خطة إعداد حملة إعلامية وطنية  للقضاء على آفة المخدرات </vt:lpstr>
      <vt:lpstr>كيف تم تحديد   المشكلة؟</vt:lpstr>
      <vt:lpstr>اولاً: اهداف الحملة </vt:lpstr>
      <vt:lpstr>تابع/ اولاً: اهداف الحملة </vt:lpstr>
      <vt:lpstr>ثانياً : تحديد الجمهور المستهدف من الحملة  </vt:lpstr>
      <vt:lpstr> تابع ثانياً : تحديد الجمهور المستهدف من الحملة</vt:lpstr>
      <vt:lpstr>ثالثاً: تحديد  مضمون ورسائل الحملة  </vt:lpstr>
      <vt:lpstr> تابعا/ ثالثًا: تحديد  مضمون ورسائل الحملة ً </vt:lpstr>
      <vt:lpstr>رابعاً: اختيار الوسائل والانشطة الاتصالية  </vt:lpstr>
      <vt:lpstr>تابع/ رابعاً: اختيار الوسائل والانشطة الاتصالية </vt:lpstr>
      <vt:lpstr>تابع/ رابعاً: : اختيار الوسائل والانشطة الاتصالية  </vt:lpstr>
      <vt:lpstr>تابع/ رابعاً: : اختيار الوسائل والانشطة الاتصالية  </vt:lpstr>
      <vt:lpstr> خامساً: وضع جدول زمني لتنفيذ الحملة  </vt:lpstr>
      <vt:lpstr> سادساً: التنفيذ والمتابعة  </vt:lpstr>
      <vt:lpstr>تابع/  سادساً: التنفيذ والمتابعة  </vt:lpstr>
      <vt:lpstr> سادساً: التنفيذ والمتابعة  </vt:lpstr>
      <vt:lpstr>مكونات الحملة</vt:lpstr>
      <vt:lpstr> سادساً: التنفيذ والمتابعة  </vt:lpstr>
      <vt:lpstr> سادساً: التنفيذ والمتابعة  </vt:lpstr>
      <vt:lpstr> سادساً: التنفيذ والمتابعة  </vt:lpstr>
      <vt:lpstr> سابعاً   :تقييم  النتائج </vt:lpstr>
      <vt:lpstr>2  - تطبيق  حملة إعلامية توعوية للتعريف بقانون الضمان الاجتماعي المعدل</vt:lpstr>
      <vt:lpstr>مكونات الحملة</vt:lpstr>
      <vt:lpstr>ورشة عمل</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 Yazan</dc:creator>
  <cp:lastModifiedBy>Abu Yazan</cp:lastModifiedBy>
  <cp:revision>181</cp:revision>
  <dcterms:created xsi:type="dcterms:W3CDTF">2014-08-12T12:15:42Z</dcterms:created>
  <dcterms:modified xsi:type="dcterms:W3CDTF">2014-08-21T08:45:52Z</dcterms:modified>
</cp:coreProperties>
</file>